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32" r:id="rId2"/>
    <p:sldId id="557" r:id="rId3"/>
    <p:sldId id="547" r:id="rId4"/>
    <p:sldId id="550" r:id="rId5"/>
    <p:sldId id="289" r:id="rId6"/>
    <p:sldId id="290" r:id="rId7"/>
    <p:sldId id="292" r:id="rId8"/>
    <p:sldId id="293" r:id="rId9"/>
    <p:sldId id="296" r:id="rId10"/>
    <p:sldId id="324" r:id="rId11"/>
    <p:sldId id="298" r:id="rId12"/>
    <p:sldId id="299" r:id="rId13"/>
    <p:sldId id="330" r:id="rId14"/>
    <p:sldId id="323" r:id="rId15"/>
    <p:sldId id="54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othy temu usiri" initials="dtu" lastIdx="8" clrIdx="0"/>
  <p:cmAuthor id="1" name="Adrienne Quintana" initials="AQ"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17"/>
    <a:srgbClr val="008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6"/>
    <p:restoredTop sz="94434" autoAdjust="0"/>
  </p:normalViewPr>
  <p:slideViewPr>
    <p:cSldViewPr>
      <p:cViewPr varScale="1">
        <p:scale>
          <a:sx n="114" d="100"/>
          <a:sy n="114" d="100"/>
        </p:scale>
        <p:origin x="1192" y="168"/>
      </p:cViewPr>
      <p:guideLst>
        <p:guide orient="horz" pos="2160"/>
        <p:guide pos="2880"/>
      </p:guideLst>
    </p:cSldViewPr>
  </p:slideViewPr>
  <p:notesTextViewPr>
    <p:cViewPr>
      <p:scale>
        <a:sx n="100" d="100"/>
        <a:sy n="100" d="100"/>
      </p:scale>
      <p:origin x="0" y="0"/>
    </p:cViewPr>
  </p:notesTextViewPr>
  <p:sorterViewPr>
    <p:cViewPr>
      <p:scale>
        <a:sx n="1" d="1"/>
        <a:sy n="1" d="1"/>
      </p:scale>
      <p:origin x="0" y="-3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176F8-05EF-4030-BF08-C2395B66618C}" type="datetimeFigureOut">
              <a:rPr lang="en-US" smtClean="0"/>
              <a:t>9/19/21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26F29-5BEB-4630-AD10-32E5D61EA298}" type="slidenum">
              <a:rPr lang="en-US" smtClean="0"/>
              <a:t>‹#›</a:t>
            </a:fld>
            <a:endParaRPr lang="en-US"/>
          </a:p>
        </p:txBody>
      </p:sp>
    </p:spTree>
    <p:extLst>
      <p:ext uri="{BB962C8B-B14F-4D97-AF65-F5344CB8AC3E}">
        <p14:creationId xmlns:p14="http://schemas.microsoft.com/office/powerpoint/2010/main" val="9724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we give some families a net. Why might these families not use this net?</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5</a:t>
            </a:fld>
            <a:endParaRPr lang="en-US"/>
          </a:p>
        </p:txBody>
      </p:sp>
    </p:spTree>
    <p:extLst>
      <p:ext uri="{BB962C8B-B14F-4D97-AF65-F5344CB8AC3E}">
        <p14:creationId xmlns:p14="http://schemas.microsoft.com/office/powerpoint/2010/main" val="135179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have nets in your household?</a:t>
            </a:r>
            <a:r>
              <a:rPr lang="en-US" baseline="0" dirty="0"/>
              <a:t> The nets in your household and your neighbors households were they distributed at the same time. Do they look the same? Tell me about what you see in this net (first net). Show the second net. Tell me what you see in this net. Would you believe these nets were distributed at the same time in the same area? This is due to the causes of damage discussed in the last slide.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6</a:t>
            </a:fld>
            <a:endParaRPr lang="en-US"/>
          </a:p>
        </p:txBody>
      </p:sp>
    </p:spTree>
    <p:extLst>
      <p:ext uri="{BB962C8B-B14F-4D97-AF65-F5344CB8AC3E}">
        <p14:creationId xmlns:p14="http://schemas.microsoft.com/office/powerpoint/2010/main" val="37900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Curve for nets distributed into the country. Data actually shows</a:t>
            </a:r>
            <a:r>
              <a:rPr lang="en-US" baseline="0" dirty="0"/>
              <a:t> we lose this net along  the curve. Type 1 is usual 3- year LLIN. Type 2 would be one that may come about in the future (longer lasting net than what we had) this is the curve if we could get nets to last longer (modeled line- better over time). Manufacturers create longer lasting nets, or behavioral interventions on care and repair.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7</a:t>
            </a:fld>
            <a:endParaRPr lang="en-US"/>
          </a:p>
        </p:txBody>
      </p:sp>
    </p:spTree>
    <p:extLst>
      <p:ext uri="{BB962C8B-B14F-4D97-AF65-F5344CB8AC3E}">
        <p14:creationId xmlns:p14="http://schemas.microsoft.com/office/powerpoint/2010/main" val="157988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Campaigns, this is what we’ll have in </a:t>
            </a:r>
            <a:r>
              <a:rPr lang="en-US" dirty="0" err="1"/>
              <a:t>Luapula</a:t>
            </a:r>
            <a:r>
              <a:rPr lang="en-US" baseline="0" dirty="0"/>
              <a:t> with only campaigns. Do we want this or do we want to maintain coverage at a certain level? </a:t>
            </a:r>
            <a:r>
              <a:rPr lang="en-US" baseline="0" dirty="0" err="1"/>
              <a:t>Ketty</a:t>
            </a:r>
            <a:r>
              <a:rPr lang="en-US" baseline="0" dirty="0"/>
              <a:t> are you happy with this? No. Why not? We want to sustain at 80%, over three years, coverage drops. Strategic plan is to stay at least at 80%. Ask: What can we do to sustain this coverage??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8</a:t>
            </a:fld>
            <a:endParaRPr lang="en-US"/>
          </a:p>
        </p:txBody>
      </p:sp>
    </p:spTree>
    <p:extLst>
      <p:ext uri="{BB962C8B-B14F-4D97-AF65-F5344CB8AC3E}">
        <p14:creationId xmlns:p14="http://schemas.microsoft.com/office/powerpoint/2010/main" val="356748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system in place that ensures people</a:t>
            </a:r>
            <a:r>
              <a:rPr lang="en-US" baseline="0" dirty="0"/>
              <a:t> get what they need, when they need it.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9</a:t>
            </a:fld>
            <a:endParaRPr lang="en-US"/>
          </a:p>
        </p:txBody>
      </p:sp>
    </p:spTree>
    <p:extLst>
      <p:ext uri="{BB962C8B-B14F-4D97-AF65-F5344CB8AC3E}">
        <p14:creationId xmlns:p14="http://schemas.microsoft.com/office/powerpoint/2010/main" val="95196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Has ANC happened? Has EPI happened before? Do we Shoprite and pharmacy shops stock them. Do you feel schools can be used?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10</a:t>
            </a:fld>
            <a:endParaRPr lang="en-US"/>
          </a:p>
        </p:txBody>
      </p:sp>
    </p:spTree>
    <p:extLst>
      <p:ext uri="{BB962C8B-B14F-4D97-AF65-F5344CB8AC3E}">
        <p14:creationId xmlns:p14="http://schemas.microsoft.com/office/powerpoint/2010/main" val="245670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 woman who comes to ANC gets a net, whether she needs it or not. When they receive them, they keep them or share them. There are other people in the community who will need nets who are not covered by ANC/EPI—those people come when they need one. This pull system means there won’t be an oversupply.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11</a:t>
            </a:fld>
            <a:endParaRPr lang="en-US"/>
          </a:p>
        </p:txBody>
      </p:sp>
    </p:spTree>
    <p:extLst>
      <p:ext uri="{BB962C8B-B14F-4D97-AF65-F5344CB8AC3E}">
        <p14:creationId xmlns:p14="http://schemas.microsoft.com/office/powerpoint/2010/main" val="11726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build the net culture through BCC.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12</a:t>
            </a:fld>
            <a:endParaRPr lang="en-US"/>
          </a:p>
        </p:txBody>
      </p:sp>
    </p:spTree>
    <p:extLst>
      <p:ext uri="{BB962C8B-B14F-4D97-AF65-F5344CB8AC3E}">
        <p14:creationId xmlns:p14="http://schemas.microsoft.com/office/powerpoint/2010/main" val="58952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covered these things. And now I turn it over to </a:t>
            </a:r>
            <a:r>
              <a:rPr lang="en-US" baseline="0" dirty="0" err="1"/>
              <a:t>Ato</a:t>
            </a:r>
            <a:r>
              <a:rPr lang="en-US" baseline="0" dirty="0"/>
              <a:t> to give some specific country examples. </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13</a:t>
            </a:fld>
            <a:endParaRPr lang="en-US"/>
          </a:p>
        </p:txBody>
      </p:sp>
    </p:spTree>
    <p:extLst>
      <p:ext uri="{BB962C8B-B14F-4D97-AF65-F5344CB8AC3E}">
        <p14:creationId xmlns:p14="http://schemas.microsoft.com/office/powerpoint/2010/main" val="624448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11188" y="0"/>
            <a:ext cx="215900" cy="6858000"/>
          </a:xfrm>
          <a:prstGeom prst="rect">
            <a:avLst/>
          </a:prstGeom>
          <a:solidFill>
            <a:srgbClr val="007E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4035" name="Rectangle 3"/>
          <p:cNvSpPr>
            <a:spLocks noChangeArrowheads="1"/>
          </p:cNvSpPr>
          <p:nvPr/>
        </p:nvSpPr>
        <p:spPr bwMode="auto">
          <a:xfrm>
            <a:off x="0" y="0"/>
            <a:ext cx="187325" cy="6858000"/>
          </a:xfrm>
          <a:prstGeom prst="rect">
            <a:avLst/>
          </a:prstGeom>
          <a:solidFill>
            <a:srgbClr val="EE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4036" name="Rectangle 4"/>
          <p:cNvSpPr>
            <a:spLocks noChangeArrowheads="1"/>
          </p:cNvSpPr>
          <p:nvPr/>
        </p:nvSpPr>
        <p:spPr bwMode="auto">
          <a:xfrm>
            <a:off x="179388" y="0"/>
            <a:ext cx="215900" cy="6858000"/>
          </a:xfrm>
          <a:prstGeom prst="rect">
            <a:avLst/>
          </a:prstGeom>
          <a:solidFill>
            <a:srgbClr val="00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4037" name="Rectangle 5"/>
          <p:cNvSpPr>
            <a:spLocks noChangeArrowheads="1"/>
          </p:cNvSpPr>
          <p:nvPr/>
        </p:nvSpPr>
        <p:spPr bwMode="auto">
          <a:xfrm>
            <a:off x="395288" y="0"/>
            <a:ext cx="215900" cy="6858000"/>
          </a:xfrm>
          <a:prstGeom prst="rect">
            <a:avLst/>
          </a:prstGeom>
          <a:solidFill>
            <a:srgbClr val="FA751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4038" name="Rectangle 6"/>
          <p:cNvSpPr>
            <a:spLocks noGrp="1" noChangeArrowheads="1"/>
          </p:cNvSpPr>
          <p:nvPr>
            <p:ph type="ctrTitle"/>
          </p:nvPr>
        </p:nvSpPr>
        <p:spPr>
          <a:xfrm>
            <a:off x="1187450" y="1052513"/>
            <a:ext cx="7561263" cy="2046287"/>
          </a:xfrm>
        </p:spPr>
        <p:txBody>
          <a:bodyPr anchor="b"/>
          <a:lstStyle>
            <a:lvl1pPr>
              <a:defRPr/>
            </a:lvl1pPr>
          </a:lstStyle>
          <a:p>
            <a:pPr lvl="0"/>
            <a:r>
              <a:rPr lang="en-US" noProof="0"/>
              <a:t>Click to edit Master title style</a:t>
            </a:r>
          </a:p>
        </p:txBody>
      </p:sp>
      <p:sp>
        <p:nvSpPr>
          <p:cNvPr id="44039" name="Rectangle 7"/>
          <p:cNvSpPr>
            <a:spLocks noGrp="1" noChangeArrowheads="1"/>
          </p:cNvSpPr>
          <p:nvPr>
            <p:ph type="subTitle" idx="1"/>
          </p:nvPr>
        </p:nvSpPr>
        <p:spPr>
          <a:xfrm>
            <a:off x="1187450" y="3357563"/>
            <a:ext cx="7561263" cy="2016125"/>
          </a:xfrm>
        </p:spPr>
        <p:txBody>
          <a:bodyPr/>
          <a:lstStyle>
            <a:lvl1pPr marL="0" indent="0">
              <a:buFontTx/>
              <a:buNone/>
              <a:defRPr/>
            </a:lvl1pPr>
          </a:lstStyle>
          <a:p>
            <a:pPr lvl="0"/>
            <a:r>
              <a:rPr lang="en-US" noProof="0"/>
              <a:t>Click to edit Master subtitle style</a:t>
            </a:r>
          </a:p>
        </p:txBody>
      </p:sp>
      <p:sp>
        <p:nvSpPr>
          <p:cNvPr id="44040" name="Rectangle 8"/>
          <p:cNvSpPr>
            <a:spLocks noGrp="1" noChangeArrowheads="1"/>
          </p:cNvSpPr>
          <p:nvPr>
            <p:ph type="ftr" sz="quarter" idx="3"/>
          </p:nvPr>
        </p:nvSpPr>
        <p:spPr>
          <a:xfrm>
            <a:off x="1189038" y="6245225"/>
            <a:ext cx="7559675" cy="476250"/>
          </a:xfrm>
        </p:spPr>
        <p:txBody>
          <a:bodyPr/>
          <a:lstStyle>
            <a:lvl1pPr>
              <a:defRPr/>
            </a:lvl1pPr>
          </a:lstStyle>
          <a:p>
            <a:endParaRPr lang="en-US"/>
          </a:p>
        </p:txBody>
      </p:sp>
      <p:sp>
        <p:nvSpPr>
          <p:cNvPr id="44042" name="Line 10"/>
          <p:cNvSpPr>
            <a:spLocks noChangeShapeType="1"/>
          </p:cNvSpPr>
          <p:nvPr/>
        </p:nvSpPr>
        <p:spPr bwMode="auto">
          <a:xfrm>
            <a:off x="1189038" y="3213100"/>
            <a:ext cx="7559675" cy="0"/>
          </a:xfrm>
          <a:prstGeom prst="line">
            <a:avLst/>
          </a:prstGeom>
          <a:noFill/>
          <a:ln w="57150">
            <a:solidFill>
              <a:srgbClr val="E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pic>
        <p:nvPicPr>
          <p:cNvPr id="44043" name="Picture 11" descr="Zambian flag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27088" cy="554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userDrawn="1"/>
        </p:nvPicPr>
        <p:blipFill>
          <a:blip r:embed="rId3" cstate="print"/>
          <a:srcRect/>
          <a:stretch>
            <a:fillRect/>
          </a:stretch>
        </p:blipFill>
        <p:spPr bwMode="auto">
          <a:xfrm>
            <a:off x="7452320" y="215353"/>
            <a:ext cx="1296393" cy="1269431"/>
          </a:xfrm>
          <a:prstGeom prst="rect">
            <a:avLst/>
          </a:prstGeom>
          <a:noFill/>
          <a:ln w="9525">
            <a:noFill/>
            <a:miter lim="800000"/>
            <a:headEnd/>
            <a:tailEnd/>
          </a:ln>
        </p:spPr>
      </p:pic>
    </p:spTree>
    <p:extLst>
      <p:ext uri="{BB962C8B-B14F-4D97-AF65-F5344CB8AC3E}">
        <p14:creationId xmlns:p14="http://schemas.microsoft.com/office/powerpoint/2010/main" val="213619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7766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274638"/>
            <a:ext cx="1889125"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187450" y="274638"/>
            <a:ext cx="551973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059655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87450" y="274638"/>
            <a:ext cx="7561263" cy="1143000"/>
          </a:xfrm>
        </p:spPr>
        <p:txBody>
          <a:bodyPr/>
          <a:lstStyle/>
          <a:p>
            <a:r>
              <a:rPr lang="en-US"/>
              <a:t>Click to edit Master title style</a:t>
            </a:r>
            <a:endParaRPr lang="en-ZA"/>
          </a:p>
        </p:txBody>
      </p:sp>
      <p:sp>
        <p:nvSpPr>
          <p:cNvPr id="3" name="Chart Placeholder 2"/>
          <p:cNvSpPr>
            <a:spLocks noGrp="1"/>
          </p:cNvSpPr>
          <p:nvPr>
            <p:ph type="chart" idx="1"/>
          </p:nvPr>
        </p:nvSpPr>
        <p:spPr>
          <a:xfrm>
            <a:off x="1187450" y="1600200"/>
            <a:ext cx="7561263" cy="4525963"/>
          </a:xfrm>
        </p:spPr>
        <p:txBody>
          <a:bodyPr/>
          <a:lstStyle/>
          <a:p>
            <a:r>
              <a:rPr lang="en-US"/>
              <a:t>Click icon to add chart</a:t>
            </a:r>
            <a:endParaRPr lang="en-ZA"/>
          </a:p>
        </p:txBody>
      </p:sp>
      <p:sp>
        <p:nvSpPr>
          <p:cNvPr id="4" name="Footer Placeholder 3"/>
          <p:cNvSpPr>
            <a:spLocks noGrp="1"/>
          </p:cNvSpPr>
          <p:nvPr>
            <p:ph type="ftr" sz="quarter" idx="10"/>
          </p:nvPr>
        </p:nvSpPr>
        <p:spPr>
          <a:xfrm>
            <a:off x="1187450" y="6245225"/>
            <a:ext cx="7561263" cy="476250"/>
          </a:xfrm>
        </p:spPr>
        <p:txBody>
          <a:bodyPr/>
          <a:lstStyle>
            <a:lvl1pPr>
              <a:defRPr/>
            </a:lvl1pPr>
          </a:lstStyle>
          <a:p>
            <a:endParaRPr lang="en-US"/>
          </a:p>
        </p:txBody>
      </p:sp>
    </p:spTree>
    <p:extLst>
      <p:ext uri="{BB962C8B-B14F-4D97-AF65-F5344CB8AC3E}">
        <p14:creationId xmlns:p14="http://schemas.microsoft.com/office/powerpoint/2010/main" val="304675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74168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3608"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1043608"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1894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187450" y="1600200"/>
            <a:ext cx="37036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043488" y="1600200"/>
            <a:ext cx="37052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49357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15039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7429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05074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14406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63796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971600" y="274638"/>
            <a:ext cx="7992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1187450" y="1600200"/>
            <a:ext cx="75612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ftr" sz="quarter" idx="3"/>
          </p:nvPr>
        </p:nvSpPr>
        <p:spPr bwMode="auto">
          <a:xfrm>
            <a:off x="1187450" y="6245225"/>
            <a:ext cx="7561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7E00"/>
                </a:solidFill>
                <a:latin typeface="+mn-lt"/>
              </a:defRPr>
            </a:lvl1pPr>
          </a:lstStyle>
          <a:p>
            <a:endParaRPr lang="en-US"/>
          </a:p>
        </p:txBody>
      </p:sp>
      <p:sp>
        <p:nvSpPr>
          <p:cNvPr id="43013" name="Rectangle 5"/>
          <p:cNvSpPr>
            <a:spLocks noChangeArrowheads="1"/>
          </p:cNvSpPr>
          <p:nvPr/>
        </p:nvSpPr>
        <p:spPr bwMode="auto">
          <a:xfrm>
            <a:off x="0" y="0"/>
            <a:ext cx="187325" cy="6858000"/>
          </a:xfrm>
          <a:prstGeom prst="rect">
            <a:avLst/>
          </a:prstGeom>
          <a:solidFill>
            <a:srgbClr val="EE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3014" name="Rectangle 6"/>
          <p:cNvSpPr>
            <a:spLocks noChangeArrowheads="1"/>
          </p:cNvSpPr>
          <p:nvPr/>
        </p:nvSpPr>
        <p:spPr bwMode="auto">
          <a:xfrm>
            <a:off x="179388" y="0"/>
            <a:ext cx="215900" cy="6858000"/>
          </a:xfrm>
          <a:prstGeom prst="rect">
            <a:avLst/>
          </a:prstGeom>
          <a:solidFill>
            <a:srgbClr val="00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3015" name="Rectangle 7"/>
          <p:cNvSpPr>
            <a:spLocks noChangeArrowheads="1"/>
          </p:cNvSpPr>
          <p:nvPr/>
        </p:nvSpPr>
        <p:spPr bwMode="auto">
          <a:xfrm>
            <a:off x="395288" y="0"/>
            <a:ext cx="215900" cy="6858000"/>
          </a:xfrm>
          <a:prstGeom prst="rect">
            <a:avLst/>
          </a:prstGeom>
          <a:solidFill>
            <a:srgbClr val="FA751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sp>
        <p:nvSpPr>
          <p:cNvPr id="43016" name="Line 8"/>
          <p:cNvSpPr>
            <a:spLocks noChangeShapeType="1"/>
          </p:cNvSpPr>
          <p:nvPr/>
        </p:nvSpPr>
        <p:spPr bwMode="auto">
          <a:xfrm>
            <a:off x="1187450" y="1484313"/>
            <a:ext cx="7561263" cy="0"/>
          </a:xfrm>
          <a:prstGeom prst="line">
            <a:avLst/>
          </a:prstGeom>
          <a:noFill/>
          <a:ln w="57150">
            <a:solidFill>
              <a:srgbClr val="E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43017" name="Rectangle 9"/>
          <p:cNvSpPr>
            <a:spLocks noChangeArrowheads="1"/>
          </p:cNvSpPr>
          <p:nvPr/>
        </p:nvSpPr>
        <p:spPr bwMode="auto">
          <a:xfrm>
            <a:off x="611188" y="0"/>
            <a:ext cx="215900" cy="6858000"/>
          </a:xfrm>
          <a:prstGeom prst="rect">
            <a:avLst/>
          </a:prstGeom>
          <a:solidFill>
            <a:srgbClr val="007E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prstClr val="black"/>
              </a:solidFill>
            </a:endParaRPr>
          </a:p>
        </p:txBody>
      </p:sp>
      <p:pic>
        <p:nvPicPr>
          <p:cNvPr id="43018" name="Picture 10" descr="Zambian flag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827088" cy="55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0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7E00"/>
          </a:solidFill>
          <a:latin typeface="+mj-lt"/>
          <a:ea typeface="+mj-ea"/>
          <a:cs typeface="+mj-cs"/>
        </a:defRPr>
      </a:lvl1pPr>
      <a:lvl2pPr algn="ctr" rtl="0" eaLnBrk="1" fontAlgn="base" hangingPunct="1">
        <a:spcBef>
          <a:spcPct val="0"/>
        </a:spcBef>
        <a:spcAft>
          <a:spcPct val="0"/>
        </a:spcAft>
        <a:defRPr sz="4400">
          <a:solidFill>
            <a:srgbClr val="007E00"/>
          </a:solidFill>
          <a:latin typeface="Arial" charset="0"/>
        </a:defRPr>
      </a:lvl2pPr>
      <a:lvl3pPr algn="ctr" rtl="0" eaLnBrk="1" fontAlgn="base" hangingPunct="1">
        <a:spcBef>
          <a:spcPct val="0"/>
        </a:spcBef>
        <a:spcAft>
          <a:spcPct val="0"/>
        </a:spcAft>
        <a:defRPr sz="4400">
          <a:solidFill>
            <a:srgbClr val="007E00"/>
          </a:solidFill>
          <a:latin typeface="Arial" charset="0"/>
        </a:defRPr>
      </a:lvl3pPr>
      <a:lvl4pPr algn="ctr" rtl="0" eaLnBrk="1" fontAlgn="base" hangingPunct="1">
        <a:spcBef>
          <a:spcPct val="0"/>
        </a:spcBef>
        <a:spcAft>
          <a:spcPct val="0"/>
        </a:spcAft>
        <a:defRPr sz="4400">
          <a:solidFill>
            <a:srgbClr val="007E00"/>
          </a:solidFill>
          <a:latin typeface="Arial" charset="0"/>
        </a:defRPr>
      </a:lvl4pPr>
      <a:lvl5pPr algn="ctr" rtl="0" eaLnBrk="1" fontAlgn="base" hangingPunct="1">
        <a:spcBef>
          <a:spcPct val="0"/>
        </a:spcBef>
        <a:spcAft>
          <a:spcPct val="0"/>
        </a:spcAft>
        <a:defRPr sz="4400">
          <a:solidFill>
            <a:srgbClr val="007E00"/>
          </a:solidFill>
          <a:latin typeface="Arial" charset="0"/>
        </a:defRPr>
      </a:lvl5pPr>
      <a:lvl6pPr marL="457200" algn="ctr" rtl="0" eaLnBrk="1" fontAlgn="base" hangingPunct="1">
        <a:spcBef>
          <a:spcPct val="0"/>
        </a:spcBef>
        <a:spcAft>
          <a:spcPct val="0"/>
        </a:spcAft>
        <a:defRPr sz="4400">
          <a:solidFill>
            <a:srgbClr val="007E00"/>
          </a:solidFill>
          <a:latin typeface="Arial" charset="0"/>
        </a:defRPr>
      </a:lvl6pPr>
      <a:lvl7pPr marL="914400" algn="ctr" rtl="0" eaLnBrk="1" fontAlgn="base" hangingPunct="1">
        <a:spcBef>
          <a:spcPct val="0"/>
        </a:spcBef>
        <a:spcAft>
          <a:spcPct val="0"/>
        </a:spcAft>
        <a:defRPr sz="4400">
          <a:solidFill>
            <a:srgbClr val="007E00"/>
          </a:solidFill>
          <a:latin typeface="Arial" charset="0"/>
        </a:defRPr>
      </a:lvl7pPr>
      <a:lvl8pPr marL="1371600" algn="ctr" rtl="0" eaLnBrk="1" fontAlgn="base" hangingPunct="1">
        <a:spcBef>
          <a:spcPct val="0"/>
        </a:spcBef>
        <a:spcAft>
          <a:spcPct val="0"/>
        </a:spcAft>
        <a:defRPr sz="4400">
          <a:solidFill>
            <a:srgbClr val="007E00"/>
          </a:solidFill>
          <a:latin typeface="Arial" charset="0"/>
        </a:defRPr>
      </a:lvl8pPr>
      <a:lvl9pPr marL="1828800" algn="ctr" rtl="0" eaLnBrk="1" fontAlgn="base" hangingPunct="1">
        <a:spcBef>
          <a:spcPct val="0"/>
        </a:spcBef>
        <a:spcAft>
          <a:spcPct val="0"/>
        </a:spcAft>
        <a:defRPr sz="4400">
          <a:solidFill>
            <a:srgbClr val="007E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5475" b="1" dirty="0"/>
            </a:br>
            <a:br>
              <a:rPr lang="en-US" sz="5475" b="1" dirty="0"/>
            </a:br>
            <a:br>
              <a:rPr lang="en-US" sz="5475" b="1" dirty="0"/>
            </a:br>
            <a:br>
              <a:rPr lang="en-US" sz="5475" b="1" dirty="0"/>
            </a:br>
            <a:br>
              <a:rPr lang="en-US" sz="5475" b="1" dirty="0"/>
            </a:br>
            <a:br>
              <a:rPr lang="en-US" sz="5475" b="1" dirty="0"/>
            </a:br>
            <a:r>
              <a:rPr lang="en-US" sz="5475" b="1" dirty="0"/>
              <a:t>MINISTRY OF HEALTH</a:t>
            </a:r>
            <a:br>
              <a:rPr lang="en-US" dirty="0"/>
            </a:br>
            <a:endParaRPr lang="en-US" dirty="0"/>
          </a:p>
        </p:txBody>
      </p:sp>
      <p:sp>
        <p:nvSpPr>
          <p:cNvPr id="3" name="Subtitle 2"/>
          <p:cNvSpPr>
            <a:spLocks noGrp="1"/>
          </p:cNvSpPr>
          <p:nvPr>
            <p:ph idx="1"/>
          </p:nvPr>
        </p:nvSpPr>
        <p:spPr>
          <a:xfrm>
            <a:off x="971600" y="1600200"/>
            <a:ext cx="7992888" cy="5029200"/>
          </a:xfrm>
        </p:spPr>
        <p:txBody>
          <a:bodyPr>
            <a:normAutofit/>
          </a:bodyPr>
          <a:lstStyle/>
          <a:p>
            <a:pPr marL="0" indent="0">
              <a:buNone/>
            </a:pPr>
            <a:endParaRPr lang="en-US" sz="3300" dirty="0"/>
          </a:p>
          <a:p>
            <a:pPr marL="0" indent="0" algn="ctr">
              <a:buNone/>
            </a:pPr>
            <a:endParaRPr lang="en-US" sz="3600" b="1" dirty="0"/>
          </a:p>
          <a:p>
            <a:pPr marL="0" indent="0" algn="ctr">
              <a:buNone/>
            </a:pPr>
            <a:endParaRPr lang="en-US" sz="2800" dirty="0"/>
          </a:p>
          <a:p>
            <a:pPr marL="0" indent="0" algn="ctr">
              <a:buNone/>
            </a:pPr>
            <a:r>
              <a:rPr lang="en-US" sz="2800" b="1" dirty="0"/>
              <a:t>Sustaining gains through LLIN Continuous Distribution</a:t>
            </a:r>
          </a:p>
          <a:p>
            <a:pPr marL="0" indent="0" algn="ctr">
              <a:buNone/>
            </a:pPr>
            <a:endParaRPr lang="en-US" sz="2800" b="1" dirty="0"/>
          </a:p>
          <a:p>
            <a:pPr marL="0" indent="0" algn="ctr">
              <a:buNone/>
            </a:pPr>
            <a:r>
              <a:rPr lang="en-US" sz="2800" b="1" dirty="0"/>
              <a:t>Katete District</a:t>
            </a:r>
          </a:p>
          <a:p>
            <a:pPr marL="0" indent="0" algn="ctr">
              <a:buNone/>
            </a:pPr>
            <a:endParaRPr lang="en-US" sz="2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3800" y="-166553"/>
            <a:ext cx="1600200" cy="1612624"/>
          </a:xfrm>
          <a:prstGeom prst="rect">
            <a:avLst/>
          </a:prstGeom>
        </p:spPr>
      </p:pic>
      <p:pic>
        <p:nvPicPr>
          <p:cNvPr id="5" name="Picture 4" descr="Cort of Arms"/>
          <p:cNvPicPr/>
          <p:nvPr/>
        </p:nvPicPr>
        <p:blipFill>
          <a:blip r:embed="rId3"/>
          <a:srcRect b="8496"/>
          <a:stretch>
            <a:fillRect/>
          </a:stretch>
        </p:blipFill>
        <p:spPr bwMode="auto">
          <a:xfrm>
            <a:off x="822794" y="20471"/>
            <a:ext cx="1463205" cy="1425599"/>
          </a:xfrm>
          <a:prstGeom prst="rect">
            <a:avLst/>
          </a:prstGeom>
          <a:noFill/>
          <a:ln w="9525">
            <a:noFill/>
            <a:miter lim="800000"/>
            <a:headEnd/>
            <a:tailEnd/>
          </a:ln>
        </p:spPr>
      </p:pic>
    </p:spTree>
    <p:extLst>
      <p:ext uri="{BB962C8B-B14F-4D97-AF65-F5344CB8AC3E}">
        <p14:creationId xmlns:p14="http://schemas.microsoft.com/office/powerpoint/2010/main" val="10642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Distribution Channels</a:t>
            </a:r>
          </a:p>
        </p:txBody>
      </p:sp>
      <p:sp>
        <p:nvSpPr>
          <p:cNvPr id="3" name="Content Placeholder 2"/>
          <p:cNvSpPr>
            <a:spLocks noGrp="1"/>
          </p:cNvSpPr>
          <p:nvPr>
            <p:ph idx="1"/>
          </p:nvPr>
        </p:nvSpPr>
        <p:spPr/>
        <p:txBody>
          <a:bodyPr/>
          <a:lstStyle/>
          <a:p>
            <a:pPr lvl="0"/>
            <a:r>
              <a:rPr lang="en-US" dirty="0"/>
              <a:t>Health facility-Based Distribution i.e., antenatal (ANC) and Expanded Program on Immunization (EPI) clinics </a:t>
            </a:r>
          </a:p>
          <a:p>
            <a:pPr lvl="0"/>
            <a:r>
              <a:rPr lang="en-US" dirty="0"/>
              <a:t>Community-based Distribution</a:t>
            </a:r>
          </a:p>
          <a:p>
            <a:pPr lvl="0"/>
            <a:r>
              <a:rPr lang="en-US" dirty="0"/>
              <a:t>Commercial outlets, such as retail shops and markets </a:t>
            </a:r>
          </a:p>
          <a:p>
            <a:pPr lvl="0"/>
            <a:r>
              <a:rPr lang="en-US" dirty="0"/>
              <a:t>Schools</a:t>
            </a:r>
          </a:p>
          <a:p>
            <a:endParaRPr lang="en-US" dirty="0"/>
          </a:p>
        </p:txBody>
      </p:sp>
    </p:spTree>
    <p:extLst>
      <p:ext uri="{BB962C8B-B14F-4D97-AF65-F5344CB8AC3E}">
        <p14:creationId xmlns:p14="http://schemas.microsoft.com/office/powerpoint/2010/main" val="338560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971600" y="274638"/>
            <a:ext cx="7992888" cy="868362"/>
          </a:xfrm>
          <a:noFill/>
        </p:spPr>
        <p:txBody>
          <a:bodyPr/>
          <a:lstStyle/>
          <a:p>
            <a:pPr eaLnBrk="1" hangingPunct="1"/>
            <a:r>
              <a:rPr lang="es-ES" b="1" dirty="0" err="1">
                <a:solidFill>
                  <a:srgbClr val="00B050"/>
                </a:solidFill>
                <a:ea typeface="ＭＳ Ｐゴシック" charset="0"/>
                <a:cs typeface="ＭＳ Ｐゴシック" charset="0"/>
              </a:rPr>
              <a:t>Push</a:t>
            </a:r>
            <a:r>
              <a:rPr lang="es-ES" b="1" dirty="0">
                <a:solidFill>
                  <a:srgbClr val="00B050"/>
                </a:solidFill>
                <a:ea typeface="ＭＳ Ｐゴシック" charset="0"/>
                <a:cs typeface="ＭＳ Ｐゴシック" charset="0"/>
              </a:rPr>
              <a:t> and </a:t>
            </a:r>
            <a:r>
              <a:rPr lang="es-ES" b="1" dirty="0" err="1">
                <a:solidFill>
                  <a:srgbClr val="00B050"/>
                </a:solidFill>
                <a:ea typeface="ＭＳ Ｐゴシック" charset="0"/>
                <a:cs typeface="ＭＳ Ｐゴシック" charset="0"/>
              </a:rPr>
              <a:t>Pull</a:t>
            </a:r>
            <a:endParaRPr lang="en-US" b="1" dirty="0">
              <a:solidFill>
                <a:srgbClr val="00B050"/>
              </a:solidFill>
              <a:ea typeface="ＭＳ Ｐゴシック" charset="0"/>
              <a:cs typeface="ＭＳ Ｐゴシック" charset="0"/>
            </a:endParaRPr>
          </a:p>
        </p:txBody>
      </p:sp>
      <p:sp>
        <p:nvSpPr>
          <p:cNvPr id="19458" name="Rectangle 3"/>
          <p:cNvSpPr>
            <a:spLocks noGrp="1" noChangeArrowheads="1"/>
          </p:cNvSpPr>
          <p:nvPr>
            <p:ph type="body" idx="1"/>
          </p:nvPr>
        </p:nvSpPr>
        <p:spPr>
          <a:xfrm>
            <a:off x="918430" y="1342118"/>
            <a:ext cx="7992888" cy="935945"/>
          </a:xfrm>
          <a:noFill/>
        </p:spPr>
        <p:txBody>
          <a:bodyPr/>
          <a:lstStyle/>
          <a:p>
            <a:pPr marL="609600" indent="-609600" eaLnBrk="1" hangingPunct="1">
              <a:buClr>
                <a:schemeClr val="accent2"/>
              </a:buClr>
            </a:pPr>
            <a:r>
              <a:rPr lang="en-GB" dirty="0">
                <a:ea typeface="ＭＳ Ｐゴシック" charset="0"/>
                <a:cs typeface="ＭＳ Ｐゴシック" charset="0"/>
              </a:rPr>
              <a:t>Continuous distributions should combine push and pull systems</a:t>
            </a:r>
          </a:p>
        </p:txBody>
      </p:sp>
      <p:grpSp>
        <p:nvGrpSpPr>
          <p:cNvPr id="2" name="Group 23"/>
          <p:cNvGrpSpPr>
            <a:grpSpLocks/>
          </p:cNvGrpSpPr>
          <p:nvPr/>
        </p:nvGrpSpPr>
        <p:grpSpPr bwMode="auto">
          <a:xfrm>
            <a:off x="6732588" y="2420938"/>
            <a:ext cx="1943100" cy="3816350"/>
            <a:chOff x="4241" y="1525"/>
            <a:chExt cx="1224" cy="2404"/>
          </a:xfrm>
        </p:grpSpPr>
        <p:sp>
          <p:nvSpPr>
            <p:cNvPr id="19474" name="Rectangle 6"/>
            <p:cNvSpPr>
              <a:spLocks noChangeArrowheads="1"/>
            </p:cNvSpPr>
            <p:nvPr/>
          </p:nvSpPr>
          <p:spPr bwMode="auto">
            <a:xfrm>
              <a:off x="4241" y="1525"/>
              <a:ext cx="1224" cy="363"/>
            </a:xfrm>
            <a:prstGeom prst="rect">
              <a:avLst/>
            </a:prstGeom>
            <a:solidFill>
              <a:schemeClr val="accent2">
                <a:alpha val="27843"/>
              </a:schemeClr>
            </a:solidFill>
            <a:ln w="38100">
              <a:solidFill>
                <a:schemeClr val="accent2"/>
              </a:solidFill>
              <a:miter lim="800000"/>
              <a:headEnd/>
              <a:tailEnd/>
            </a:ln>
          </p:spPr>
          <p:txBody>
            <a:bodyPr wrap="none" anchor="ctr"/>
            <a:lstStyle/>
            <a:p>
              <a:pPr algn="ctr"/>
              <a:r>
                <a:rPr lang="en-GB" b="1"/>
                <a:t>Push</a:t>
              </a:r>
            </a:p>
          </p:txBody>
        </p:sp>
        <p:sp>
          <p:nvSpPr>
            <p:cNvPr id="19475" name="Rectangle 7"/>
            <p:cNvSpPr>
              <a:spLocks noChangeArrowheads="1"/>
            </p:cNvSpPr>
            <p:nvPr/>
          </p:nvSpPr>
          <p:spPr bwMode="auto">
            <a:xfrm>
              <a:off x="4241" y="3566"/>
              <a:ext cx="1224" cy="363"/>
            </a:xfrm>
            <a:prstGeom prst="rect">
              <a:avLst/>
            </a:prstGeom>
            <a:solidFill>
              <a:srgbClr val="FF6600">
                <a:alpha val="27843"/>
              </a:srgbClr>
            </a:solidFill>
            <a:ln w="38100">
              <a:solidFill>
                <a:srgbClr val="FF6600"/>
              </a:solidFill>
              <a:miter lim="800000"/>
              <a:headEnd/>
              <a:tailEnd/>
            </a:ln>
          </p:spPr>
          <p:txBody>
            <a:bodyPr wrap="none" anchor="ctr"/>
            <a:lstStyle/>
            <a:p>
              <a:pPr algn="ctr"/>
              <a:r>
                <a:rPr lang="en-GB" b="1"/>
                <a:t>Pull</a:t>
              </a:r>
            </a:p>
          </p:txBody>
        </p:sp>
        <p:sp>
          <p:nvSpPr>
            <p:cNvPr id="19476" name="Rectangle 14"/>
            <p:cNvSpPr>
              <a:spLocks noChangeArrowheads="1"/>
            </p:cNvSpPr>
            <p:nvPr/>
          </p:nvSpPr>
          <p:spPr bwMode="auto">
            <a:xfrm>
              <a:off x="4241" y="2478"/>
              <a:ext cx="1224" cy="408"/>
            </a:xfrm>
            <a:prstGeom prst="rect">
              <a:avLst/>
            </a:prstGeom>
            <a:solidFill>
              <a:srgbClr val="FFFF99">
                <a:alpha val="74117"/>
              </a:srgbClr>
            </a:solidFill>
            <a:ln w="25400">
              <a:solidFill>
                <a:schemeClr val="tx1"/>
              </a:solidFill>
              <a:miter lim="800000"/>
              <a:headEnd/>
              <a:tailEnd/>
            </a:ln>
          </p:spPr>
          <p:txBody>
            <a:bodyPr anchor="ctr"/>
            <a:lstStyle/>
            <a:p>
              <a:pPr>
                <a:buFontTx/>
                <a:buChar char="•"/>
              </a:pPr>
              <a:r>
                <a:rPr lang="en-GB" dirty="0"/>
                <a:t> </a:t>
              </a:r>
              <a:r>
                <a:rPr lang="en-GB" sz="2000" dirty="0"/>
                <a:t>Community</a:t>
              </a:r>
            </a:p>
          </p:txBody>
        </p:sp>
        <p:cxnSp>
          <p:nvCxnSpPr>
            <p:cNvPr id="19477" name="AutoShape 15"/>
            <p:cNvCxnSpPr>
              <a:cxnSpLocks noChangeShapeType="1"/>
              <a:stCxn id="19475" idx="0"/>
              <a:endCxn id="19476" idx="2"/>
            </p:cNvCxnSpPr>
            <p:nvPr/>
          </p:nvCxnSpPr>
          <p:spPr bwMode="auto">
            <a:xfrm flipV="1">
              <a:off x="4853" y="2894"/>
              <a:ext cx="0" cy="66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8" name="AutoShape 16"/>
            <p:cNvCxnSpPr>
              <a:cxnSpLocks noChangeShapeType="1"/>
              <a:stCxn id="19474" idx="2"/>
              <a:endCxn id="19476" idx="0"/>
            </p:cNvCxnSpPr>
            <p:nvPr/>
          </p:nvCxnSpPr>
          <p:spPr bwMode="auto">
            <a:xfrm>
              <a:off x="4853" y="1900"/>
              <a:ext cx="0" cy="57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3" name="Group 22"/>
          <p:cNvGrpSpPr>
            <a:grpSpLocks/>
          </p:cNvGrpSpPr>
          <p:nvPr/>
        </p:nvGrpSpPr>
        <p:grpSpPr bwMode="auto">
          <a:xfrm>
            <a:off x="3059113" y="2387600"/>
            <a:ext cx="2520950" cy="3849688"/>
            <a:chOff x="1927" y="1504"/>
            <a:chExt cx="1588" cy="2425"/>
          </a:xfrm>
        </p:grpSpPr>
        <p:sp>
          <p:nvSpPr>
            <p:cNvPr id="19468" name="Rectangle 5"/>
            <p:cNvSpPr>
              <a:spLocks noChangeArrowheads="1"/>
            </p:cNvSpPr>
            <p:nvPr/>
          </p:nvSpPr>
          <p:spPr bwMode="auto">
            <a:xfrm>
              <a:off x="2109" y="3566"/>
              <a:ext cx="1224" cy="363"/>
            </a:xfrm>
            <a:prstGeom prst="rect">
              <a:avLst/>
            </a:prstGeom>
            <a:solidFill>
              <a:srgbClr val="FF6600">
                <a:alpha val="27843"/>
              </a:srgbClr>
            </a:solidFill>
            <a:ln w="38100">
              <a:solidFill>
                <a:srgbClr val="FF6600"/>
              </a:solidFill>
              <a:miter lim="800000"/>
              <a:headEnd/>
              <a:tailEnd/>
            </a:ln>
          </p:spPr>
          <p:txBody>
            <a:bodyPr wrap="none" anchor="ctr"/>
            <a:lstStyle/>
            <a:p>
              <a:pPr algn="ctr"/>
              <a:r>
                <a:rPr lang="en-GB" b="1"/>
                <a:t>Pull</a:t>
              </a:r>
            </a:p>
          </p:txBody>
        </p:sp>
        <p:sp>
          <p:nvSpPr>
            <p:cNvPr id="19469" name="Rectangle 11"/>
            <p:cNvSpPr>
              <a:spLocks noChangeArrowheads="1"/>
            </p:cNvSpPr>
            <p:nvPr/>
          </p:nvSpPr>
          <p:spPr bwMode="auto">
            <a:xfrm>
              <a:off x="2109" y="3067"/>
              <a:ext cx="1224" cy="273"/>
            </a:xfrm>
            <a:prstGeom prst="rect">
              <a:avLst/>
            </a:prstGeom>
            <a:solidFill>
              <a:srgbClr val="FFFFFF"/>
            </a:solidFill>
            <a:ln w="25400">
              <a:solidFill>
                <a:schemeClr val="tx1"/>
              </a:solidFill>
              <a:miter lim="800000"/>
              <a:headEnd/>
              <a:tailEnd/>
            </a:ln>
          </p:spPr>
          <p:txBody>
            <a:bodyPr anchor="ctr"/>
            <a:lstStyle/>
            <a:p>
              <a:pPr algn="ctr"/>
              <a:r>
                <a:rPr lang="en-GB" sz="1400"/>
                <a:t>Family decides that LLIN needed</a:t>
              </a:r>
            </a:p>
          </p:txBody>
        </p:sp>
        <p:sp>
          <p:nvSpPr>
            <p:cNvPr id="19470" name="Text Box 12"/>
            <p:cNvSpPr txBox="1">
              <a:spLocks noChangeArrowheads="1"/>
            </p:cNvSpPr>
            <p:nvPr/>
          </p:nvSpPr>
          <p:spPr bwMode="auto">
            <a:xfrm>
              <a:off x="2042" y="1504"/>
              <a:ext cx="118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GB" sz="2000" b="1">
                  <a:latin typeface="Arial" charset="0"/>
                </a:rPr>
                <a:t>Demand driven</a:t>
              </a:r>
            </a:p>
          </p:txBody>
        </p:sp>
        <p:sp>
          <p:nvSpPr>
            <p:cNvPr id="19471" name="Rectangle 13"/>
            <p:cNvSpPr>
              <a:spLocks noChangeArrowheads="1"/>
            </p:cNvSpPr>
            <p:nvPr/>
          </p:nvSpPr>
          <p:spPr bwMode="auto">
            <a:xfrm>
              <a:off x="1927" y="1979"/>
              <a:ext cx="1588" cy="861"/>
            </a:xfrm>
            <a:prstGeom prst="rect">
              <a:avLst/>
            </a:prstGeom>
            <a:solidFill>
              <a:srgbClr val="FFFF99">
                <a:alpha val="74117"/>
              </a:srgbClr>
            </a:solidFill>
            <a:ln w="25400">
              <a:solidFill>
                <a:schemeClr val="tx1"/>
              </a:solidFill>
              <a:miter lim="800000"/>
              <a:headEnd/>
              <a:tailEnd/>
            </a:ln>
          </p:spPr>
          <p:txBody>
            <a:bodyPr anchor="ctr"/>
            <a:lstStyle/>
            <a:p>
              <a:pPr>
                <a:buFontTx/>
                <a:buChar char="•"/>
              </a:pPr>
              <a:r>
                <a:rPr lang="en-GB" dirty="0"/>
                <a:t> </a:t>
              </a:r>
              <a:r>
                <a:rPr lang="en-GB" sz="2000" dirty="0"/>
                <a:t>Commercial market</a:t>
              </a:r>
            </a:p>
            <a:p>
              <a:pPr>
                <a:buFontTx/>
                <a:buChar char="•"/>
              </a:pPr>
              <a:endParaRPr lang="en-GB" sz="2000" dirty="0"/>
            </a:p>
          </p:txBody>
        </p:sp>
        <p:cxnSp>
          <p:nvCxnSpPr>
            <p:cNvPr id="19472" name="AutoShape 17"/>
            <p:cNvCxnSpPr>
              <a:cxnSpLocks noChangeShapeType="1"/>
              <a:stCxn id="19468" idx="0"/>
              <a:endCxn id="19469" idx="2"/>
            </p:cNvCxnSpPr>
            <p:nvPr/>
          </p:nvCxnSpPr>
          <p:spPr bwMode="auto">
            <a:xfrm flipV="1">
              <a:off x="2721" y="3348"/>
              <a:ext cx="0" cy="20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3" name="AutoShape 18"/>
            <p:cNvCxnSpPr>
              <a:cxnSpLocks noChangeShapeType="1"/>
              <a:stCxn id="19469" idx="0"/>
              <a:endCxn id="19471" idx="2"/>
            </p:cNvCxnSpPr>
            <p:nvPr/>
          </p:nvCxnSpPr>
          <p:spPr bwMode="auto">
            <a:xfrm flipV="1">
              <a:off x="2721" y="2848"/>
              <a:ext cx="0" cy="21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 name="Group 24"/>
          <p:cNvGrpSpPr>
            <a:grpSpLocks/>
          </p:cNvGrpSpPr>
          <p:nvPr/>
        </p:nvGrpSpPr>
        <p:grpSpPr bwMode="auto">
          <a:xfrm>
            <a:off x="395288" y="2420938"/>
            <a:ext cx="2089150" cy="3954462"/>
            <a:chOff x="249" y="1525"/>
            <a:chExt cx="1316" cy="2491"/>
          </a:xfrm>
        </p:grpSpPr>
        <p:sp>
          <p:nvSpPr>
            <p:cNvPr id="19462" name="Rectangle 4"/>
            <p:cNvSpPr>
              <a:spLocks noChangeArrowheads="1"/>
            </p:cNvSpPr>
            <p:nvPr/>
          </p:nvSpPr>
          <p:spPr bwMode="auto">
            <a:xfrm>
              <a:off x="295" y="1525"/>
              <a:ext cx="1224" cy="363"/>
            </a:xfrm>
            <a:prstGeom prst="rect">
              <a:avLst/>
            </a:prstGeom>
            <a:solidFill>
              <a:schemeClr val="accent2">
                <a:alpha val="27843"/>
              </a:schemeClr>
            </a:solidFill>
            <a:ln w="38100">
              <a:solidFill>
                <a:schemeClr val="accent2"/>
              </a:solidFill>
              <a:miter lim="800000"/>
              <a:headEnd/>
              <a:tailEnd/>
            </a:ln>
          </p:spPr>
          <p:txBody>
            <a:bodyPr wrap="none" anchor="ctr"/>
            <a:lstStyle/>
            <a:p>
              <a:pPr algn="ctr"/>
              <a:r>
                <a:rPr lang="en-GB" b="1"/>
                <a:t>Push</a:t>
              </a:r>
            </a:p>
          </p:txBody>
        </p:sp>
        <p:sp>
          <p:nvSpPr>
            <p:cNvPr id="19463" name="Text Box 8"/>
            <p:cNvSpPr txBox="1">
              <a:spLocks noChangeArrowheads="1"/>
            </p:cNvSpPr>
            <p:nvPr/>
          </p:nvSpPr>
          <p:spPr bwMode="auto">
            <a:xfrm>
              <a:off x="249" y="3612"/>
              <a:ext cx="13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GB" sz="1800" b="1">
                  <a:latin typeface="Arial" charset="0"/>
                </a:rPr>
                <a:t>Routine service access driven</a:t>
              </a:r>
            </a:p>
          </p:txBody>
        </p:sp>
        <p:sp>
          <p:nvSpPr>
            <p:cNvPr id="19464" name="Rectangle 9"/>
            <p:cNvSpPr>
              <a:spLocks noChangeArrowheads="1"/>
            </p:cNvSpPr>
            <p:nvPr/>
          </p:nvSpPr>
          <p:spPr bwMode="auto">
            <a:xfrm>
              <a:off x="295" y="2115"/>
              <a:ext cx="1224" cy="273"/>
            </a:xfrm>
            <a:prstGeom prst="rect">
              <a:avLst/>
            </a:prstGeom>
            <a:solidFill>
              <a:srgbClr val="FFFFFF"/>
            </a:solidFill>
            <a:ln w="25400">
              <a:solidFill>
                <a:schemeClr val="tx1"/>
              </a:solidFill>
              <a:miter lim="800000"/>
              <a:headEnd/>
              <a:tailEnd/>
            </a:ln>
          </p:spPr>
          <p:txBody>
            <a:bodyPr anchor="ctr"/>
            <a:lstStyle/>
            <a:p>
              <a:pPr algn="ctr"/>
              <a:r>
                <a:rPr lang="en-GB" sz="1400" dirty="0"/>
                <a:t>Utilization of services gives access to LLIN</a:t>
              </a:r>
            </a:p>
          </p:txBody>
        </p:sp>
        <p:sp>
          <p:nvSpPr>
            <p:cNvPr id="19465" name="Rectangle 10"/>
            <p:cNvSpPr>
              <a:spLocks noChangeArrowheads="1"/>
            </p:cNvSpPr>
            <p:nvPr/>
          </p:nvSpPr>
          <p:spPr bwMode="auto">
            <a:xfrm>
              <a:off x="295" y="2614"/>
              <a:ext cx="1224" cy="771"/>
            </a:xfrm>
            <a:prstGeom prst="rect">
              <a:avLst/>
            </a:prstGeom>
            <a:solidFill>
              <a:srgbClr val="FFFF99">
                <a:alpha val="74117"/>
              </a:srgbClr>
            </a:solidFill>
            <a:ln w="25400">
              <a:solidFill>
                <a:schemeClr val="tx1"/>
              </a:solidFill>
              <a:miter lim="800000"/>
              <a:headEnd/>
              <a:tailEnd/>
            </a:ln>
          </p:spPr>
          <p:txBody>
            <a:bodyPr anchor="ctr"/>
            <a:lstStyle/>
            <a:p>
              <a:pPr lvl="1">
                <a:buFontTx/>
                <a:buChar char="•"/>
              </a:pPr>
              <a:r>
                <a:rPr lang="en-GB" dirty="0"/>
                <a:t> </a:t>
              </a:r>
              <a:r>
                <a:rPr lang="en-GB" sz="2000" dirty="0"/>
                <a:t>ANC</a:t>
              </a:r>
            </a:p>
            <a:p>
              <a:pPr lvl="1">
                <a:buFontTx/>
                <a:buChar char="•"/>
              </a:pPr>
              <a:r>
                <a:rPr lang="en-GB" sz="2000" dirty="0"/>
                <a:t> EPI</a:t>
              </a:r>
            </a:p>
            <a:p>
              <a:pPr lvl="1">
                <a:buFontTx/>
                <a:buChar char="•"/>
              </a:pPr>
              <a:r>
                <a:rPr lang="en-GB" sz="2000" dirty="0"/>
                <a:t> Schools</a:t>
              </a:r>
            </a:p>
          </p:txBody>
        </p:sp>
        <p:cxnSp>
          <p:nvCxnSpPr>
            <p:cNvPr id="19466" name="AutoShape 19"/>
            <p:cNvCxnSpPr>
              <a:cxnSpLocks noChangeShapeType="1"/>
              <a:stCxn id="19462" idx="2"/>
              <a:endCxn id="19464" idx="0"/>
            </p:cNvCxnSpPr>
            <p:nvPr/>
          </p:nvCxnSpPr>
          <p:spPr bwMode="auto">
            <a:xfrm>
              <a:off x="907" y="1900"/>
              <a:ext cx="0" cy="20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7" name="AutoShape 20"/>
            <p:cNvCxnSpPr>
              <a:cxnSpLocks noChangeShapeType="1"/>
              <a:stCxn id="19464" idx="2"/>
              <a:endCxn id="19465" idx="0"/>
            </p:cNvCxnSpPr>
            <p:nvPr/>
          </p:nvCxnSpPr>
          <p:spPr bwMode="auto">
            <a:xfrm>
              <a:off x="907" y="2396"/>
              <a:ext cx="0" cy="21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82155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defRPr/>
            </a:pPr>
            <a:r>
              <a:rPr lang="es-ES" sz="4200" b="1" dirty="0" err="1">
                <a:solidFill>
                  <a:srgbClr val="00B050"/>
                </a:solidFill>
                <a:latin typeface="+mn-lt"/>
                <a:ea typeface="ＭＳ Ｐゴシック" charset="0"/>
                <a:cs typeface="ＭＳ Ｐゴシック" charset="0"/>
              </a:rPr>
              <a:t>Push</a:t>
            </a:r>
            <a:r>
              <a:rPr lang="es-ES" sz="4200" b="1" dirty="0">
                <a:solidFill>
                  <a:srgbClr val="00B050"/>
                </a:solidFill>
                <a:latin typeface="+mn-lt"/>
                <a:ea typeface="ＭＳ Ｐゴシック" charset="0"/>
                <a:cs typeface="ＭＳ Ｐゴシック" charset="0"/>
              </a:rPr>
              <a:t> and </a:t>
            </a:r>
            <a:r>
              <a:rPr lang="es-ES" sz="4200" b="1" dirty="0" err="1">
                <a:solidFill>
                  <a:srgbClr val="00B050"/>
                </a:solidFill>
                <a:latin typeface="+mn-lt"/>
                <a:ea typeface="ＭＳ Ｐゴシック" charset="0"/>
                <a:cs typeface="ＭＳ Ｐゴシック" charset="0"/>
              </a:rPr>
              <a:t>Pull</a:t>
            </a:r>
            <a:endParaRPr lang="en-US" sz="4200" b="1" dirty="0">
              <a:solidFill>
                <a:srgbClr val="00B050"/>
              </a:solidFill>
              <a:latin typeface="+mn-lt"/>
              <a:ea typeface="ＭＳ Ｐゴシック" charset="0"/>
              <a:cs typeface="ＭＳ Ｐゴシック" charset="0"/>
            </a:endParaRPr>
          </a:p>
        </p:txBody>
      </p:sp>
      <p:sp>
        <p:nvSpPr>
          <p:cNvPr id="20482" name="Rectangle 3"/>
          <p:cNvSpPr>
            <a:spLocks noGrp="1" noChangeArrowheads="1"/>
          </p:cNvSpPr>
          <p:nvPr>
            <p:ph type="body" idx="1"/>
          </p:nvPr>
        </p:nvSpPr>
        <p:spPr>
          <a:xfrm>
            <a:off x="900287" y="1557338"/>
            <a:ext cx="7992888" cy="4919662"/>
          </a:xfrm>
          <a:noFill/>
        </p:spPr>
        <p:txBody>
          <a:bodyPr/>
          <a:lstStyle/>
          <a:p>
            <a:pPr marL="609600" indent="-609600" eaLnBrk="1" hangingPunct="1">
              <a:buClr>
                <a:schemeClr val="accent2"/>
              </a:buClr>
            </a:pPr>
            <a:r>
              <a:rPr lang="en-GB" b="0" dirty="0">
                <a:latin typeface="Arial" charset="0"/>
                <a:ea typeface="ＭＳ Ｐゴシック" charset="0"/>
                <a:cs typeface="ＭＳ Ｐゴシック" charset="0"/>
              </a:rPr>
              <a:t>Push systems will oversupply LLIN if the allocation rule or service uptake is higher than true demand</a:t>
            </a:r>
          </a:p>
          <a:p>
            <a:pPr marL="609600" indent="-609600" eaLnBrk="1" hangingPunct="1">
              <a:buClr>
                <a:schemeClr val="accent2"/>
              </a:buClr>
            </a:pPr>
            <a:r>
              <a:rPr lang="en-GB" b="0" dirty="0">
                <a:latin typeface="Arial" charset="0"/>
                <a:ea typeface="ＭＳ Ｐゴシック" charset="0"/>
                <a:cs typeface="ＭＳ Ｐゴシック" charset="0"/>
              </a:rPr>
              <a:t>Pull systems will find equilibrium</a:t>
            </a:r>
          </a:p>
          <a:p>
            <a:pPr marL="990600" lvl="1" indent="-533400" eaLnBrk="1" hangingPunct="1">
              <a:buClr>
                <a:schemeClr val="accent2"/>
              </a:buClr>
            </a:pPr>
            <a:r>
              <a:rPr lang="en-GB" b="0" dirty="0">
                <a:latin typeface="Arial" charset="0"/>
                <a:ea typeface="ＭＳ Ｐゴシック" charset="0"/>
              </a:rPr>
              <a:t>If net culture is developed (BCC)</a:t>
            </a:r>
          </a:p>
          <a:p>
            <a:pPr marL="990600" lvl="1" indent="-533400" eaLnBrk="1" hangingPunct="1">
              <a:buClr>
                <a:schemeClr val="accent2"/>
              </a:buClr>
            </a:pPr>
            <a:r>
              <a:rPr lang="en-GB" b="0" dirty="0">
                <a:latin typeface="Arial" charset="0"/>
                <a:ea typeface="ＭＳ Ｐゴシック" charset="0"/>
              </a:rPr>
              <a:t>If approaches included that give access to LLIN to lower wealth quintiles and difficult to reach population</a:t>
            </a:r>
          </a:p>
          <a:p>
            <a:pPr marL="609600" indent="-609600" eaLnBrk="1" hangingPunct="1">
              <a:buClr>
                <a:schemeClr val="accent2"/>
              </a:buClr>
              <a:buFontTx/>
              <a:buNone/>
            </a:pPr>
            <a:endParaRPr lang="en-GB"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50747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dirty="0"/>
              <a:t>What is continuous distribution? </a:t>
            </a:r>
          </a:p>
          <a:p>
            <a:r>
              <a:rPr lang="en-US" dirty="0"/>
              <a:t>What is the rationale behind adapting a continuous distribution strategy?</a:t>
            </a:r>
          </a:p>
          <a:p>
            <a:r>
              <a:rPr lang="en-US" dirty="0"/>
              <a:t>What are examples of continuous distribution channels?</a:t>
            </a:r>
          </a:p>
        </p:txBody>
      </p:sp>
    </p:spTree>
    <p:extLst>
      <p:ext uri="{BB962C8B-B14F-4D97-AF65-F5344CB8AC3E}">
        <p14:creationId xmlns:p14="http://schemas.microsoft.com/office/powerpoint/2010/main" val="30562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990600" y="1219200"/>
            <a:ext cx="7561263" cy="2046287"/>
          </a:xfrm>
        </p:spPr>
        <p:txBody>
          <a:bodyPr/>
          <a:lstStyle/>
          <a:p>
            <a:r>
              <a:rPr lang="en-US" dirty="0">
                <a:latin typeface="Arial" charset="0"/>
                <a:ea typeface="ＭＳ Ｐゴシック" charset="0"/>
                <a:cs typeface="ＭＳ Ｐゴシック" charset="0"/>
              </a:rPr>
              <a:t>			Thank you!</a:t>
            </a:r>
          </a:p>
        </p:txBody>
      </p:sp>
      <p:sp>
        <p:nvSpPr>
          <p:cNvPr id="45058" name="Subtitle 2"/>
          <p:cNvSpPr>
            <a:spLocks noGrp="1"/>
          </p:cNvSpPr>
          <p:nvPr>
            <p:ph type="subTitle" idx="1"/>
          </p:nvPr>
        </p:nvSpPr>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11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236" y="3014825"/>
            <a:ext cx="5915025" cy="745629"/>
          </a:xfrm>
        </p:spPr>
        <p:txBody>
          <a:bodyPr/>
          <a:lstStyle/>
          <a:p>
            <a:pPr algn="ctr"/>
            <a:endParaRPr lang="en-US" b="1" dirty="0"/>
          </a:p>
        </p:txBody>
      </p:sp>
      <p:pic>
        <p:nvPicPr>
          <p:cNvPr id="3" name="Content Placeholder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0"/>
            <a:ext cx="8207478"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0"/>
            <a:ext cx="3011028" cy="3017520"/>
          </a:xfrm>
          <a:prstGeom prst="rect">
            <a:avLst/>
          </a:prstGeom>
        </p:spPr>
      </p:pic>
    </p:spTree>
    <p:extLst>
      <p:ext uri="{BB962C8B-B14F-4D97-AF65-F5344CB8AC3E}">
        <p14:creationId xmlns:p14="http://schemas.microsoft.com/office/powerpoint/2010/main" val="29857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971600" y="1600200"/>
            <a:ext cx="7777113" cy="4800600"/>
          </a:xfrm>
        </p:spPr>
        <p:txBody>
          <a:bodyPr/>
          <a:lstStyle/>
          <a:p>
            <a:r>
              <a:rPr lang="en-US" dirty="0"/>
              <a:t>What is continuous distribution? </a:t>
            </a:r>
          </a:p>
          <a:p>
            <a:r>
              <a:rPr lang="en-US" dirty="0"/>
              <a:t>What is the rationale behind adapting a continuous distribution strategy?</a:t>
            </a:r>
          </a:p>
          <a:p>
            <a:r>
              <a:rPr lang="en-US" dirty="0"/>
              <a:t>What are examples of continuous distribution channels?</a:t>
            </a:r>
          </a:p>
          <a:p>
            <a:endParaRPr lang="en-US" dirty="0"/>
          </a:p>
        </p:txBody>
      </p:sp>
    </p:spTree>
    <p:extLst>
      <p:ext uri="{BB962C8B-B14F-4D97-AF65-F5344CB8AC3E}">
        <p14:creationId xmlns:p14="http://schemas.microsoft.com/office/powerpoint/2010/main" val="131331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8C41"/>
                </a:solidFill>
                <a:latin typeface="Calibri" charset="0"/>
                <a:ea typeface="ＭＳ Ｐゴシック" charset="0"/>
                <a:cs typeface="Calibri" charset="0"/>
              </a:rPr>
              <a:t>RBM Consensus Statement on Continuous Distribution (June 2011)</a:t>
            </a:r>
            <a:endParaRPr lang="en-US" sz="3200" b="1" dirty="0">
              <a:solidFill>
                <a:srgbClr val="008C4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en-US" sz="2400" dirty="0"/>
              <a:t>Statement acknowledges mass campaigns as the best method for rapid scale up of LLIN coverage, especially when household ownership levels are low</a:t>
            </a:r>
          </a:p>
          <a:p>
            <a:pPr algn="just"/>
            <a:r>
              <a:rPr lang="en-US" sz="2400" dirty="0"/>
              <a:t>Mass campaigns alone are not enough to sustain universal coverage as the loss of LLIN starts soon after distribution</a:t>
            </a:r>
          </a:p>
          <a:p>
            <a:pPr algn="just"/>
            <a:r>
              <a:rPr lang="en-US" sz="2400" b="1" dirty="0"/>
              <a:t>Complementary distribution mechanisms are required to provide a continuous supply of replacement LLINs, and should be an integral part of a comprehensive national LLIN strategy</a:t>
            </a:r>
          </a:p>
          <a:p>
            <a:endParaRPr lang="en-US" dirty="0"/>
          </a:p>
        </p:txBody>
      </p:sp>
    </p:spTree>
    <p:extLst>
      <p:ext uri="{BB962C8B-B14F-4D97-AF65-F5344CB8AC3E}">
        <p14:creationId xmlns:p14="http://schemas.microsoft.com/office/powerpoint/2010/main" val="175901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92888" cy="1020762"/>
          </a:xfrm>
        </p:spPr>
        <p:txBody>
          <a:bodyPr/>
          <a:lstStyle/>
          <a:p>
            <a:r>
              <a:rPr lang="en-US" sz="3200" b="1" dirty="0">
                <a:latin typeface="Arial" panose="020B0604020202020204" pitchFamily="34" charset="0"/>
                <a:cs typeface="Arial" panose="020B0604020202020204" pitchFamily="34" charset="0"/>
              </a:rPr>
              <a:t>Limitations of campaigns </a:t>
            </a:r>
          </a:p>
        </p:txBody>
      </p:sp>
      <p:sp>
        <p:nvSpPr>
          <p:cNvPr id="3" name="Content Placeholder 2"/>
          <p:cNvSpPr>
            <a:spLocks noGrp="1"/>
          </p:cNvSpPr>
          <p:nvPr>
            <p:ph idx="1"/>
          </p:nvPr>
        </p:nvSpPr>
        <p:spPr>
          <a:xfrm>
            <a:off x="1187450" y="1600200"/>
            <a:ext cx="7561263" cy="4648200"/>
          </a:xfrm>
        </p:spPr>
        <p:txBody>
          <a:bodyPr/>
          <a:lstStyle/>
          <a:p>
            <a:pPr marL="609600" indent="-609600">
              <a:buClr>
                <a:schemeClr val="accent2"/>
              </a:buClr>
            </a:pPr>
            <a:r>
              <a:rPr lang="en-US" sz="2400" dirty="0">
                <a:latin typeface="Arial" charset="0"/>
                <a:ea typeface="ＭＳ Ｐゴシック" charset="0"/>
                <a:cs typeface="ＭＳ Ｐゴシック" charset="0"/>
              </a:rPr>
              <a:t>Do not always reach all the population or do not deliver </a:t>
            </a:r>
            <a:r>
              <a:rPr lang="en-US" altLang="ja-JP" sz="2400" dirty="0">
                <a:latin typeface="Arial" charset="0"/>
                <a:ea typeface="ＭＳ Ｐゴシック" charset="0"/>
                <a:cs typeface="ＭＳ Ｐゴシック" charset="0"/>
              </a:rPr>
              <a:t>“enough” nets for universal coverage</a:t>
            </a:r>
          </a:p>
          <a:p>
            <a:pPr marL="990600" lvl="1" indent="-533400">
              <a:buClr>
                <a:schemeClr val="accent2"/>
              </a:buClr>
            </a:pPr>
            <a:r>
              <a:rPr lang="en-US" sz="2400" dirty="0">
                <a:latin typeface="Arial" charset="0"/>
                <a:ea typeface="ＭＳ Ｐゴシック" charset="0"/>
              </a:rPr>
              <a:t>Issues of quantification – allocation</a:t>
            </a:r>
          </a:p>
          <a:p>
            <a:pPr marL="990600" lvl="1" indent="-533400">
              <a:buClr>
                <a:schemeClr val="accent2"/>
              </a:buClr>
            </a:pPr>
            <a:r>
              <a:rPr lang="en-US" sz="2400" dirty="0">
                <a:latin typeface="Arial" charset="0"/>
                <a:ea typeface="ＭＳ Ｐゴシック" charset="0"/>
              </a:rPr>
              <a:t>Inaccurate registration data</a:t>
            </a:r>
          </a:p>
          <a:p>
            <a:pPr marL="990600" lvl="1" indent="-533400">
              <a:buClr>
                <a:schemeClr val="accent2"/>
              </a:buClr>
            </a:pPr>
            <a:r>
              <a:rPr lang="en-US" sz="2400" dirty="0">
                <a:latin typeface="Arial" charset="0"/>
                <a:ea typeface="ＭＳ Ｐゴシック" charset="0"/>
              </a:rPr>
              <a:t>Completeness of implementation</a:t>
            </a:r>
          </a:p>
          <a:p>
            <a:pPr>
              <a:buClr>
                <a:schemeClr val="accent2"/>
              </a:buClr>
            </a:pPr>
            <a:r>
              <a:rPr lang="en-US" sz="2400" dirty="0">
                <a:latin typeface="Arial" charset="0"/>
                <a:ea typeface="ＭＳ Ｐゴシック" charset="0"/>
                <a:cs typeface="ＭＳ Ｐゴシック" charset="0"/>
              </a:rPr>
              <a:t>Achieved net ownership coverage will begin to  decline shortly after campaign</a:t>
            </a:r>
          </a:p>
          <a:p>
            <a:pPr marL="990600" lvl="1" indent="-533400">
              <a:buClr>
                <a:schemeClr val="accent2"/>
              </a:buClr>
            </a:pPr>
            <a:r>
              <a:rPr lang="en-US" sz="2400" dirty="0">
                <a:latin typeface="Arial" charset="0"/>
                <a:ea typeface="ＭＳ Ｐゴシック" charset="0"/>
              </a:rPr>
              <a:t>LLIN consumer good prone to wear &amp; tear and loss</a:t>
            </a:r>
          </a:p>
          <a:p>
            <a:pPr marL="990600" lvl="1" indent="-533400">
              <a:buClr>
                <a:schemeClr val="accent2"/>
              </a:buClr>
            </a:pPr>
            <a:r>
              <a:rPr lang="en-US" sz="2400" dirty="0">
                <a:latin typeface="Arial" charset="0"/>
                <a:ea typeface="ＭＳ Ｐゴシック" charset="0"/>
              </a:rPr>
              <a:t>Our understanding of such attrition is still limited but growing</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78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457200" y="274638"/>
            <a:ext cx="8229600" cy="777875"/>
          </a:xfrm>
          <a:noFill/>
        </p:spPr>
        <p:txBody>
          <a:bodyPr/>
          <a:lstStyle/>
          <a:p>
            <a:r>
              <a:rPr lang="en-US" sz="3200" b="1" dirty="0">
                <a:latin typeface="Arial" panose="020B0604020202020204" pitchFamily="34" charset="0"/>
                <a:cs typeface="Arial" panose="020B0604020202020204" pitchFamily="34" charset="0"/>
              </a:rPr>
              <a:t>Attrition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Why are they Lost?</a:t>
            </a:r>
            <a:endParaRPr lang="en-GB" sz="3200" dirty="0">
              <a:solidFill>
                <a:srgbClr val="000090"/>
              </a:solidFill>
              <a:latin typeface="Arial" charset="0"/>
              <a:ea typeface="ＭＳ Ｐゴシック" charset="0"/>
              <a:cs typeface="ＭＳ Ｐゴシック" charset="0"/>
            </a:endParaRPr>
          </a:p>
        </p:txBody>
      </p:sp>
      <p:grpSp>
        <p:nvGrpSpPr>
          <p:cNvPr id="10242" name="Group 3"/>
          <p:cNvGrpSpPr>
            <a:grpSpLocks/>
          </p:cNvGrpSpPr>
          <p:nvPr/>
        </p:nvGrpSpPr>
        <p:grpSpPr bwMode="auto">
          <a:xfrm>
            <a:off x="910878" y="1565275"/>
            <a:ext cx="2243138" cy="2359025"/>
            <a:chOff x="288" y="991"/>
            <a:chExt cx="1413" cy="1486"/>
          </a:xfrm>
        </p:grpSpPr>
        <p:sp>
          <p:nvSpPr>
            <p:cNvPr id="10254" name="AutoShape 4"/>
            <p:cNvSpPr>
              <a:spLocks noChangeArrowheads="1"/>
            </p:cNvSpPr>
            <p:nvPr/>
          </p:nvSpPr>
          <p:spPr bwMode="auto">
            <a:xfrm>
              <a:off x="288" y="991"/>
              <a:ext cx="1406" cy="680"/>
            </a:xfrm>
            <a:prstGeom prst="roundRect">
              <a:avLst>
                <a:gd name="adj" fmla="val 16667"/>
              </a:avLst>
            </a:prstGeom>
            <a:solidFill>
              <a:srgbClr val="008000"/>
            </a:solidFill>
            <a:ln w="25400">
              <a:solidFill>
                <a:schemeClr val="tx1"/>
              </a:solidFill>
              <a:round/>
              <a:headEnd/>
              <a:tailEnd/>
            </a:ln>
          </p:spPr>
          <p:txBody>
            <a:bodyPr wrap="none" anchor="ctr"/>
            <a:lstStyle/>
            <a:p>
              <a:pPr algn="ctr"/>
              <a:r>
                <a:rPr lang="en-GB" sz="2000" b="1" dirty="0">
                  <a:solidFill>
                    <a:schemeClr val="bg1"/>
                  </a:solidFill>
                </a:rPr>
                <a:t>Intentionally </a:t>
              </a:r>
              <a:br>
                <a:rPr lang="en-GB" sz="2000" b="1" dirty="0">
                  <a:solidFill>
                    <a:schemeClr val="bg1"/>
                  </a:solidFill>
                </a:rPr>
              </a:br>
              <a:r>
                <a:rPr lang="en-GB" sz="2000" b="1" dirty="0">
                  <a:solidFill>
                    <a:schemeClr val="bg1"/>
                  </a:solidFill>
                </a:rPr>
                <a:t>given up</a:t>
              </a:r>
              <a:br>
                <a:rPr lang="en-GB" sz="2000" b="1" dirty="0">
                  <a:solidFill>
                    <a:schemeClr val="bg1"/>
                  </a:solidFill>
                </a:rPr>
              </a:br>
              <a:r>
                <a:rPr lang="en-GB" sz="2000" b="1" dirty="0">
                  <a:solidFill>
                    <a:schemeClr val="bg1"/>
                  </a:solidFill>
                </a:rPr>
                <a:t>“doesn’t want net”</a:t>
              </a:r>
            </a:p>
          </p:txBody>
        </p:sp>
        <p:sp>
          <p:nvSpPr>
            <p:cNvPr id="10255" name="AutoShape 5"/>
            <p:cNvSpPr>
              <a:spLocks noChangeArrowheads="1"/>
            </p:cNvSpPr>
            <p:nvPr/>
          </p:nvSpPr>
          <p:spPr bwMode="auto">
            <a:xfrm>
              <a:off x="295" y="1797"/>
              <a:ext cx="1406" cy="680"/>
            </a:xfrm>
            <a:prstGeom prst="roundRect">
              <a:avLst>
                <a:gd name="adj" fmla="val 16667"/>
              </a:avLst>
            </a:prstGeom>
            <a:solidFill>
              <a:srgbClr val="FF6600"/>
            </a:solidFill>
            <a:ln w="25400">
              <a:solidFill>
                <a:schemeClr val="tx1"/>
              </a:solidFill>
              <a:round/>
              <a:headEnd/>
              <a:tailEnd/>
            </a:ln>
          </p:spPr>
          <p:txBody>
            <a:bodyPr wrap="none" anchor="ctr"/>
            <a:lstStyle/>
            <a:p>
              <a:pPr algn="ctr"/>
              <a:r>
                <a:rPr lang="en-GB" sz="2000" b="1" dirty="0">
                  <a:solidFill>
                    <a:schemeClr val="bg1"/>
                  </a:solidFill>
                </a:rPr>
                <a:t>Lost </a:t>
              </a:r>
              <a:br>
                <a:rPr lang="en-GB" sz="2000" b="1" dirty="0">
                  <a:solidFill>
                    <a:schemeClr val="bg1"/>
                  </a:solidFill>
                </a:rPr>
              </a:br>
              <a:r>
                <a:rPr lang="en-GB" sz="2000" b="1" dirty="0">
                  <a:solidFill>
                    <a:schemeClr val="bg1"/>
                  </a:solidFill>
                </a:rPr>
                <a:t>involuntarily</a:t>
              </a:r>
              <a:br>
                <a:rPr lang="en-GB" sz="2000" b="1" dirty="0">
                  <a:solidFill>
                    <a:schemeClr val="bg1"/>
                  </a:solidFill>
                </a:rPr>
              </a:br>
              <a:r>
                <a:rPr lang="en-GB" sz="2000" b="1" dirty="0">
                  <a:solidFill>
                    <a:schemeClr val="bg1"/>
                  </a:solidFill>
                </a:rPr>
                <a:t>“wants net</a:t>
              </a:r>
              <a:r>
                <a:rPr lang="en-GB" b="1" dirty="0">
                  <a:solidFill>
                    <a:schemeClr val="bg1"/>
                  </a:solidFill>
                </a:rPr>
                <a:t>”</a:t>
              </a:r>
            </a:p>
          </p:txBody>
        </p:sp>
      </p:grpSp>
      <p:grpSp>
        <p:nvGrpSpPr>
          <p:cNvPr id="10243" name="Group 6"/>
          <p:cNvGrpSpPr>
            <a:grpSpLocks/>
          </p:cNvGrpSpPr>
          <p:nvPr/>
        </p:nvGrpSpPr>
        <p:grpSpPr bwMode="auto">
          <a:xfrm>
            <a:off x="3154016" y="1484313"/>
            <a:ext cx="3289647" cy="2447925"/>
            <a:chOff x="1701" y="935"/>
            <a:chExt cx="2358" cy="1542"/>
          </a:xfrm>
        </p:grpSpPr>
        <p:sp>
          <p:nvSpPr>
            <p:cNvPr id="10250" name="Line 7"/>
            <p:cNvSpPr>
              <a:spLocks noChangeShapeType="1"/>
            </p:cNvSpPr>
            <p:nvPr/>
          </p:nvSpPr>
          <p:spPr bwMode="auto">
            <a:xfrm>
              <a:off x="1701" y="1298"/>
              <a:ext cx="4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Rectangle 8"/>
            <p:cNvSpPr>
              <a:spLocks noChangeArrowheads="1"/>
            </p:cNvSpPr>
            <p:nvPr/>
          </p:nvSpPr>
          <p:spPr bwMode="auto">
            <a:xfrm>
              <a:off x="2290" y="935"/>
              <a:ext cx="1769" cy="680"/>
            </a:xfrm>
            <a:prstGeom prst="rect">
              <a:avLst/>
            </a:prstGeom>
            <a:solidFill>
              <a:srgbClr val="008000">
                <a:alpha val="23137"/>
              </a:srgbClr>
            </a:solidFill>
            <a:ln w="25400">
              <a:solidFill>
                <a:schemeClr val="tx1"/>
              </a:solidFill>
              <a:miter lim="800000"/>
              <a:headEnd/>
              <a:tailEnd/>
            </a:ln>
          </p:spPr>
          <p:txBody>
            <a:bodyPr wrap="none" anchor="ctr"/>
            <a:lstStyle/>
            <a:p>
              <a:pPr algn="ctr"/>
              <a:r>
                <a:rPr lang="en-GB" sz="2000" b="1" dirty="0"/>
                <a:t>Given away</a:t>
              </a:r>
              <a:br>
                <a:rPr lang="en-GB" sz="2000" b="1" dirty="0"/>
              </a:br>
              <a:r>
                <a:rPr lang="en-GB" sz="2000" b="1" dirty="0"/>
                <a:t>Used for other purposes</a:t>
              </a:r>
              <a:br>
                <a:rPr lang="en-GB" b="1" dirty="0"/>
              </a:br>
              <a:r>
                <a:rPr lang="en-GB" b="1" dirty="0"/>
                <a:t> </a:t>
              </a:r>
            </a:p>
          </p:txBody>
        </p:sp>
        <p:sp>
          <p:nvSpPr>
            <p:cNvPr id="10252" name="Line 9"/>
            <p:cNvSpPr>
              <a:spLocks noChangeShapeType="1"/>
            </p:cNvSpPr>
            <p:nvPr/>
          </p:nvSpPr>
          <p:spPr bwMode="auto">
            <a:xfrm>
              <a:off x="1701" y="2115"/>
              <a:ext cx="4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3" name="Rectangle 10"/>
            <p:cNvSpPr>
              <a:spLocks noChangeArrowheads="1"/>
            </p:cNvSpPr>
            <p:nvPr/>
          </p:nvSpPr>
          <p:spPr bwMode="auto">
            <a:xfrm>
              <a:off x="2290" y="1797"/>
              <a:ext cx="1769" cy="680"/>
            </a:xfrm>
            <a:prstGeom prst="rect">
              <a:avLst/>
            </a:prstGeom>
            <a:solidFill>
              <a:srgbClr val="FF6600">
                <a:alpha val="32156"/>
              </a:srgbClr>
            </a:solidFill>
            <a:ln w="25400">
              <a:solidFill>
                <a:schemeClr val="tx1"/>
              </a:solidFill>
              <a:miter lim="800000"/>
              <a:headEnd/>
              <a:tailEnd/>
            </a:ln>
          </p:spPr>
          <p:txBody>
            <a:bodyPr wrap="none" anchor="ctr"/>
            <a:lstStyle/>
            <a:p>
              <a:pPr algn="ctr"/>
              <a:r>
                <a:rPr lang="en-GB" sz="1800" b="1" dirty="0"/>
                <a:t>Destroyed (burnt)</a:t>
              </a:r>
              <a:br>
                <a:rPr lang="en-GB" sz="1800" b="1" dirty="0"/>
              </a:br>
              <a:r>
                <a:rPr lang="en-GB" sz="1800" b="1" dirty="0"/>
                <a:t>Stolen</a:t>
              </a:r>
            </a:p>
            <a:p>
              <a:pPr algn="ctr"/>
              <a:r>
                <a:rPr lang="en-GB" sz="1800" b="1" dirty="0"/>
                <a:t>Useless due to holes</a:t>
              </a:r>
              <a:br>
                <a:rPr lang="en-GB" sz="1800" b="1" dirty="0"/>
              </a:br>
              <a:r>
                <a:rPr lang="en-GB" sz="1800" b="1" dirty="0"/>
                <a:t>(tear, burn, rodent</a:t>
              </a:r>
              <a:r>
                <a:rPr lang="en-GB" sz="2000" b="1" dirty="0"/>
                <a:t>) </a:t>
              </a:r>
            </a:p>
          </p:txBody>
        </p:sp>
      </p:grpSp>
      <p:grpSp>
        <p:nvGrpSpPr>
          <p:cNvPr id="10244" name="Group 11"/>
          <p:cNvGrpSpPr>
            <a:grpSpLocks/>
          </p:cNvGrpSpPr>
          <p:nvPr/>
        </p:nvGrpSpPr>
        <p:grpSpPr bwMode="auto">
          <a:xfrm>
            <a:off x="6588125" y="1484313"/>
            <a:ext cx="2555875" cy="2449512"/>
            <a:chOff x="4150" y="935"/>
            <a:chExt cx="1610" cy="1543"/>
          </a:xfrm>
        </p:grpSpPr>
        <p:sp>
          <p:nvSpPr>
            <p:cNvPr id="10246" name="AutoShape 12"/>
            <p:cNvSpPr>
              <a:spLocks/>
            </p:cNvSpPr>
            <p:nvPr/>
          </p:nvSpPr>
          <p:spPr bwMode="auto">
            <a:xfrm>
              <a:off x="4150" y="935"/>
              <a:ext cx="136" cy="681"/>
            </a:xfrm>
            <a:prstGeom prst="rightBrace">
              <a:avLst>
                <a:gd name="adj1" fmla="val 417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247" name="AutoShape 13"/>
            <p:cNvSpPr>
              <a:spLocks/>
            </p:cNvSpPr>
            <p:nvPr/>
          </p:nvSpPr>
          <p:spPr bwMode="auto">
            <a:xfrm>
              <a:off x="4150" y="1797"/>
              <a:ext cx="136" cy="681"/>
            </a:xfrm>
            <a:prstGeom prst="rightBrace">
              <a:avLst>
                <a:gd name="adj1" fmla="val 417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248" name="Text Box 14"/>
            <p:cNvSpPr txBox="1">
              <a:spLocks noChangeArrowheads="1"/>
            </p:cNvSpPr>
            <p:nvPr/>
          </p:nvSpPr>
          <p:spPr bwMode="auto">
            <a:xfrm>
              <a:off x="4332" y="1162"/>
              <a:ext cx="12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GB" sz="1800" b="1">
                  <a:latin typeface="Arial" charset="0"/>
                </a:rPr>
                <a:t>Non-Retention</a:t>
              </a:r>
            </a:p>
          </p:txBody>
        </p:sp>
        <p:sp>
          <p:nvSpPr>
            <p:cNvPr id="10249" name="Text Box 15"/>
            <p:cNvSpPr txBox="1">
              <a:spLocks noChangeArrowheads="1"/>
            </p:cNvSpPr>
            <p:nvPr/>
          </p:nvSpPr>
          <p:spPr bwMode="auto">
            <a:xfrm>
              <a:off x="4332" y="2024"/>
              <a:ext cx="14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GB" sz="1800" b="1">
                  <a:latin typeface="Arial" charset="0"/>
                </a:rPr>
                <a:t>Physical net loss</a:t>
              </a:r>
              <a:br>
                <a:rPr lang="en-GB" sz="1800" b="1">
                  <a:latin typeface="Arial" charset="0"/>
                </a:rPr>
              </a:br>
              <a:r>
                <a:rPr lang="en-GB" sz="1800" b="1">
                  <a:latin typeface="Arial" charset="0"/>
                </a:rPr>
                <a:t>“Death of net”</a:t>
              </a:r>
            </a:p>
          </p:txBody>
        </p:sp>
      </p:grpSp>
      <p:sp>
        <p:nvSpPr>
          <p:cNvPr id="12293" name="Rectangle 25"/>
          <p:cNvSpPr>
            <a:spLocks noChangeArrowheads="1"/>
          </p:cNvSpPr>
          <p:nvPr/>
        </p:nvSpPr>
        <p:spPr bwMode="auto">
          <a:xfrm>
            <a:off x="910878" y="4437063"/>
            <a:ext cx="798229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Clr>
                <a:schemeClr val="accent2"/>
              </a:buClr>
              <a:buFontTx/>
              <a:buChar char="•"/>
              <a:defRPr/>
            </a:pPr>
            <a:r>
              <a:rPr lang="en-GB" sz="2800" dirty="0">
                <a:latin typeface="+mn-lt"/>
              </a:rPr>
              <a:t>The contribution of each element differs over time</a:t>
            </a:r>
          </a:p>
          <a:p>
            <a:pPr marL="609600" indent="-609600">
              <a:spcBef>
                <a:spcPct val="20000"/>
              </a:spcBef>
              <a:buClr>
                <a:schemeClr val="accent2"/>
              </a:buClr>
              <a:buFontTx/>
              <a:buChar char="•"/>
              <a:defRPr/>
            </a:pPr>
            <a:r>
              <a:rPr lang="en-GB" sz="2800" dirty="0">
                <a:latin typeface="+mn-lt"/>
              </a:rPr>
              <a:t>Rate of decline not linear</a:t>
            </a:r>
          </a:p>
        </p:txBody>
      </p:sp>
    </p:spTree>
    <p:extLst>
      <p:ext uri="{BB962C8B-B14F-4D97-AF65-F5344CB8AC3E}">
        <p14:creationId xmlns:p14="http://schemas.microsoft.com/office/powerpoint/2010/main" val="192813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algn="ctr"/>
            <a:br>
              <a:rPr lang="en-US" sz="3600" dirty="0">
                <a:solidFill>
                  <a:srgbClr val="C00000"/>
                </a:solidFill>
                <a:latin typeface="Comic Sans MS" charset="0"/>
                <a:ea typeface="ＭＳ Ｐゴシック" charset="0"/>
                <a:cs typeface="ＭＳ Ｐゴシック" charset="0"/>
              </a:rPr>
            </a:br>
            <a:r>
              <a:rPr lang="en-US" sz="4000" b="1" dirty="0">
                <a:solidFill>
                  <a:srgbClr val="00B050"/>
                </a:solidFill>
                <a:latin typeface="Calibri" charset="0"/>
                <a:ea typeface="ＭＳ Ｐゴシック" charset="0"/>
                <a:cs typeface="Calibri" charset="0"/>
              </a:rPr>
              <a:t>Net survival is highly variable </a:t>
            </a:r>
            <a:br>
              <a:rPr lang="en-US" sz="4000" dirty="0">
                <a:latin typeface="Calibri" charset="0"/>
                <a:ea typeface="ＭＳ Ｐゴシック" charset="0"/>
                <a:cs typeface="Calibri" charset="0"/>
              </a:rPr>
            </a:br>
            <a:endParaRPr lang="en-US" sz="4000" dirty="0">
              <a:latin typeface="Calibri" charset="0"/>
              <a:ea typeface="ＭＳ Ｐゴシック" charset="0"/>
              <a:cs typeface="Calibri" charset="0"/>
            </a:endParaRPr>
          </a:p>
        </p:txBody>
      </p:sp>
      <p:sp>
        <p:nvSpPr>
          <p:cNvPr id="11266" name="Content Placeholder 2"/>
          <p:cNvSpPr>
            <a:spLocks noGrp="1"/>
          </p:cNvSpPr>
          <p:nvPr>
            <p:ph idx="1"/>
          </p:nvPr>
        </p:nvSpPr>
        <p:spPr>
          <a:xfrm>
            <a:off x="457200" y="1336674"/>
            <a:ext cx="8491538" cy="5064125"/>
          </a:xfrm>
        </p:spPr>
        <p:txBody>
          <a:bodyPr/>
          <a:lstStyle/>
          <a:p>
            <a:pPr algn="ctr">
              <a:buFontTx/>
              <a:buNone/>
            </a:pPr>
            <a:endParaRPr lang="en-US" sz="2400" dirty="0">
              <a:latin typeface="Calibri" charset="0"/>
              <a:ea typeface="ＭＳ Ｐゴシック" charset="0"/>
              <a:cs typeface="Calibri" charset="0"/>
            </a:endParaRPr>
          </a:p>
          <a:p>
            <a:pPr algn="ctr">
              <a:buFontTx/>
              <a:buNone/>
            </a:pPr>
            <a:r>
              <a:rPr lang="en-US" sz="2400" dirty="0">
                <a:latin typeface="Calibri" charset="0"/>
                <a:ea typeface="ＭＳ Ｐゴシック" charset="0"/>
                <a:cs typeface="Calibri" charset="0"/>
              </a:rPr>
              <a:t>Two nets of same material &amp; strength, regularly used, same place, same time (three years) </a:t>
            </a:r>
            <a:r>
              <a:rPr lang="en-US" sz="1800" i="1" dirty="0">
                <a:latin typeface="Calibri" charset="0"/>
                <a:ea typeface="ＭＳ Ｐゴシック" charset="0"/>
                <a:cs typeface="Calibri" charset="0"/>
              </a:rPr>
              <a:t>Adapted from A. Kilian </a:t>
            </a:r>
            <a:endParaRPr lang="en-US" sz="1800" dirty="0">
              <a:latin typeface="Calibri" charset="0"/>
              <a:ea typeface="ＭＳ Ｐゴシック" charset="0"/>
              <a:cs typeface="Calibri" charset="0"/>
            </a:endParaRPr>
          </a:p>
        </p:txBody>
      </p:sp>
      <p:pic>
        <p:nvPicPr>
          <p:cNvPr id="4" name="Picture 2" descr="xxx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2622549"/>
            <a:ext cx="3887788"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xxxx_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22549"/>
            <a:ext cx="3557588"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624114" y="192314"/>
            <a:ext cx="7797800" cy="1143000"/>
          </a:xfrm>
        </p:spPr>
        <p:txBody>
          <a:bodyPr/>
          <a:lstStyle/>
          <a:p>
            <a:pPr algn="ctr"/>
            <a:r>
              <a:rPr lang="en-GB" sz="4000" b="1" dirty="0">
                <a:solidFill>
                  <a:srgbClr val="187417"/>
                </a:solidFill>
                <a:latin typeface="Arial" charset="0"/>
                <a:ea typeface="ＭＳ Ｐゴシック" charset="0"/>
                <a:cs typeface="ＭＳ Ｐゴシック" charset="0"/>
              </a:rPr>
              <a:t>Campaigns only,</a:t>
            </a:r>
            <a:br>
              <a:rPr lang="en-GB" sz="4000" b="1" dirty="0">
                <a:solidFill>
                  <a:srgbClr val="187417"/>
                </a:solidFill>
                <a:latin typeface="Arial" charset="0"/>
                <a:ea typeface="ＭＳ Ｐゴシック" charset="0"/>
                <a:cs typeface="ＭＳ Ｐゴシック" charset="0"/>
              </a:rPr>
            </a:br>
            <a:r>
              <a:rPr lang="en-GB" sz="4000" b="1" dirty="0">
                <a:solidFill>
                  <a:srgbClr val="187417"/>
                </a:solidFill>
                <a:latin typeface="Arial" charset="0"/>
                <a:ea typeface="ＭＳ Ｐゴシック" charset="0"/>
                <a:cs typeface="ＭＳ Ｐゴシック" charset="0"/>
              </a:rPr>
              <a:t>no replacement</a:t>
            </a:r>
            <a:endParaRPr lang="en-US" sz="4000" b="1" dirty="0">
              <a:solidFill>
                <a:srgbClr val="187417"/>
              </a:solidFill>
              <a:latin typeface="Calibri" charset="0"/>
              <a:ea typeface="ＭＳ Ｐゴシック" charset="0"/>
              <a:cs typeface="Calibri" charset="0"/>
            </a:endParaRPr>
          </a:p>
        </p:txBody>
      </p:sp>
      <p:sp>
        <p:nvSpPr>
          <p:cNvPr id="13314" name="Content Placeholder 2"/>
          <p:cNvSpPr>
            <a:spLocks noGrp="1"/>
          </p:cNvSpPr>
          <p:nvPr>
            <p:ph idx="1"/>
          </p:nvPr>
        </p:nvSpPr>
        <p:spPr/>
        <p:txBody>
          <a:bodyPr/>
          <a:lstStyle/>
          <a:p>
            <a:pPr algn="ctr">
              <a:buFontTx/>
              <a:buNone/>
            </a:pPr>
            <a:endParaRPr lang="en-US" sz="3600">
              <a:solidFill>
                <a:srgbClr val="C0504D"/>
              </a:solidFill>
              <a:latin typeface="Arial" charset="0"/>
              <a:ea typeface="ＭＳ Ｐゴシック" charset="0"/>
              <a:cs typeface="ＭＳ Ｐゴシック" charset="0"/>
            </a:endParaRPr>
          </a:p>
          <a:p>
            <a:pPr algn="ctr">
              <a:buFontTx/>
              <a:buNone/>
            </a:pPr>
            <a:r>
              <a:rPr lang="en-US" sz="3600">
                <a:solidFill>
                  <a:srgbClr val="FF0000"/>
                </a:solidFill>
                <a:latin typeface="Arial" charset="0"/>
                <a:ea typeface="ＭＳ Ｐゴシック" charset="0"/>
                <a:cs typeface="ＭＳ Ｐゴシック" charset="0"/>
              </a:rPr>
              <a:t>REMINDER AND SCENE SETTING</a:t>
            </a:r>
          </a:p>
          <a:p>
            <a:pPr marL="342900" lvl="2" indent="-342900">
              <a:buFontTx/>
              <a:buNone/>
            </a:pPr>
            <a:endParaRPr lang="en-US" sz="3600">
              <a:solidFill>
                <a:srgbClr val="FF0000"/>
              </a:solidFill>
              <a:latin typeface="Arial" charset="0"/>
              <a:ea typeface="ＭＳ Ｐゴシック" charset="0"/>
            </a:endParaRPr>
          </a:p>
          <a:p>
            <a:pPr marL="342900" lvl="2" indent="-342900" algn="ctr">
              <a:buFontTx/>
              <a:buNone/>
            </a:pPr>
            <a:r>
              <a:rPr lang="en-US" sz="3600">
                <a:solidFill>
                  <a:srgbClr val="FF0000"/>
                </a:solidFill>
                <a:latin typeface="Arial" charset="0"/>
                <a:ea typeface="ＭＳ Ｐゴシック" charset="0"/>
              </a:rPr>
              <a:t>The Importance of Continuous Distribution</a:t>
            </a:r>
          </a:p>
          <a:p>
            <a:endParaRPr lang="en-US">
              <a:latin typeface="Arial" charset="0"/>
              <a:ea typeface="ＭＳ Ｐゴシック" charset="0"/>
              <a:cs typeface="ＭＳ Ｐゴシック"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7539"/>
            <a:ext cx="8382000" cy="530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5"/>
          <p:cNvGrpSpPr>
            <a:grpSpLocks/>
          </p:cNvGrpSpPr>
          <p:nvPr/>
        </p:nvGrpSpPr>
        <p:grpSpPr bwMode="auto">
          <a:xfrm>
            <a:off x="6804025" y="5084763"/>
            <a:ext cx="1439863" cy="728662"/>
            <a:chOff x="3334" y="208"/>
            <a:chExt cx="907" cy="459"/>
          </a:xfrm>
        </p:grpSpPr>
        <p:sp>
          <p:nvSpPr>
            <p:cNvPr id="13318" name="Rectangle 6"/>
            <p:cNvSpPr>
              <a:spLocks noChangeArrowheads="1"/>
            </p:cNvSpPr>
            <p:nvPr/>
          </p:nvSpPr>
          <p:spPr bwMode="auto">
            <a:xfrm>
              <a:off x="3334" y="208"/>
              <a:ext cx="907" cy="459"/>
            </a:xfrm>
            <a:prstGeom prst="rect">
              <a:avLst/>
            </a:prstGeom>
            <a:solidFill>
              <a:srgbClr val="FFFF99"/>
            </a:solidFill>
            <a:ln w="25400">
              <a:solidFill>
                <a:schemeClr val="tx1"/>
              </a:solidFill>
              <a:miter lim="800000"/>
              <a:headEnd/>
              <a:tailEnd/>
            </a:ln>
          </p:spPr>
          <p:txBody>
            <a:bodyPr anchor="ctr">
              <a:spAutoFit/>
            </a:bodyPr>
            <a:lstStyle/>
            <a:p>
              <a:pPr algn="r"/>
              <a:r>
                <a:rPr lang="en-US" sz="1600" b="1"/>
                <a:t>Type 1</a:t>
              </a:r>
            </a:p>
            <a:p>
              <a:pPr algn="r"/>
              <a:r>
                <a:rPr lang="en-US" sz="1600" b="1"/>
                <a:t>Type 2</a:t>
              </a:r>
            </a:p>
          </p:txBody>
        </p:sp>
        <p:sp>
          <p:nvSpPr>
            <p:cNvPr id="13319" name="Line 7"/>
            <p:cNvSpPr>
              <a:spLocks noChangeShapeType="1"/>
            </p:cNvSpPr>
            <p:nvPr/>
          </p:nvSpPr>
          <p:spPr bwMode="auto">
            <a:xfrm>
              <a:off x="3424" y="346"/>
              <a:ext cx="27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320" name="Line 8"/>
            <p:cNvSpPr>
              <a:spLocks noChangeShapeType="1"/>
            </p:cNvSpPr>
            <p:nvPr/>
          </p:nvSpPr>
          <p:spPr bwMode="auto">
            <a:xfrm>
              <a:off x="3424" y="572"/>
              <a:ext cx="272" cy="0"/>
            </a:xfrm>
            <a:prstGeom prst="line">
              <a:avLst/>
            </a:prstGeom>
            <a:noFill/>
            <a:ln w="25400">
              <a:solidFill>
                <a:srgbClr val="00009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6150" name="TextBox 57"/>
          <p:cNvSpPr txBox="1">
            <a:spLocks noChangeArrowheads="1"/>
          </p:cNvSpPr>
          <p:nvPr/>
        </p:nvSpPr>
        <p:spPr bwMode="auto">
          <a:xfrm>
            <a:off x="6350000" y="6469063"/>
            <a:ext cx="3048000" cy="368300"/>
          </a:xfrm>
          <a:prstGeom prst="rect">
            <a:avLst/>
          </a:prstGeom>
          <a:noFill/>
          <a:ln w="9525">
            <a:noFill/>
            <a:miter lim="800000"/>
            <a:headEnd/>
            <a:tailEnd/>
          </a:ln>
        </p:spPr>
        <p:txBody>
          <a:bodyPr>
            <a:spAutoFit/>
          </a:bodyPr>
          <a:lstStyle/>
          <a:p>
            <a:pPr>
              <a:defRPr/>
            </a:pPr>
            <a:r>
              <a:rPr lang="en-US" sz="1800" dirty="0">
                <a:latin typeface="+mn-lt"/>
                <a:ea typeface="ＭＳ Ｐゴシック" pitchFamily="34" charset="-128"/>
                <a:cs typeface="Arial" charset="0"/>
              </a:rPr>
              <a:t>Slide courtesy of A. Kilian</a:t>
            </a:r>
          </a:p>
        </p:txBody>
      </p:sp>
    </p:spTree>
    <p:extLst>
      <p:ext uri="{BB962C8B-B14F-4D97-AF65-F5344CB8AC3E}">
        <p14:creationId xmlns:p14="http://schemas.microsoft.com/office/powerpoint/2010/main" val="281808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066799" y="446314"/>
            <a:ext cx="7318829" cy="983798"/>
          </a:xfrm>
        </p:spPr>
        <p:txBody>
          <a:bodyPr/>
          <a:lstStyle/>
          <a:p>
            <a:pPr algn="ctr"/>
            <a:r>
              <a:rPr lang="en-GB" sz="4400" b="1" dirty="0">
                <a:solidFill>
                  <a:srgbClr val="00B050"/>
                </a:solidFill>
                <a:latin typeface="Arial" charset="0"/>
                <a:ea typeface="ＭＳ Ｐゴシック" charset="0"/>
                <a:cs typeface="ＭＳ Ｐゴシック" charset="0"/>
              </a:rPr>
              <a:t>Campaigns only</a:t>
            </a:r>
            <a:endParaRPr lang="en-US" sz="4400" b="1" dirty="0">
              <a:solidFill>
                <a:srgbClr val="00B050"/>
              </a:solidFill>
              <a:latin typeface="Calibri" charset="0"/>
              <a:ea typeface="ＭＳ Ｐゴシック" charset="0"/>
              <a:cs typeface="Calibri" charset="0"/>
            </a:endParaRPr>
          </a:p>
        </p:txBody>
      </p:sp>
      <p:sp>
        <p:nvSpPr>
          <p:cNvPr id="14338" name="Content Placeholder 2"/>
          <p:cNvSpPr>
            <a:spLocks noGrp="1"/>
          </p:cNvSpPr>
          <p:nvPr>
            <p:ph idx="1"/>
          </p:nvPr>
        </p:nvSpPr>
        <p:spPr/>
        <p:txBody>
          <a:bodyPr/>
          <a:lstStyle/>
          <a:p>
            <a:pPr algn="ctr">
              <a:buFontTx/>
              <a:buNone/>
            </a:pPr>
            <a:endParaRPr lang="en-US" sz="3600">
              <a:solidFill>
                <a:srgbClr val="FF0000"/>
              </a:solidFill>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430112"/>
            <a:ext cx="8091488" cy="50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5"/>
          <p:cNvGrpSpPr>
            <a:grpSpLocks/>
          </p:cNvGrpSpPr>
          <p:nvPr/>
        </p:nvGrpSpPr>
        <p:grpSpPr bwMode="auto">
          <a:xfrm>
            <a:off x="6804025" y="5084763"/>
            <a:ext cx="1439863" cy="728662"/>
            <a:chOff x="3334" y="208"/>
            <a:chExt cx="907" cy="459"/>
          </a:xfrm>
        </p:grpSpPr>
        <p:sp>
          <p:nvSpPr>
            <p:cNvPr id="14342" name="Rectangle 6"/>
            <p:cNvSpPr>
              <a:spLocks noChangeArrowheads="1"/>
            </p:cNvSpPr>
            <p:nvPr/>
          </p:nvSpPr>
          <p:spPr bwMode="auto">
            <a:xfrm>
              <a:off x="3334" y="208"/>
              <a:ext cx="907" cy="459"/>
            </a:xfrm>
            <a:prstGeom prst="rect">
              <a:avLst/>
            </a:prstGeom>
            <a:solidFill>
              <a:srgbClr val="FFFF99"/>
            </a:solidFill>
            <a:ln w="25400">
              <a:solidFill>
                <a:schemeClr val="tx1"/>
              </a:solidFill>
              <a:miter lim="800000"/>
              <a:headEnd/>
              <a:tailEnd/>
            </a:ln>
          </p:spPr>
          <p:txBody>
            <a:bodyPr anchor="ctr">
              <a:spAutoFit/>
            </a:bodyPr>
            <a:lstStyle/>
            <a:p>
              <a:pPr algn="r"/>
              <a:r>
                <a:rPr lang="en-US" sz="1600" b="1"/>
                <a:t>Type 1</a:t>
              </a:r>
            </a:p>
            <a:p>
              <a:pPr algn="r"/>
              <a:r>
                <a:rPr lang="en-US" sz="1600" b="1"/>
                <a:t>Type 2</a:t>
              </a:r>
            </a:p>
          </p:txBody>
        </p:sp>
        <p:sp>
          <p:nvSpPr>
            <p:cNvPr id="14343" name="Line 7"/>
            <p:cNvSpPr>
              <a:spLocks noChangeShapeType="1"/>
            </p:cNvSpPr>
            <p:nvPr/>
          </p:nvSpPr>
          <p:spPr bwMode="auto">
            <a:xfrm>
              <a:off x="3424" y="346"/>
              <a:ext cx="27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44" name="Line 8"/>
            <p:cNvSpPr>
              <a:spLocks noChangeShapeType="1"/>
            </p:cNvSpPr>
            <p:nvPr/>
          </p:nvSpPr>
          <p:spPr bwMode="auto">
            <a:xfrm>
              <a:off x="3424" y="572"/>
              <a:ext cx="272" cy="0"/>
            </a:xfrm>
            <a:prstGeom prst="line">
              <a:avLst/>
            </a:prstGeom>
            <a:noFill/>
            <a:ln w="25400">
              <a:solidFill>
                <a:srgbClr val="00009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0246" name="TextBox 57"/>
          <p:cNvSpPr txBox="1">
            <a:spLocks noChangeArrowheads="1"/>
          </p:cNvSpPr>
          <p:nvPr/>
        </p:nvSpPr>
        <p:spPr bwMode="auto">
          <a:xfrm>
            <a:off x="6350000" y="6469063"/>
            <a:ext cx="3048000" cy="368300"/>
          </a:xfrm>
          <a:prstGeom prst="rect">
            <a:avLst/>
          </a:prstGeom>
          <a:noFill/>
          <a:ln w="9525">
            <a:noFill/>
            <a:miter lim="800000"/>
            <a:headEnd/>
            <a:tailEnd/>
          </a:ln>
        </p:spPr>
        <p:txBody>
          <a:bodyPr>
            <a:spAutoFit/>
          </a:bodyPr>
          <a:lstStyle/>
          <a:p>
            <a:pPr>
              <a:defRPr/>
            </a:pPr>
            <a:r>
              <a:rPr lang="en-US" sz="1800" dirty="0">
                <a:latin typeface="+mn-lt"/>
                <a:ea typeface="ＭＳ Ｐゴシック" pitchFamily="34" charset="-128"/>
                <a:cs typeface="Arial" charset="0"/>
              </a:rPr>
              <a:t>Slide courtesy of A. Kilian</a:t>
            </a:r>
          </a:p>
        </p:txBody>
      </p:sp>
    </p:spTree>
    <p:extLst>
      <p:ext uri="{BB962C8B-B14F-4D97-AF65-F5344CB8AC3E}">
        <p14:creationId xmlns:p14="http://schemas.microsoft.com/office/powerpoint/2010/main" val="150853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838200" y="228600"/>
            <a:ext cx="7391400" cy="995363"/>
          </a:xfrm>
        </p:spPr>
        <p:txBody>
          <a:bodyPr/>
          <a:lstStyle/>
          <a:p>
            <a:pPr eaLnBrk="1" hangingPunct="1">
              <a:defRPr/>
            </a:pPr>
            <a:r>
              <a:rPr lang="en-US" sz="4000" b="1" dirty="0">
                <a:solidFill>
                  <a:srgbClr val="00B050"/>
                </a:solidFill>
                <a:latin typeface="+mn-lt"/>
                <a:ea typeface="ＭＳ Ｐゴシック" charset="0"/>
                <a:cs typeface="ＭＳ Ｐゴシック" charset="0"/>
              </a:rPr>
              <a:t>Continuous Distribution Strengths</a:t>
            </a:r>
          </a:p>
        </p:txBody>
      </p:sp>
      <p:sp>
        <p:nvSpPr>
          <p:cNvPr id="17410" name="Rectangle 3"/>
          <p:cNvSpPr>
            <a:spLocks noGrp="1" noChangeArrowheads="1"/>
          </p:cNvSpPr>
          <p:nvPr>
            <p:ph type="body" idx="1"/>
          </p:nvPr>
        </p:nvSpPr>
        <p:spPr>
          <a:xfrm>
            <a:off x="1219200" y="1676400"/>
            <a:ext cx="7673975" cy="4572000"/>
          </a:xfrm>
          <a:noFill/>
        </p:spPr>
        <p:txBody>
          <a:bodyPr/>
          <a:lstStyle/>
          <a:p>
            <a:pPr marL="609600" indent="-609600" eaLnBrk="1" hangingPunct="1">
              <a:buClr>
                <a:schemeClr val="accent2"/>
              </a:buClr>
            </a:pPr>
            <a:r>
              <a:rPr lang="en-GB" b="0" dirty="0">
                <a:latin typeface="Arial" charset="0"/>
                <a:ea typeface="ＭＳ Ｐゴシック" charset="0"/>
                <a:cs typeface="ＭＳ Ｐゴシック" charset="0"/>
              </a:rPr>
              <a:t>Continuous distribution systems make LLIN available:</a:t>
            </a:r>
          </a:p>
          <a:p>
            <a:pPr marL="990600" lvl="1" indent="-533400" eaLnBrk="1" hangingPunct="1">
              <a:buClr>
                <a:schemeClr val="accent2"/>
              </a:buClr>
            </a:pPr>
            <a:r>
              <a:rPr lang="en-GB" b="0" dirty="0">
                <a:latin typeface="Arial" charset="0"/>
                <a:ea typeface="ＭＳ Ｐゴシック" charset="0"/>
              </a:rPr>
              <a:t>To those who need </a:t>
            </a:r>
            <a:r>
              <a:rPr lang="en-GB" dirty="0">
                <a:latin typeface="Arial" charset="0"/>
                <a:ea typeface="ＭＳ Ｐゴシック" charset="0"/>
              </a:rPr>
              <a:t>it</a:t>
            </a:r>
            <a:endParaRPr lang="en-GB" b="0" dirty="0">
              <a:latin typeface="Arial" charset="0"/>
              <a:ea typeface="ＭＳ Ｐゴシック" charset="0"/>
            </a:endParaRPr>
          </a:p>
          <a:p>
            <a:pPr marL="990600" lvl="1" indent="-533400" eaLnBrk="1" hangingPunct="1">
              <a:buClr>
                <a:schemeClr val="accent2"/>
              </a:buClr>
            </a:pPr>
            <a:r>
              <a:rPr lang="en-GB" b="0" dirty="0">
                <a:latin typeface="Arial" charset="0"/>
                <a:ea typeface="ＭＳ Ｐゴシック" charset="0"/>
              </a:rPr>
              <a:t>When they need it</a:t>
            </a:r>
          </a:p>
          <a:p>
            <a:pPr marL="457200" lvl="1" indent="0" eaLnBrk="1" hangingPunct="1">
              <a:buClr>
                <a:schemeClr val="accent2"/>
              </a:buClr>
              <a:buNone/>
            </a:pPr>
            <a:endParaRPr lang="en-GB" b="0" dirty="0">
              <a:latin typeface="Arial" charset="0"/>
              <a:ea typeface="ＭＳ Ｐゴシック" charset="0"/>
            </a:endParaRPr>
          </a:p>
        </p:txBody>
      </p:sp>
    </p:spTree>
    <p:extLst>
      <p:ext uri="{BB962C8B-B14F-4D97-AF65-F5344CB8AC3E}">
        <p14:creationId xmlns:p14="http://schemas.microsoft.com/office/powerpoint/2010/main" val="2630814374"/>
      </p:ext>
    </p:extLst>
  </p:cSld>
  <p:clrMapOvr>
    <a:masterClrMapping/>
  </p:clrMapOvr>
</p:sld>
</file>

<file path=ppt/theme/theme1.xml><?xml version="1.0" encoding="utf-8"?>
<a:theme xmlns:a="http://schemas.openxmlformats.org/drawingml/2006/main" name="Zambian sidebar with fla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Zambian sidebar with fl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mbian sidebar with fla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mbian sidebar with fla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mbian sidebar with fla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mbian sidebar with fla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mbian sidebar with fla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mbian sidebar with fla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mbian sidebar with fla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mbian sidebar with fla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mbian sidebar with fla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mbian sidebar with fla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mbian sidebar with fla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1AF2F54683D48B47D51E7C5C20D0A" ma:contentTypeVersion="20" ma:contentTypeDescription="Create a new document." ma:contentTypeScope="" ma:versionID="391f90643201f9ffdabe06ca0db014d7">
  <xsd:schema xmlns:xsd="http://www.w3.org/2001/XMLSchema" xmlns:xs="http://www.w3.org/2001/XMLSchema" xmlns:p="http://schemas.microsoft.com/office/2006/metadata/properties" xmlns:ns2="7a2ce8f2-2204-4367-a41c-b735e7c03037" xmlns:ns3="f53cdae7-58e9-463a-80c4-ff1f1a52caeb" targetNamespace="http://schemas.microsoft.com/office/2006/metadata/properties" ma:root="true" ma:fieldsID="462a31d4e41dfc891f10662d5db253e6" ns2:_="" ns3:_="">
    <xsd:import namespace="7a2ce8f2-2204-4367-a41c-b735e7c03037"/>
    <xsd:import namespace="f53cdae7-58e9-463a-80c4-ff1f1a52ca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ce8f2-2204-4367-a41c-b735e7c03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481388-e4f2-439f-bf9b-2973949102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3cdae7-58e9-463a-80c4-ff1f1a52ca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80ac432-b52e-4b43-bc4d-225ae3d48219}" ma:internalName="TaxCatchAll" ma:showField="CatchAllData" ma:web="f53cdae7-58e9-463a-80c4-ff1f1a52ca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3cdae7-58e9-463a-80c4-ff1f1a52caeb" xsi:nil="true"/>
    <lcf76f155ced4ddcb4097134ff3c332f xmlns="7a2ce8f2-2204-4367-a41c-b735e7c030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0FF33F-5EA4-4BBC-B889-A6C3CF696033}"/>
</file>

<file path=customXml/itemProps2.xml><?xml version="1.0" encoding="utf-8"?>
<ds:datastoreItem xmlns:ds="http://schemas.openxmlformats.org/officeDocument/2006/customXml" ds:itemID="{5A2472BD-CD9B-498E-A69E-646394CD6489}"/>
</file>

<file path=customXml/itemProps3.xml><?xml version="1.0" encoding="utf-8"?>
<ds:datastoreItem xmlns:ds="http://schemas.openxmlformats.org/officeDocument/2006/customXml" ds:itemID="{D287B1F0-9A54-4B7C-9FF3-8FE91463F05C}"/>
</file>

<file path=docProps/app.xml><?xml version="1.0" encoding="utf-8"?>
<Properties xmlns="http://schemas.openxmlformats.org/officeDocument/2006/extended-properties" xmlns:vt="http://schemas.openxmlformats.org/officeDocument/2006/docPropsVTypes">
  <TotalTime>74796</TotalTime>
  <Words>920</Words>
  <Application>Microsoft Macintosh PowerPoint</Application>
  <PresentationFormat>On-screen Show (4:3)</PresentationFormat>
  <Paragraphs>100</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Zambian sidebar with flag</vt:lpstr>
      <vt:lpstr>      MINISTRY OF HEALTH </vt:lpstr>
      <vt:lpstr>Objectives</vt:lpstr>
      <vt:lpstr>RBM Consensus Statement on Continuous Distribution (June 2011)</vt:lpstr>
      <vt:lpstr>Limitations of campaigns </vt:lpstr>
      <vt:lpstr>Attrition  Why are they Lost?</vt:lpstr>
      <vt:lpstr> Net survival is highly variable  </vt:lpstr>
      <vt:lpstr>Campaigns only, no replacement</vt:lpstr>
      <vt:lpstr>Campaigns only</vt:lpstr>
      <vt:lpstr>Continuous Distribution Strengths</vt:lpstr>
      <vt:lpstr>Continuous Distribution Channels</vt:lpstr>
      <vt:lpstr>Push and Pull</vt:lpstr>
      <vt:lpstr>Push and Pull</vt:lpstr>
      <vt:lpstr>Objectives</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Zambia’s Progress since FP2020 Meeting in 2012</dc:title>
  <dc:creator>Stephen Mupeta</dc:creator>
  <cp:lastModifiedBy>Microsoft Office User</cp:lastModifiedBy>
  <cp:revision>394</cp:revision>
  <dcterms:created xsi:type="dcterms:W3CDTF">2006-08-16T00:00:00Z</dcterms:created>
  <dcterms:modified xsi:type="dcterms:W3CDTF">2021-09-19T20:56:16Z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0x010100BF11AF2F54683D48B47D51E7C5C20D0A</vt:lpwstr>
  </property>
</Properties>
</file>