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68" r:id="rId5"/>
    <p:sldId id="263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AEB42-0F46-4B3D-A68F-B56CB880B19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E51C141D-E8DE-4E4A-AC7F-60B26602C9EF}">
      <dgm:prSet phldrT="[Text]"/>
      <dgm:spPr/>
      <dgm:t>
        <a:bodyPr/>
        <a:lstStyle/>
        <a:p>
          <a:r>
            <a:rPr lang="en-US" b="1" i="0" dirty="0"/>
            <a:t>LLIN Priorities</a:t>
          </a:r>
        </a:p>
        <a:p>
          <a:r>
            <a:rPr lang="en-US" b="0" i="0" dirty="0"/>
            <a:t>Identify and coordinate evidence of how to maintain high levels of ownership and use of serviceable LLINs in endemic countries.</a:t>
          </a:r>
        </a:p>
        <a:p>
          <a:r>
            <a:rPr lang="en-US" b="0" i="0" dirty="0"/>
            <a:t>• Distribution approaches – </a:t>
          </a:r>
        </a:p>
        <a:p>
          <a:r>
            <a:rPr lang="en-US" b="0" i="0" dirty="0"/>
            <a:t>• LLIN durability – </a:t>
          </a:r>
        </a:p>
        <a:p>
          <a:r>
            <a:rPr lang="en-US" b="0" i="0" dirty="0"/>
            <a:t>• New and next generation nets </a:t>
          </a:r>
          <a:endParaRPr lang="en-US" dirty="0"/>
        </a:p>
      </dgm:t>
    </dgm:pt>
    <dgm:pt modelId="{CDCB414F-3212-4F10-A658-90325C8CF6BE}" type="parTrans" cxnId="{3F401FBC-394A-4348-92C7-D30252F00B64}">
      <dgm:prSet/>
      <dgm:spPr/>
      <dgm:t>
        <a:bodyPr/>
        <a:lstStyle/>
        <a:p>
          <a:endParaRPr lang="en-US"/>
        </a:p>
      </dgm:t>
    </dgm:pt>
    <dgm:pt modelId="{29CDD4FA-2C80-4F9E-B4CC-EF2745780888}" type="sibTrans" cxnId="{3F401FBC-394A-4348-92C7-D30252F00B64}">
      <dgm:prSet/>
      <dgm:spPr/>
      <dgm:t>
        <a:bodyPr/>
        <a:lstStyle/>
        <a:p>
          <a:endParaRPr lang="en-US"/>
        </a:p>
      </dgm:t>
    </dgm:pt>
    <dgm:pt modelId="{4DDCBA3D-5416-4EBF-A709-3EE5B2146605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en-US" b="1" dirty="0"/>
            <a:t>EIWG</a:t>
          </a:r>
        </a:p>
        <a:p>
          <a:pPr>
            <a:buFont typeface="+mj-lt"/>
            <a:buAutoNum type="alphaLcParenR"/>
          </a:pPr>
          <a:r>
            <a:rPr lang="en-US" dirty="0"/>
            <a:t>Identifying and developing strategies to the operational aspects of ITN mass distribution campaigns. </a:t>
          </a:r>
        </a:p>
        <a:p>
          <a:pPr>
            <a:buFont typeface="+mj-lt"/>
            <a:buAutoNum type="alphaLcParenR"/>
          </a:pPr>
          <a:r>
            <a:rPr lang="en-US" b="0" i="0" dirty="0"/>
            <a:t>•</a:t>
          </a:r>
          <a:r>
            <a:rPr lang="en-US" dirty="0"/>
            <a:t>critical vector control issues to monitor, </a:t>
          </a:r>
        </a:p>
        <a:p>
          <a:pPr>
            <a:buFont typeface="+mj-lt"/>
            <a:buAutoNum type="alphaLcParenR"/>
          </a:pPr>
          <a:r>
            <a:rPr lang="en-US" b="0" i="0" dirty="0"/>
            <a:t>•</a:t>
          </a:r>
          <a:r>
            <a:rPr lang="en-US" dirty="0"/>
            <a:t>Serving as a catalyst on critical issues by raising them to the attention  LLIN Stakeholders</a:t>
          </a:r>
        </a:p>
        <a:p>
          <a:pPr>
            <a:buFont typeface="+mj-lt"/>
            <a:buAutoNum type="alphaLcParenR"/>
          </a:pPr>
          <a:r>
            <a:rPr lang="en-US" b="0" i="0" dirty="0"/>
            <a:t>•</a:t>
          </a:r>
          <a:r>
            <a:rPr lang="en-US" dirty="0"/>
            <a:t>Disseminating resources on identified emerging</a:t>
          </a:r>
        </a:p>
      </dgm:t>
    </dgm:pt>
    <dgm:pt modelId="{AA4E88B5-35D8-4BB1-AEAE-3AD6198DF538}" type="parTrans" cxnId="{A74C64EC-60FC-4199-850D-460873D0FB73}">
      <dgm:prSet/>
      <dgm:spPr/>
      <dgm:t>
        <a:bodyPr/>
        <a:lstStyle/>
        <a:p>
          <a:endParaRPr lang="en-US"/>
        </a:p>
      </dgm:t>
    </dgm:pt>
    <dgm:pt modelId="{01B3C78B-EE81-4611-AFB4-6A65714B0DF4}" type="sibTrans" cxnId="{A74C64EC-60FC-4199-850D-460873D0FB73}">
      <dgm:prSet/>
      <dgm:spPr/>
      <dgm:t>
        <a:bodyPr/>
        <a:lstStyle/>
        <a:p>
          <a:endParaRPr lang="en-US"/>
        </a:p>
      </dgm:t>
    </dgm:pt>
    <dgm:pt modelId="{8B71E59D-F44C-4724-BDE8-F66D185E9F30}" type="pres">
      <dgm:prSet presAssocID="{AFAAEB42-0F46-4B3D-A68F-B56CB880B198}" presName="compositeShape" presStyleCnt="0">
        <dgm:presLayoutVars>
          <dgm:chMax val="7"/>
          <dgm:dir/>
          <dgm:resizeHandles val="exact"/>
        </dgm:presLayoutVars>
      </dgm:prSet>
      <dgm:spPr/>
    </dgm:pt>
    <dgm:pt modelId="{B1CB1045-FFE5-4969-9AB2-AE58F4F4AAAB}" type="pres">
      <dgm:prSet presAssocID="{E51C141D-E8DE-4E4A-AC7F-60B26602C9EF}" presName="circ1" presStyleLbl="vennNode1" presStyleIdx="0" presStyleCnt="2"/>
      <dgm:spPr/>
    </dgm:pt>
    <dgm:pt modelId="{24229C40-360D-4B6F-9A39-6BB9B674EE5C}" type="pres">
      <dgm:prSet presAssocID="{E51C141D-E8DE-4E4A-AC7F-60B26602C9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09F8D03-C23B-4C13-8CA4-9E0378FD76FC}" type="pres">
      <dgm:prSet presAssocID="{4DDCBA3D-5416-4EBF-A709-3EE5B2146605}" presName="circ2" presStyleLbl="vennNode1" presStyleIdx="1" presStyleCnt="2"/>
      <dgm:spPr/>
    </dgm:pt>
    <dgm:pt modelId="{F82CC199-6BB1-4ED4-B5A8-A5FF96FC1900}" type="pres">
      <dgm:prSet presAssocID="{4DDCBA3D-5416-4EBF-A709-3EE5B214660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F8FA109-ECE0-4610-A8D5-877DAC2BAF47}" type="presOf" srcId="{E51C141D-E8DE-4E4A-AC7F-60B26602C9EF}" destId="{B1CB1045-FFE5-4969-9AB2-AE58F4F4AAAB}" srcOrd="0" destOrd="0" presId="urn:microsoft.com/office/officeart/2005/8/layout/venn1"/>
    <dgm:cxn modelId="{F275391D-6F26-42AA-81A1-69839A096D86}" type="presOf" srcId="{4DDCBA3D-5416-4EBF-A709-3EE5B2146605}" destId="{C09F8D03-C23B-4C13-8CA4-9E0378FD76FC}" srcOrd="0" destOrd="0" presId="urn:microsoft.com/office/officeart/2005/8/layout/venn1"/>
    <dgm:cxn modelId="{3C91E86A-87CC-4F7C-8ED2-DD00EC34BE8C}" type="presOf" srcId="{AFAAEB42-0F46-4B3D-A68F-B56CB880B198}" destId="{8B71E59D-F44C-4724-BDE8-F66D185E9F30}" srcOrd="0" destOrd="0" presId="urn:microsoft.com/office/officeart/2005/8/layout/venn1"/>
    <dgm:cxn modelId="{EACD6794-556F-4EA8-9B6D-9532BDED1C1C}" type="presOf" srcId="{E51C141D-E8DE-4E4A-AC7F-60B26602C9EF}" destId="{24229C40-360D-4B6F-9A39-6BB9B674EE5C}" srcOrd="1" destOrd="0" presId="urn:microsoft.com/office/officeart/2005/8/layout/venn1"/>
    <dgm:cxn modelId="{3F401FBC-394A-4348-92C7-D30252F00B64}" srcId="{AFAAEB42-0F46-4B3D-A68F-B56CB880B198}" destId="{E51C141D-E8DE-4E4A-AC7F-60B26602C9EF}" srcOrd="0" destOrd="0" parTransId="{CDCB414F-3212-4F10-A658-90325C8CF6BE}" sibTransId="{29CDD4FA-2C80-4F9E-B4CC-EF2745780888}"/>
    <dgm:cxn modelId="{9C10CADD-6F34-43B4-9685-9608C5FFCE68}" type="presOf" srcId="{4DDCBA3D-5416-4EBF-A709-3EE5B2146605}" destId="{F82CC199-6BB1-4ED4-B5A8-A5FF96FC1900}" srcOrd="1" destOrd="0" presId="urn:microsoft.com/office/officeart/2005/8/layout/venn1"/>
    <dgm:cxn modelId="{A74C64EC-60FC-4199-850D-460873D0FB73}" srcId="{AFAAEB42-0F46-4B3D-A68F-B56CB880B198}" destId="{4DDCBA3D-5416-4EBF-A709-3EE5B2146605}" srcOrd="1" destOrd="0" parTransId="{AA4E88B5-35D8-4BB1-AEAE-3AD6198DF538}" sibTransId="{01B3C78B-EE81-4611-AFB4-6A65714B0DF4}"/>
    <dgm:cxn modelId="{F377F4E9-7331-487D-8F15-1A9E33A03421}" type="presParOf" srcId="{8B71E59D-F44C-4724-BDE8-F66D185E9F30}" destId="{B1CB1045-FFE5-4969-9AB2-AE58F4F4AAAB}" srcOrd="0" destOrd="0" presId="urn:microsoft.com/office/officeart/2005/8/layout/venn1"/>
    <dgm:cxn modelId="{BF1A6B45-B7A7-4B48-B8FF-54BD4AB55774}" type="presParOf" srcId="{8B71E59D-F44C-4724-BDE8-F66D185E9F30}" destId="{24229C40-360D-4B6F-9A39-6BB9B674EE5C}" srcOrd="1" destOrd="0" presId="urn:microsoft.com/office/officeart/2005/8/layout/venn1"/>
    <dgm:cxn modelId="{062DCF3D-1552-4228-929A-43FF4F358499}" type="presParOf" srcId="{8B71E59D-F44C-4724-BDE8-F66D185E9F30}" destId="{C09F8D03-C23B-4C13-8CA4-9E0378FD76FC}" srcOrd="2" destOrd="0" presId="urn:microsoft.com/office/officeart/2005/8/layout/venn1"/>
    <dgm:cxn modelId="{5A08EA2C-66C0-49FA-BC3E-7FE0258B03BF}" type="presParOf" srcId="{8B71E59D-F44C-4724-BDE8-F66D185E9F30}" destId="{F82CC199-6BB1-4ED4-B5A8-A5FF96FC190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B1045-FFE5-4969-9AB2-AE58F4F4AAAB}">
      <dsp:nvSpPr>
        <dsp:cNvPr id="0" name=""/>
        <dsp:cNvSpPr/>
      </dsp:nvSpPr>
      <dsp:spPr>
        <a:xfrm>
          <a:off x="158973" y="259298"/>
          <a:ext cx="3921335" cy="392133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LLIN Priorities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Identify and coordinate evidence of how to maintain high levels of ownership and use of serviceable LLINs in endemic countries.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• Distribution approaches –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• LLIN durability –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• New and next generation nets </a:t>
          </a:r>
          <a:endParaRPr lang="en-US" sz="1400" kern="1200" dirty="0"/>
        </a:p>
      </dsp:txBody>
      <dsp:txXfrm>
        <a:off x="706546" y="721708"/>
        <a:ext cx="2260950" cy="2996515"/>
      </dsp:txXfrm>
    </dsp:sp>
    <dsp:sp modelId="{C09F8D03-C23B-4C13-8CA4-9E0378FD76FC}">
      <dsp:nvSpPr>
        <dsp:cNvPr id="0" name=""/>
        <dsp:cNvSpPr/>
      </dsp:nvSpPr>
      <dsp:spPr>
        <a:xfrm>
          <a:off x="2985160" y="259298"/>
          <a:ext cx="3921335" cy="392133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1" kern="1200" dirty="0"/>
            <a:t>EIWG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Identifying and developing strategies to the operational aspects of ITN mass distribution campaigns.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0" i="0" kern="1200" dirty="0"/>
            <a:t>•</a:t>
          </a:r>
          <a:r>
            <a:rPr lang="en-US" sz="1400" kern="1200" dirty="0"/>
            <a:t>critical vector control issues to monitor,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0" i="0" kern="1200" dirty="0"/>
            <a:t>•</a:t>
          </a:r>
          <a:r>
            <a:rPr lang="en-US" sz="1400" kern="1200" dirty="0"/>
            <a:t>Serving as a catalyst on critical issues by raising them to the attention  LLIN Stakeholders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0" i="0" kern="1200" dirty="0"/>
            <a:t>•</a:t>
          </a:r>
          <a:r>
            <a:rPr lang="en-US" sz="1400" kern="1200" dirty="0"/>
            <a:t>Disseminating resources on identified emerging</a:t>
          </a:r>
        </a:p>
      </dsp:txBody>
      <dsp:txXfrm>
        <a:off x="4097972" y="721708"/>
        <a:ext cx="2260950" cy="2996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B1769-DB58-4AF1-8D48-3C996A783F3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9D84B-4087-42BC-BC4D-A360AB830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9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98037-C32D-F244-ACD2-3C83B729AD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6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98037-C32D-F244-ACD2-3C83B729AD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65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6FF3082-EC55-4340-870A-AA56E1FB7F9B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7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377DFA8-19E6-9B4F-98B1-675C9334D46A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4BB68FC-8941-9B48-A4D9-4216BD8A674B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4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idx="13" hasCustomPrompt="1"/>
          </p:nvPr>
        </p:nvSpPr>
        <p:spPr>
          <a:xfrm>
            <a:off x="609601" y="3048000"/>
            <a:ext cx="7658100" cy="660400"/>
          </a:xfrm>
        </p:spPr>
        <p:txBody>
          <a:bodyPr/>
          <a:lstStyle>
            <a:lvl1pPr algn="ctr">
              <a:defRPr sz="45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28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348ED2D-1936-024B-91B3-47193672E12C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645923" y="41317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39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14CE4A6-D413-2D4E-ADC5-918CE4F4BDC7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21" y="424095"/>
            <a:ext cx="753311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78B32F9-0777-E244-9835-8AC904C9CBC4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21" y="457961"/>
            <a:ext cx="753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3E62D03-F926-B44A-88B3-BD274F119687}" type="datetime1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7A3DB62D-64D0-C546-AA19-79627BFD55EB}" type="datetime1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6189660-E6A0-2D4C-865E-B6C61012D9E5}" type="datetime1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4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57EB3D5-8056-3E48-AA66-2BB1D3D3265C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6C53BB2-ED23-AB45-BAAA-AEF4F4DC083A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 by 9 Powerpoint graphic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3721" y="779695"/>
            <a:ext cx="75331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721" y="2164548"/>
            <a:ext cx="7533113" cy="367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7596" y="6256113"/>
            <a:ext cx="464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1">
                <a:solidFill>
                  <a:schemeClr val="bg1"/>
                </a:solidFill>
              </a:defRPr>
            </a:lvl1pPr>
          </a:lstStyle>
          <a:p>
            <a:fld id="{C4DDA4C8-0D31-0E4C-85E1-4552E994C2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3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342892" rtl="0" eaLnBrk="1" latinLnBrk="0" hangingPunct="1">
        <a:spcBef>
          <a:spcPct val="0"/>
        </a:spcBef>
        <a:buNone/>
        <a:defRPr sz="3300" b="1" kern="1200">
          <a:solidFill>
            <a:srgbClr val="14A2DB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6 by 9 Title Slide Powerpoint graphi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00188"/>
            <a:ext cx="6858000" cy="3857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358" y="2617737"/>
            <a:ext cx="7644809" cy="533489"/>
          </a:xfrm>
        </p:spPr>
        <p:txBody>
          <a:bodyPr>
            <a:normAutofit fontScale="90000"/>
          </a:bodyPr>
          <a:lstStyle/>
          <a:p>
            <a:r>
              <a:rPr lang="en-US" dirty="0"/>
              <a:t>AMP Emerging Issues Working Group Lunch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3306404"/>
            <a:ext cx="4800600" cy="617093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>
                <a:solidFill>
                  <a:srgbClr val="595959"/>
                </a:solidFill>
              </a:rPr>
              <a:t>Monday, 5 February 2018</a:t>
            </a:r>
          </a:p>
          <a:p>
            <a:r>
              <a:rPr lang="en-US" sz="2100" dirty="0">
                <a:solidFill>
                  <a:srgbClr val="595959"/>
                </a:solidFill>
              </a:rPr>
              <a:t>Joseph Lewinski </a:t>
            </a:r>
          </a:p>
        </p:txBody>
      </p:sp>
    </p:spTree>
    <p:extLst>
      <p:ext uri="{BB962C8B-B14F-4D97-AF65-F5344CB8AC3E}">
        <p14:creationId xmlns:p14="http://schemas.microsoft.com/office/powerpoint/2010/main" val="138380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C25C6-27F6-47E2-B0EC-028D6B19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Agenda for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8A54-4FB7-42BE-85F2-C031211E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584" y="1728613"/>
            <a:ext cx="7533113" cy="36797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core areas that need focused attention?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2017 Agenda Items that are outdated/ difficult to address/ What’s the Issue Again?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How do we get broader buy-in of all stakeholders  associated with LLIN Campaigns?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5659E-1CE1-4850-B929-85362644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6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D77A83-EFB8-4A6E-A6CA-4B2E89458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  <a:br>
              <a:rPr lang="en-US" dirty="0"/>
            </a:br>
            <a:r>
              <a:rPr lang="en-US" dirty="0"/>
              <a:t>+</a:t>
            </a:r>
            <a:br>
              <a:rPr lang="en-US" dirty="0"/>
            </a:br>
            <a:r>
              <a:rPr lang="en-US" dirty="0"/>
              <a:t>THANK YOU!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0EE4E12-65FA-47B0-9062-9724E7FB7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665" y="4237075"/>
            <a:ext cx="70866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Joseph Lewinski MPH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Technical Advisor, Malaria and Child Survival Department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Population Services International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1120 19th Street, NW, Suite 600, Washington, DC 20036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Phone: 202-785-0120 | Skype: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JosephLewinski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3BA6B-B2B6-4677-8E2F-F24BF44A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Lunch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Overview to Emerging Issues in 2017</a:t>
            </a:r>
          </a:p>
          <a:p>
            <a:r>
              <a:rPr lang="en-US" dirty="0"/>
              <a:t>Container Storage Issue (David Gittleman, CDC)</a:t>
            </a:r>
          </a:p>
          <a:p>
            <a:r>
              <a:rPr lang="en-US" dirty="0"/>
              <a:t>Identified Issues from AMP Providers</a:t>
            </a:r>
          </a:p>
          <a:p>
            <a:r>
              <a:rPr lang="en-US" dirty="0"/>
              <a:t>Setting the Agenda for 2018 and beyond</a:t>
            </a:r>
          </a:p>
          <a:p>
            <a:pPr lvl="1"/>
            <a:r>
              <a:rPr lang="en-US" dirty="0"/>
              <a:t>NMCPs</a:t>
            </a:r>
          </a:p>
          <a:p>
            <a:pPr lvl="1"/>
            <a:r>
              <a:rPr lang="en-US" dirty="0"/>
              <a:t>Donors</a:t>
            </a:r>
          </a:p>
          <a:p>
            <a:pPr lvl="1"/>
            <a:r>
              <a:rPr lang="en-US" dirty="0"/>
              <a:t>Implementers</a:t>
            </a:r>
          </a:p>
          <a:p>
            <a:pPr lvl="1"/>
            <a:r>
              <a:rPr lang="en-US" dirty="0"/>
              <a:t>Manufactures</a:t>
            </a:r>
          </a:p>
          <a:p>
            <a:pPr lvl="1"/>
            <a:r>
              <a:rPr lang="en-US" dirty="0"/>
              <a:t>Research </a:t>
            </a:r>
          </a:p>
          <a:p>
            <a:pPr lvl="1"/>
            <a:r>
              <a:rPr lang="en-US" dirty="0"/>
              <a:t> Other Stakeholders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C4DDA4C8-0D31-0E4C-85E1-4552E994C258}" type="slidenum">
              <a:rPr lang="en-US">
                <a:solidFill>
                  <a:prstClr val="white"/>
                </a:solidFill>
                <a:latin typeface="Calibri"/>
              </a:rPr>
              <a:pPr defTabSz="457189"/>
              <a:t>2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832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Emerging Issues </a:t>
            </a:r>
            <a:r>
              <a:rPr lang="en-US" dirty="0"/>
              <a:t>W</a:t>
            </a:r>
            <a:r>
              <a:rPr lang="en-US" i="0" dirty="0"/>
              <a:t>orking </a:t>
            </a:r>
            <a:r>
              <a:rPr lang="en-US" dirty="0"/>
              <a:t>G</a:t>
            </a:r>
            <a:r>
              <a:rPr lang="en-US" i="0" dirty="0"/>
              <a:t>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was a transition year in terms of management of the EIWG</a:t>
            </a:r>
          </a:p>
          <a:p>
            <a:r>
              <a:rPr lang="en-US" dirty="0"/>
              <a:t>Many of the 2016 emerging issues actually “emerged” into recommendations or guidance (e.g. net repurposing)</a:t>
            </a:r>
          </a:p>
          <a:p>
            <a:r>
              <a:rPr lang="en-US" dirty="0"/>
              <a:t>In mid-2017, the issue of container storage of LLINs was raised as emerging</a:t>
            </a:r>
          </a:p>
          <a:p>
            <a:pPr lvl="1"/>
            <a:r>
              <a:rPr lang="en-US" dirty="0"/>
              <a:t>Recommendation document developed and sent to WHO for review and inputs, decisions on where the issue should sit</a:t>
            </a:r>
          </a:p>
        </p:txBody>
      </p:sp>
    </p:spTree>
    <p:extLst>
      <p:ext uri="{BB962C8B-B14F-4D97-AF65-F5344CB8AC3E}">
        <p14:creationId xmlns:p14="http://schemas.microsoft.com/office/powerpoint/2010/main" val="210936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31F7-E3EF-434B-9F51-49EA21A4E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Emerging Issues Working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D1675-46E8-43CF-A0CE-244EC7E9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16163-3AA8-4F4A-B777-6F806A826571}"/>
              </a:ext>
            </a:extLst>
          </p:cNvPr>
          <p:cNvSpPr/>
          <p:nvPr/>
        </p:nvSpPr>
        <p:spPr>
          <a:xfrm>
            <a:off x="232826" y="3104707"/>
            <a:ext cx="8654902" cy="9037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HH/User		Distribution	Country Campaigns		Global LLIN Policies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741D74-8C24-473C-8809-2D6EEB5F72B1}"/>
              </a:ext>
            </a:extLst>
          </p:cNvPr>
          <p:cNvSpPr txBox="1"/>
          <p:nvPr/>
        </p:nvSpPr>
        <p:spPr>
          <a:xfrm>
            <a:off x="457200" y="1867369"/>
            <a:ext cx="834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Bridging the Gap between Campaign Realities and Global Policies in Order to ultimately improve the ownership and use of LLINs</a:t>
            </a:r>
          </a:p>
        </p:txBody>
      </p:sp>
    </p:spTree>
    <p:extLst>
      <p:ext uri="{BB962C8B-B14F-4D97-AF65-F5344CB8AC3E}">
        <p14:creationId xmlns:p14="http://schemas.microsoft.com/office/powerpoint/2010/main" val="126134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DCAB-356A-4AE1-84B2-5FA8CA97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779" y="729640"/>
            <a:ext cx="5649835" cy="497580"/>
          </a:xfrm>
        </p:spPr>
        <p:txBody>
          <a:bodyPr>
            <a:noAutofit/>
          </a:bodyPr>
          <a:lstStyle/>
          <a:p>
            <a:r>
              <a:rPr lang="en-US" sz="1600" dirty="0"/>
              <a:t>Overlap Between EIWG (AMP) and LLIN Priorities (RBM VCWG)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1A054-9C3C-4999-9706-814FEBBA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C4DDA4C8-0D31-0E4C-85E1-4552E994C258}" type="slidenum">
              <a:rPr lang="en-US">
                <a:solidFill>
                  <a:prstClr val="white"/>
                </a:solidFill>
                <a:latin typeface="Calibri"/>
              </a:rPr>
              <a:pPr defTabSz="457189"/>
              <a:t>5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288926F-1844-4915-B8EB-6D3066081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43274"/>
              </p:ext>
            </p:extLst>
          </p:nvPr>
        </p:nvGraphicFramePr>
        <p:xfrm>
          <a:off x="972745" y="1227219"/>
          <a:ext cx="7065469" cy="443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23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984" y="570151"/>
            <a:ext cx="5649835" cy="857250"/>
          </a:xfrm>
        </p:spPr>
        <p:txBody>
          <a:bodyPr/>
          <a:lstStyle/>
          <a:p>
            <a:r>
              <a:rPr lang="en-US" i="0" dirty="0"/>
              <a:t>Emerging Issues Work Plan (1)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795D81-20D6-4BA3-9EF4-B5693EFA40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851038"/>
              </p:ext>
            </p:extLst>
          </p:nvPr>
        </p:nvGraphicFramePr>
        <p:xfrm>
          <a:off x="903768" y="1427401"/>
          <a:ext cx="7410892" cy="4356711"/>
        </p:xfrm>
        <a:graphic>
          <a:graphicData uri="http://schemas.openxmlformats.org/drawingml/2006/table">
            <a:tbl>
              <a:tblPr/>
              <a:tblGrid>
                <a:gridCol w="512158">
                  <a:extLst>
                    <a:ext uri="{9D8B030D-6E8A-4147-A177-3AD203B41FA5}">
                      <a16:colId xmlns:a16="http://schemas.microsoft.com/office/drawing/2014/main" val="2454228107"/>
                    </a:ext>
                  </a:extLst>
                </a:gridCol>
                <a:gridCol w="2075585">
                  <a:extLst>
                    <a:ext uri="{9D8B030D-6E8A-4147-A177-3AD203B41FA5}">
                      <a16:colId xmlns:a16="http://schemas.microsoft.com/office/drawing/2014/main" val="3168075291"/>
                    </a:ext>
                  </a:extLst>
                </a:gridCol>
                <a:gridCol w="2884915">
                  <a:extLst>
                    <a:ext uri="{9D8B030D-6E8A-4147-A177-3AD203B41FA5}">
                      <a16:colId xmlns:a16="http://schemas.microsoft.com/office/drawing/2014/main" val="2673159482"/>
                    </a:ext>
                  </a:extLst>
                </a:gridCol>
                <a:gridCol w="1938234">
                  <a:extLst>
                    <a:ext uri="{9D8B030D-6E8A-4147-A177-3AD203B41FA5}">
                      <a16:colId xmlns:a16="http://schemas.microsoft.com/office/drawing/2014/main" val="1829975189"/>
                    </a:ext>
                  </a:extLst>
                </a:gridCol>
              </a:tblGrid>
              <a:tr h="261304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927" marR="4927" marT="49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Topics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sub topics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Type of Contribution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098028"/>
                  </a:ext>
                </a:extLst>
              </a:tr>
              <a:tr h="5762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4927" marR="4927" marT="49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Finding flexibility in optimization strategies for net distribution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Addressing urban distribution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Operational: country tool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13070"/>
                  </a:ext>
                </a:extLst>
              </a:tr>
              <a:tr h="594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Transitioning to/from continuous distribution and mass distribution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Political question: identify appropriate document; may become advocacy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589693"/>
                  </a:ext>
                </a:extLst>
              </a:tr>
              <a:tr h="1183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4927" marR="4927" marT="49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Resistance/Effectiveness of ITNs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Look for issues related to resistance that AMP can address, e.g.: developing a press kit and/or key talking points about using pyrethroid ITNs, transitioning to new ITNs with higher efficacy against resistant mosquitos.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Collaboration? 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Operational?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119697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4927" marR="4927" marT="49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Addressing Net Repurposing 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Operational: country tool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67886"/>
                  </a:ext>
                </a:extLst>
              </a:tr>
              <a:tr h="594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4927" marR="4927" marT="49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Addressing Net Misuse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Quantifying how significant of a problem misuse of ITNs is in countries/communities</a:t>
                      </a:r>
                    </a:p>
                  </a:txBody>
                  <a:tcPr marL="4927" marR="4927" marT="4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Collaboration? 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Operational?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534698"/>
                  </a:ext>
                </a:extLst>
              </a:tr>
              <a:tr h="791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4927" marR="4927" marT="49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Supporting Next Generation Nets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Do countries need a decision tree/flow chart to decide if/when to procure NGN nets? What factors go into those decisions? 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Political question: identify appropriate document; may become advocacy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Collaboration?</a:t>
                      </a:r>
                    </a:p>
                  </a:txBody>
                  <a:tcPr marL="4927" marR="4927" marT="4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3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20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635" y="612681"/>
            <a:ext cx="5649835" cy="857250"/>
          </a:xfrm>
        </p:spPr>
        <p:txBody>
          <a:bodyPr/>
          <a:lstStyle/>
          <a:p>
            <a:r>
              <a:rPr lang="en-US" i="0" dirty="0"/>
              <a:t>Emerging Issues Work Plan (2)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2338AD-D920-4F2A-A720-75CC7941F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606298"/>
              </p:ext>
            </p:extLst>
          </p:nvPr>
        </p:nvGraphicFramePr>
        <p:xfrm>
          <a:off x="701749" y="1392864"/>
          <a:ext cx="7325831" cy="4401877"/>
        </p:xfrm>
        <a:graphic>
          <a:graphicData uri="http://schemas.openxmlformats.org/drawingml/2006/table">
            <a:tbl>
              <a:tblPr/>
              <a:tblGrid>
                <a:gridCol w="597385">
                  <a:extLst>
                    <a:ext uri="{9D8B030D-6E8A-4147-A177-3AD203B41FA5}">
                      <a16:colId xmlns:a16="http://schemas.microsoft.com/office/drawing/2014/main" val="79966956"/>
                    </a:ext>
                  </a:extLst>
                </a:gridCol>
                <a:gridCol w="1728836">
                  <a:extLst>
                    <a:ext uri="{9D8B030D-6E8A-4147-A177-3AD203B41FA5}">
                      <a16:colId xmlns:a16="http://schemas.microsoft.com/office/drawing/2014/main" val="3443916822"/>
                    </a:ext>
                  </a:extLst>
                </a:gridCol>
                <a:gridCol w="2675025">
                  <a:extLst>
                    <a:ext uri="{9D8B030D-6E8A-4147-A177-3AD203B41FA5}">
                      <a16:colId xmlns:a16="http://schemas.microsoft.com/office/drawing/2014/main" val="3424440932"/>
                    </a:ext>
                  </a:extLst>
                </a:gridCol>
                <a:gridCol w="2324585">
                  <a:extLst>
                    <a:ext uri="{9D8B030D-6E8A-4147-A177-3AD203B41FA5}">
                      <a16:colId xmlns:a16="http://schemas.microsoft.com/office/drawing/2014/main" val="689359706"/>
                    </a:ext>
                  </a:extLst>
                </a:gridCol>
              </a:tblGrid>
              <a:tr h="285314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618" marR="2618" marT="26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Topics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sub topics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Type of Contribution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5838"/>
                  </a:ext>
                </a:extLst>
              </a:tr>
              <a:tr h="504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2618" marR="2618" marT="26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Ensuring Access to ITNs for Refugees/Internally Displaced Populations 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Operational: country tool 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842657"/>
                  </a:ext>
                </a:extLst>
              </a:tr>
              <a:tr h="619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2618" marR="2618" marT="2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Advocacy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45953"/>
                  </a:ext>
                </a:extLst>
              </a:tr>
              <a:tr h="76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2618" marR="2618" marT="26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ITN Preferences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2618" marR="2618" marT="2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Operational: country tool 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652809"/>
                  </a:ext>
                </a:extLst>
              </a:tr>
              <a:tr h="63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2618" marR="2618" marT="26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ITN Packaging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reconsider ideal circumstances when naked nets are appropriate. </a:t>
                      </a:r>
                    </a:p>
                  </a:txBody>
                  <a:tcPr marL="2618" marR="2618" marT="2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Operational: country tool 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019918"/>
                  </a:ext>
                </a:extLst>
              </a:tr>
              <a:tr h="694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2618" marR="2618" marT="26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Updates to AMP Operational Guidelines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2618" marR="2618" marT="2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Operational: country tool 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75592"/>
                  </a:ext>
                </a:extLst>
              </a:tr>
              <a:tr h="9000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2618" marR="2618" marT="26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Seasonal Malaria Chemoprevention and LLIN Distribution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2618" marR="2618" marT="2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2618" marR="2618" marT="2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15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87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1D0B94-BC14-4205-BD4A-96850943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Storage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2CDC41-59C3-4814-BC0A-2CA445C441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96049-9909-4063-B242-C6296392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C4DDA4C8-0D31-0E4C-85E1-4552E994C258}" type="slidenum">
              <a:rPr lang="en-US">
                <a:solidFill>
                  <a:prstClr val="white"/>
                </a:solidFill>
                <a:latin typeface="Calibri"/>
              </a:rPr>
              <a:pPr defTabSz="457189"/>
              <a:t>8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85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6C151B-D120-44BD-BC20-91B8CE15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AMP TA Providers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86AC0D-1BB4-4446-A202-AE93CD2E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AMP Training (January 31</a:t>
            </a:r>
            <a:r>
              <a:rPr lang="en-US" baseline="30000" dirty="0"/>
              <a:t>st</a:t>
            </a:r>
            <a:r>
              <a:rPr lang="en-US" dirty="0"/>
              <a:t> - February 3</a:t>
            </a:r>
            <a:r>
              <a:rPr lang="en-US" baseline="30000" dirty="0"/>
              <a:t>rd</a:t>
            </a:r>
            <a:r>
              <a:rPr lang="en-US" dirty="0"/>
              <a:t>) TA’s identified two major Emerging Issues that they see across countries. </a:t>
            </a:r>
          </a:p>
          <a:p>
            <a:pPr marL="457200" indent="-457200">
              <a:buAutoNum type="arabicPeriod"/>
            </a:pPr>
            <a:r>
              <a:rPr lang="en-US" dirty="0"/>
              <a:t>ITN Packaging Issues </a:t>
            </a:r>
          </a:p>
          <a:p>
            <a:pPr marL="457200" indent="-457200">
              <a:buAutoNum type="arabicPeriod"/>
            </a:pPr>
            <a:r>
              <a:rPr lang="en-US" dirty="0"/>
              <a:t>Wide differences among donor requirements within countries translate to widely different quality of campaigns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1F434-6A53-4AE4-8F49-BA8553420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A4C8-0D31-0E4C-85E1-4552E994C2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840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600</Words>
  <Application>Microsoft Office PowerPoint</Application>
  <PresentationFormat>On-screen Show (4:3)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1_Office Theme</vt:lpstr>
      <vt:lpstr>AMP Emerging Issues Working Group Lunch </vt:lpstr>
      <vt:lpstr>Working Lunch Overview</vt:lpstr>
      <vt:lpstr>Emerging Issues Working Group</vt:lpstr>
      <vt:lpstr>About Emerging Issues Working Group</vt:lpstr>
      <vt:lpstr>Overlap Between EIWG (AMP) and LLIN Priorities (RBM VCWG)</vt:lpstr>
      <vt:lpstr>Emerging Issues Work Plan (1)</vt:lpstr>
      <vt:lpstr>Emerging Issues Work Plan (2)</vt:lpstr>
      <vt:lpstr>Container Storage</vt:lpstr>
      <vt:lpstr>Feedback from AMP TA Providers</vt:lpstr>
      <vt:lpstr>Setting the Agenda for 2018</vt:lpstr>
      <vt:lpstr>NEXT STEPS +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Lewinski</dc:creator>
  <cp:lastModifiedBy>Joseph Lewinski</cp:lastModifiedBy>
  <cp:revision>5</cp:revision>
  <dcterms:created xsi:type="dcterms:W3CDTF">2018-02-05T10:19:39Z</dcterms:created>
  <dcterms:modified xsi:type="dcterms:W3CDTF">2018-02-05T10:59:56Z</dcterms:modified>
</cp:coreProperties>
</file>