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60" r:id="rId4"/>
    <p:sldId id="261" r:id="rId5"/>
    <p:sldId id="262" r:id="rId6"/>
    <p:sldId id="263" r:id="rId7"/>
    <p:sldId id="264" r:id="rId8"/>
    <p:sldId id="265" r:id="rId9"/>
    <p:sldId id="268" r:id="rId10"/>
    <p:sldId id="269" r:id="rId11"/>
    <p:sldId id="267" r:id="rId12"/>
    <p:sldId id="272" r:id="rId13"/>
    <p:sldId id="278" r:id="rId14"/>
    <p:sldId id="274" r:id="rId15"/>
    <p:sldId id="275" r:id="rId16"/>
    <p:sldId id="279" r:id="rId17"/>
  </p:sldIdLst>
  <p:sldSz cx="12192000" cy="6858000"/>
  <p:notesSz cx="6858000" cy="9144000"/>
  <p:defaultText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78"/>
  </p:normalViewPr>
  <p:slideViewPr>
    <p:cSldViewPr snapToGrid="0" snapToObjects="1">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806CE-9F00-514D-AD91-54420C4F7425}" type="datetimeFigureOut">
              <a:rPr lang="en-TZ" smtClean="0"/>
              <a:t>11/18/2021</a:t>
            </a:fld>
            <a:endParaRPr lang="en-T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BE4D4-E09A-4D4A-92F7-7089C35F9C2D}" type="slidenum">
              <a:rPr lang="en-TZ" smtClean="0"/>
              <a:t>‹#›</a:t>
            </a:fld>
            <a:endParaRPr lang="en-TZ"/>
          </a:p>
        </p:txBody>
      </p:sp>
    </p:spTree>
    <p:extLst>
      <p:ext uri="{BB962C8B-B14F-4D97-AF65-F5344CB8AC3E}">
        <p14:creationId xmlns:p14="http://schemas.microsoft.com/office/powerpoint/2010/main" val="322757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8E939F8-DCE3-7645-99A9-45042CB27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AAE366EB-3479-7641-A0F2-1B380637A0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Health facility performance were ranked as high, average and low performers. </a:t>
            </a:r>
            <a:r>
              <a:rPr lang="en-GB" altLang="en-US"/>
              <a:t>High performers were those facilities with no or at least one month discrepancies in their Data for ITNs supplied and Issued for the past one year. Average performers were those with supply and issuing data discrepancies in 2 to 4 months for the entire period </a:t>
            </a:r>
            <a:r>
              <a:rPr lang="en-US" altLang="en-US"/>
              <a:t>while Low performers were those with more than five months discrepancies for the ITNs </a:t>
            </a:r>
            <a:r>
              <a:rPr lang="en-GB" altLang="en-US"/>
              <a:t>supplied and Issued for the same period. </a:t>
            </a:r>
          </a:p>
          <a:p>
            <a:pPr eaLnBrk="1" hangingPunct="1">
              <a:spcBef>
                <a:spcPct val="0"/>
              </a:spcBef>
            </a:pPr>
            <a:endParaRPr lang="en-GB" altLang="en-US"/>
          </a:p>
        </p:txBody>
      </p:sp>
      <p:sp>
        <p:nvSpPr>
          <p:cNvPr id="14339" name="Slide Number Placeholder 3">
            <a:extLst>
              <a:ext uri="{FF2B5EF4-FFF2-40B4-BE49-F238E27FC236}">
                <a16:creationId xmlns:a16="http://schemas.microsoft.com/office/drawing/2014/main" id="{9770A2C6-1C88-5140-A3B8-8B7B9D8917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98E3CC-B285-FA47-9D01-82F496F7D2DC}"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8C92BB5E-7A92-1147-8C30-074C69DFAA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4B64F964-ED1D-0140-878C-B3D230E7E0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1" name="Slide Number Placeholder 3">
            <a:extLst>
              <a:ext uri="{FF2B5EF4-FFF2-40B4-BE49-F238E27FC236}">
                <a16:creationId xmlns:a16="http://schemas.microsoft.com/office/drawing/2014/main" id="{A29AD023-FE2E-2C4A-9512-777B884BBA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8CAADE-795B-0B42-A1E4-82DB8A2EE3DC}"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58;p19:notes">
            <a:extLst>
              <a:ext uri="{FF2B5EF4-FFF2-40B4-BE49-F238E27FC236}">
                <a16:creationId xmlns:a16="http://schemas.microsoft.com/office/drawing/2014/main" id="{336A445D-3B04-AB42-87E9-6DD17D784E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en-US" altLang="en-US"/>
          </a:p>
        </p:txBody>
      </p:sp>
      <p:sp>
        <p:nvSpPr>
          <p:cNvPr id="28674" name="Google Shape;159;p19:notes">
            <a:extLst>
              <a:ext uri="{FF2B5EF4-FFF2-40B4-BE49-F238E27FC236}">
                <a16:creationId xmlns:a16="http://schemas.microsoft.com/office/drawing/2014/main" id="{9A9F1D86-5EDF-7647-AF35-FDB678E776AF}"/>
              </a:ext>
            </a:extLst>
          </p:cNvPr>
          <p:cNvSpPr>
            <a:spLocks noGrp="1" noRot="1" noChangeAspect="1" noTextEdit="1"/>
          </p:cNvSpPr>
          <p:nvPr>
            <p:ph type="sldImg" idx="2"/>
          </p:nvPr>
        </p:nvSpPr>
        <p:spPr bwMode="auto">
          <a:custGeom>
            <a:avLst/>
            <a:gdLst>
              <a:gd name="T0" fmla="*/ 0 w 120000"/>
              <a:gd name="T1" fmla="*/ 0 h 120000"/>
              <a:gd name="T2" fmla="*/ 250838208 w 120000"/>
              <a:gd name="T3" fmla="*/ 0 h 120000"/>
              <a:gd name="T4" fmla="*/ 250838208 w 120000"/>
              <a:gd name="T5" fmla="*/ 79366777 h 120000"/>
              <a:gd name="T6" fmla="*/ 0 w 120000"/>
              <a:gd name="T7" fmla="*/ 7936677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ACDA-97B1-FB48-98F2-CFB2C41A29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TZ"/>
          </a:p>
        </p:txBody>
      </p:sp>
      <p:sp>
        <p:nvSpPr>
          <p:cNvPr id="3" name="Subtitle 2">
            <a:extLst>
              <a:ext uri="{FF2B5EF4-FFF2-40B4-BE49-F238E27FC236}">
                <a16:creationId xmlns:a16="http://schemas.microsoft.com/office/drawing/2014/main" id="{542DAB0C-CA57-D146-BB06-1A9F0302D4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TZ"/>
          </a:p>
        </p:txBody>
      </p:sp>
      <p:sp>
        <p:nvSpPr>
          <p:cNvPr id="4" name="Date Placeholder 3">
            <a:extLst>
              <a:ext uri="{FF2B5EF4-FFF2-40B4-BE49-F238E27FC236}">
                <a16:creationId xmlns:a16="http://schemas.microsoft.com/office/drawing/2014/main" id="{43FC9F0E-F03E-E645-AB82-D1514F0B8F8C}"/>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5" name="Footer Placeholder 4">
            <a:extLst>
              <a:ext uri="{FF2B5EF4-FFF2-40B4-BE49-F238E27FC236}">
                <a16:creationId xmlns:a16="http://schemas.microsoft.com/office/drawing/2014/main" id="{B3DC6D5B-9E65-004F-87E1-1FB08E4745B1}"/>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5218D115-22C9-B544-83DF-160DD2D2BA6F}"/>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148512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3573-69E9-794F-B80D-92AF52D93121}"/>
              </a:ext>
            </a:extLst>
          </p:cNvPr>
          <p:cNvSpPr>
            <a:spLocks noGrp="1"/>
          </p:cNvSpPr>
          <p:nvPr>
            <p:ph type="title"/>
          </p:nvPr>
        </p:nvSpPr>
        <p:spPr/>
        <p:txBody>
          <a:bodyPr/>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C6F5D543-F3B5-4440-A391-45BAD7B709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5235307A-2F40-4F4E-89EE-EDB25B727C69}"/>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5" name="Footer Placeholder 4">
            <a:extLst>
              <a:ext uri="{FF2B5EF4-FFF2-40B4-BE49-F238E27FC236}">
                <a16:creationId xmlns:a16="http://schemas.microsoft.com/office/drawing/2014/main" id="{709FE923-3BF7-F24E-9CBC-AEFFC370629E}"/>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94B83C9C-ECC6-694F-8F64-8D2F3597506A}"/>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379021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5625E3-D116-AC4E-9AEC-B143C1FDA4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72910BE1-F4EB-BD40-AF07-02121AF4B0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90853ED0-81A8-5D4E-B434-4007ED068D6E}"/>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5" name="Footer Placeholder 4">
            <a:extLst>
              <a:ext uri="{FF2B5EF4-FFF2-40B4-BE49-F238E27FC236}">
                <a16:creationId xmlns:a16="http://schemas.microsoft.com/office/drawing/2014/main" id="{C57A02F6-8177-2B47-8FC6-AEDD2D4FBD9C}"/>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B780F401-AD8F-E141-8CA8-9EDF6B5B66E4}"/>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364000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9E49-7DD5-3042-9105-F3735D78D313}"/>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63F26C7A-12FD-3C49-BC5F-6D89709CA8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804DBB8B-ECE8-2C42-A052-A024C7C240A4}"/>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5" name="Footer Placeholder 4">
            <a:extLst>
              <a:ext uri="{FF2B5EF4-FFF2-40B4-BE49-F238E27FC236}">
                <a16:creationId xmlns:a16="http://schemas.microsoft.com/office/drawing/2014/main" id="{D1080685-1DF7-9B4B-9557-CF4303722FBA}"/>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D110D86F-85FA-D84E-B3C4-D21ABF0E8645}"/>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314744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6FA5-13D9-7540-8C91-F4F5B0BE117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TZ"/>
          </a:p>
        </p:txBody>
      </p:sp>
      <p:sp>
        <p:nvSpPr>
          <p:cNvPr id="3" name="Text Placeholder 2">
            <a:extLst>
              <a:ext uri="{FF2B5EF4-FFF2-40B4-BE49-F238E27FC236}">
                <a16:creationId xmlns:a16="http://schemas.microsoft.com/office/drawing/2014/main" id="{54EB3A56-12B2-CD4D-954A-36645D880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A7B8B67-1300-5A45-8EC9-E6CC9BAEB1C5}"/>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5" name="Footer Placeholder 4">
            <a:extLst>
              <a:ext uri="{FF2B5EF4-FFF2-40B4-BE49-F238E27FC236}">
                <a16:creationId xmlns:a16="http://schemas.microsoft.com/office/drawing/2014/main" id="{40D7F71B-C5FC-E444-9560-E9DD1BE200A2}"/>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D3BED42C-42D3-6D48-AF98-04FB2A08F173}"/>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72361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A8EF-F97F-5A4C-85ED-5E2140FED543}"/>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92666643-4F7F-9847-B90A-ECAF0150215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Content Placeholder 3">
            <a:extLst>
              <a:ext uri="{FF2B5EF4-FFF2-40B4-BE49-F238E27FC236}">
                <a16:creationId xmlns:a16="http://schemas.microsoft.com/office/drawing/2014/main" id="{EE2DD25F-4ADF-9042-BC83-A7BDDCDF20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Date Placeholder 4">
            <a:extLst>
              <a:ext uri="{FF2B5EF4-FFF2-40B4-BE49-F238E27FC236}">
                <a16:creationId xmlns:a16="http://schemas.microsoft.com/office/drawing/2014/main" id="{01C1702F-0BA1-124C-9C57-CE67DCCB1ED9}"/>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6" name="Footer Placeholder 5">
            <a:extLst>
              <a:ext uri="{FF2B5EF4-FFF2-40B4-BE49-F238E27FC236}">
                <a16:creationId xmlns:a16="http://schemas.microsoft.com/office/drawing/2014/main" id="{C5FCF71B-9AD3-054A-9758-72D196C9AA80}"/>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30CD8323-E286-3E49-8231-CB645A5FF5A6}"/>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3253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BCB3-22FD-AC47-8DAD-4F1855B99B33}"/>
              </a:ext>
            </a:extLst>
          </p:cNvPr>
          <p:cNvSpPr>
            <a:spLocks noGrp="1"/>
          </p:cNvSpPr>
          <p:nvPr>
            <p:ph type="title"/>
          </p:nvPr>
        </p:nvSpPr>
        <p:spPr>
          <a:xfrm>
            <a:off x="839788" y="365125"/>
            <a:ext cx="10515600" cy="1325563"/>
          </a:xfrm>
        </p:spPr>
        <p:txBody>
          <a:bodyPr/>
          <a:lstStyle/>
          <a:p>
            <a:r>
              <a:rPr lang="en-GB"/>
              <a:t>Click to edit Master title style</a:t>
            </a:r>
            <a:endParaRPr lang="en-TZ"/>
          </a:p>
        </p:txBody>
      </p:sp>
      <p:sp>
        <p:nvSpPr>
          <p:cNvPr id="3" name="Text Placeholder 2">
            <a:extLst>
              <a:ext uri="{FF2B5EF4-FFF2-40B4-BE49-F238E27FC236}">
                <a16:creationId xmlns:a16="http://schemas.microsoft.com/office/drawing/2014/main" id="{2DCCEE0A-6FEF-AF4C-989B-483990F643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96D315A-4B1E-2844-9DD4-86E49C4C7F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Text Placeholder 4">
            <a:extLst>
              <a:ext uri="{FF2B5EF4-FFF2-40B4-BE49-F238E27FC236}">
                <a16:creationId xmlns:a16="http://schemas.microsoft.com/office/drawing/2014/main" id="{062A95D5-C9B9-4C40-9FEB-A3B4DA6AE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3B8C3F-4D08-9145-9B57-C6252A8DD1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7" name="Date Placeholder 6">
            <a:extLst>
              <a:ext uri="{FF2B5EF4-FFF2-40B4-BE49-F238E27FC236}">
                <a16:creationId xmlns:a16="http://schemas.microsoft.com/office/drawing/2014/main" id="{2614830C-E427-8942-B035-C83C7ADF1B6F}"/>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8" name="Footer Placeholder 7">
            <a:extLst>
              <a:ext uri="{FF2B5EF4-FFF2-40B4-BE49-F238E27FC236}">
                <a16:creationId xmlns:a16="http://schemas.microsoft.com/office/drawing/2014/main" id="{456B034C-D110-114C-9458-17DD941F406F}"/>
              </a:ext>
            </a:extLst>
          </p:cNvPr>
          <p:cNvSpPr>
            <a:spLocks noGrp="1"/>
          </p:cNvSpPr>
          <p:nvPr>
            <p:ph type="ftr" sz="quarter" idx="11"/>
          </p:nvPr>
        </p:nvSpPr>
        <p:spPr/>
        <p:txBody>
          <a:bodyPr/>
          <a:lstStyle/>
          <a:p>
            <a:endParaRPr lang="en-TZ"/>
          </a:p>
        </p:txBody>
      </p:sp>
      <p:sp>
        <p:nvSpPr>
          <p:cNvPr id="9" name="Slide Number Placeholder 8">
            <a:extLst>
              <a:ext uri="{FF2B5EF4-FFF2-40B4-BE49-F238E27FC236}">
                <a16:creationId xmlns:a16="http://schemas.microsoft.com/office/drawing/2014/main" id="{6198EF2D-5E72-F14C-A3C8-76975C76BE75}"/>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382867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33D9-7B11-4340-B982-077D2C5AB78B}"/>
              </a:ext>
            </a:extLst>
          </p:cNvPr>
          <p:cNvSpPr>
            <a:spLocks noGrp="1"/>
          </p:cNvSpPr>
          <p:nvPr>
            <p:ph type="title"/>
          </p:nvPr>
        </p:nvSpPr>
        <p:spPr/>
        <p:txBody>
          <a:bodyPr/>
          <a:lstStyle/>
          <a:p>
            <a:r>
              <a:rPr lang="en-GB"/>
              <a:t>Click to edit Master title style</a:t>
            </a:r>
            <a:endParaRPr lang="en-TZ"/>
          </a:p>
        </p:txBody>
      </p:sp>
      <p:sp>
        <p:nvSpPr>
          <p:cNvPr id="3" name="Date Placeholder 2">
            <a:extLst>
              <a:ext uri="{FF2B5EF4-FFF2-40B4-BE49-F238E27FC236}">
                <a16:creationId xmlns:a16="http://schemas.microsoft.com/office/drawing/2014/main" id="{BD21A509-5361-FE44-BC54-0CED5D9AA759}"/>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4" name="Footer Placeholder 3">
            <a:extLst>
              <a:ext uri="{FF2B5EF4-FFF2-40B4-BE49-F238E27FC236}">
                <a16:creationId xmlns:a16="http://schemas.microsoft.com/office/drawing/2014/main" id="{10426DD7-63C3-154B-A6A0-928C20A9E934}"/>
              </a:ext>
            </a:extLst>
          </p:cNvPr>
          <p:cNvSpPr>
            <a:spLocks noGrp="1"/>
          </p:cNvSpPr>
          <p:nvPr>
            <p:ph type="ftr" sz="quarter" idx="11"/>
          </p:nvPr>
        </p:nvSpPr>
        <p:spPr/>
        <p:txBody>
          <a:bodyPr/>
          <a:lstStyle/>
          <a:p>
            <a:endParaRPr lang="en-TZ"/>
          </a:p>
        </p:txBody>
      </p:sp>
      <p:sp>
        <p:nvSpPr>
          <p:cNvPr id="5" name="Slide Number Placeholder 4">
            <a:extLst>
              <a:ext uri="{FF2B5EF4-FFF2-40B4-BE49-F238E27FC236}">
                <a16:creationId xmlns:a16="http://schemas.microsoft.com/office/drawing/2014/main" id="{7976E22E-7E4F-944E-9189-20641AAA3BF8}"/>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367381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58FB1-7109-674F-8B84-FAC2253754D4}"/>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3" name="Footer Placeholder 2">
            <a:extLst>
              <a:ext uri="{FF2B5EF4-FFF2-40B4-BE49-F238E27FC236}">
                <a16:creationId xmlns:a16="http://schemas.microsoft.com/office/drawing/2014/main" id="{841F0D1A-F698-E741-B7FA-33B857959065}"/>
              </a:ext>
            </a:extLst>
          </p:cNvPr>
          <p:cNvSpPr>
            <a:spLocks noGrp="1"/>
          </p:cNvSpPr>
          <p:nvPr>
            <p:ph type="ftr" sz="quarter" idx="11"/>
          </p:nvPr>
        </p:nvSpPr>
        <p:spPr/>
        <p:txBody>
          <a:bodyPr/>
          <a:lstStyle/>
          <a:p>
            <a:endParaRPr lang="en-TZ"/>
          </a:p>
        </p:txBody>
      </p:sp>
      <p:sp>
        <p:nvSpPr>
          <p:cNvPr id="4" name="Slide Number Placeholder 3">
            <a:extLst>
              <a:ext uri="{FF2B5EF4-FFF2-40B4-BE49-F238E27FC236}">
                <a16:creationId xmlns:a16="http://schemas.microsoft.com/office/drawing/2014/main" id="{048221D3-F3CD-A24A-BE90-81682880D323}"/>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405176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B6E9-7FE0-1249-95B6-73EF685FB5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Content Placeholder 2">
            <a:extLst>
              <a:ext uri="{FF2B5EF4-FFF2-40B4-BE49-F238E27FC236}">
                <a16:creationId xmlns:a16="http://schemas.microsoft.com/office/drawing/2014/main" id="{A1F71941-1AD1-BE49-A17C-0A50CEDDF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Text Placeholder 3">
            <a:extLst>
              <a:ext uri="{FF2B5EF4-FFF2-40B4-BE49-F238E27FC236}">
                <a16:creationId xmlns:a16="http://schemas.microsoft.com/office/drawing/2014/main" id="{B1F6E052-A976-2B4F-A684-08DC88EC7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39558A-DB8C-204D-8A4C-F5E05352AD07}"/>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6" name="Footer Placeholder 5">
            <a:extLst>
              <a:ext uri="{FF2B5EF4-FFF2-40B4-BE49-F238E27FC236}">
                <a16:creationId xmlns:a16="http://schemas.microsoft.com/office/drawing/2014/main" id="{7B6CEC0B-9E48-F24F-8AB9-E8B7BB0ED6B3}"/>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3CF3404A-9267-9944-8B62-C6B076178319}"/>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181807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1D1A-A69C-FB41-898C-BD96CA65BC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Picture Placeholder 2">
            <a:extLst>
              <a:ext uri="{FF2B5EF4-FFF2-40B4-BE49-F238E27FC236}">
                <a16:creationId xmlns:a16="http://schemas.microsoft.com/office/drawing/2014/main" id="{E5B01111-44C9-6945-B0E0-2944C9CDE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Z"/>
          </a:p>
        </p:txBody>
      </p:sp>
      <p:sp>
        <p:nvSpPr>
          <p:cNvPr id="4" name="Text Placeholder 3">
            <a:extLst>
              <a:ext uri="{FF2B5EF4-FFF2-40B4-BE49-F238E27FC236}">
                <a16:creationId xmlns:a16="http://schemas.microsoft.com/office/drawing/2014/main" id="{D58A13B1-D92C-8041-908D-3018EC2B9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202D94-F8C8-FA4E-9C74-A5B29C4FA218}"/>
              </a:ext>
            </a:extLst>
          </p:cNvPr>
          <p:cNvSpPr>
            <a:spLocks noGrp="1"/>
          </p:cNvSpPr>
          <p:nvPr>
            <p:ph type="dt" sz="half" idx="10"/>
          </p:nvPr>
        </p:nvSpPr>
        <p:spPr/>
        <p:txBody>
          <a:bodyPr/>
          <a:lstStyle/>
          <a:p>
            <a:fld id="{23169990-AA26-FC48-BDC5-63348809FB2D}" type="datetimeFigureOut">
              <a:rPr lang="en-TZ" smtClean="0"/>
              <a:t>11/18/2021</a:t>
            </a:fld>
            <a:endParaRPr lang="en-TZ"/>
          </a:p>
        </p:txBody>
      </p:sp>
      <p:sp>
        <p:nvSpPr>
          <p:cNvPr id="6" name="Footer Placeholder 5">
            <a:extLst>
              <a:ext uri="{FF2B5EF4-FFF2-40B4-BE49-F238E27FC236}">
                <a16:creationId xmlns:a16="http://schemas.microsoft.com/office/drawing/2014/main" id="{569FA8B3-AEEB-434D-813B-1AD1B646D703}"/>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F2CCA2E3-307C-E842-A261-2CFB195CFF1D}"/>
              </a:ext>
            </a:extLst>
          </p:cNvPr>
          <p:cNvSpPr>
            <a:spLocks noGrp="1"/>
          </p:cNvSpPr>
          <p:nvPr>
            <p:ph type="sldNum" sz="quarter" idx="12"/>
          </p:nvPr>
        </p:nvSpPr>
        <p:spPr/>
        <p:txBody>
          <a:bodyPr/>
          <a:lstStyle/>
          <a:p>
            <a:fld id="{94620821-D05A-A14E-99E9-1F5013FCF906}" type="slidenum">
              <a:rPr lang="en-TZ" smtClean="0"/>
              <a:t>‹#›</a:t>
            </a:fld>
            <a:endParaRPr lang="en-TZ"/>
          </a:p>
        </p:txBody>
      </p:sp>
    </p:spTree>
    <p:extLst>
      <p:ext uri="{BB962C8B-B14F-4D97-AF65-F5344CB8AC3E}">
        <p14:creationId xmlns:p14="http://schemas.microsoft.com/office/powerpoint/2010/main" val="282184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2D4959-B90D-BF4E-9973-B624448D0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TZ"/>
          </a:p>
        </p:txBody>
      </p:sp>
      <p:sp>
        <p:nvSpPr>
          <p:cNvPr id="3" name="Text Placeholder 2">
            <a:extLst>
              <a:ext uri="{FF2B5EF4-FFF2-40B4-BE49-F238E27FC236}">
                <a16:creationId xmlns:a16="http://schemas.microsoft.com/office/drawing/2014/main" id="{E4F1F3C3-5354-2E4F-A87D-9244676E8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73A2D555-800C-0744-9CF9-B94FC88986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69990-AA26-FC48-BDC5-63348809FB2D}" type="datetimeFigureOut">
              <a:rPr lang="en-TZ" smtClean="0"/>
              <a:t>11/18/2021</a:t>
            </a:fld>
            <a:endParaRPr lang="en-TZ"/>
          </a:p>
        </p:txBody>
      </p:sp>
      <p:sp>
        <p:nvSpPr>
          <p:cNvPr id="5" name="Footer Placeholder 4">
            <a:extLst>
              <a:ext uri="{FF2B5EF4-FFF2-40B4-BE49-F238E27FC236}">
                <a16:creationId xmlns:a16="http://schemas.microsoft.com/office/drawing/2014/main" id="{A1365D8D-5FFF-F44D-99B4-E614525D4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Z"/>
          </a:p>
        </p:txBody>
      </p:sp>
      <p:sp>
        <p:nvSpPr>
          <p:cNvPr id="6" name="Slide Number Placeholder 5">
            <a:extLst>
              <a:ext uri="{FF2B5EF4-FFF2-40B4-BE49-F238E27FC236}">
                <a16:creationId xmlns:a16="http://schemas.microsoft.com/office/drawing/2014/main" id="{A0A16418-DF2E-1542-9DFE-F7974B0C0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20821-D05A-A14E-99E9-1F5013FCF906}" type="slidenum">
              <a:rPr lang="en-TZ" smtClean="0"/>
              <a:t>‹#›</a:t>
            </a:fld>
            <a:endParaRPr lang="en-TZ"/>
          </a:p>
        </p:txBody>
      </p:sp>
    </p:spTree>
    <p:extLst>
      <p:ext uri="{BB962C8B-B14F-4D97-AF65-F5344CB8AC3E}">
        <p14:creationId xmlns:p14="http://schemas.microsoft.com/office/powerpoint/2010/main" val="3163546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5E2E-AE1A-F043-8F32-A0111BD52201}"/>
              </a:ext>
            </a:extLst>
          </p:cNvPr>
          <p:cNvSpPr>
            <a:spLocks noGrp="1"/>
          </p:cNvSpPr>
          <p:nvPr>
            <p:ph type="ctrTitle"/>
          </p:nvPr>
        </p:nvSpPr>
        <p:spPr>
          <a:xfrm>
            <a:off x="636103" y="397565"/>
            <a:ext cx="10601739" cy="2623931"/>
          </a:xfrm>
        </p:spPr>
        <p:txBody>
          <a:bodyPr>
            <a:normAutofit/>
          </a:bodyPr>
          <a:lstStyle/>
          <a:p>
            <a:r>
              <a:rPr lang="en-GB" sz="2800" b="1" dirty="0">
                <a:latin typeface="Times New Roman" panose="02020603050405020304" pitchFamily="18" charset="0"/>
                <a:cs typeface="Times New Roman" panose="02020603050405020304" pitchFamily="18" charset="0"/>
              </a:rPr>
              <a:t>FIELD ASSESSMENT OF THE FACILITY (RCH) AND COMMUNITY ITN DISTRIBUTION CHANNELS IN ZANZIBAR</a:t>
            </a:r>
            <a:endParaRPr lang="en-TZ" sz="2800" b="1" dirty="0">
              <a:solidFill>
                <a:srgbClr val="0070C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7B92202F-E788-5443-B40C-FF6BA326FF69}"/>
              </a:ext>
            </a:extLst>
          </p:cNvPr>
          <p:cNvSpPr>
            <a:spLocks noGrp="1"/>
          </p:cNvSpPr>
          <p:nvPr>
            <p:ph type="subTitle" idx="1"/>
          </p:nvPr>
        </p:nvSpPr>
        <p:spPr>
          <a:xfrm>
            <a:off x="1524000" y="3290882"/>
            <a:ext cx="9144000" cy="2924388"/>
          </a:xfrm>
        </p:spPr>
        <p:txBody>
          <a:bodyPr>
            <a:normAutofit fontScale="92500" lnSpcReduction="10000"/>
          </a:bodyPr>
          <a:lstStyle/>
          <a:p>
            <a:pPr algn="l"/>
            <a:r>
              <a:rPr lang="en-GB" sz="3500" b="1" dirty="0">
                <a:solidFill>
                  <a:schemeClr val="tx1"/>
                </a:solidFill>
                <a:latin typeface="Times New Roman" panose="02020603050405020304" pitchFamily="18" charset="0"/>
                <a:cs typeface="Times New Roman" panose="02020603050405020304" pitchFamily="18" charset="0"/>
              </a:rPr>
              <a:t>                    Presenter: </a:t>
            </a:r>
          </a:p>
          <a:p>
            <a:r>
              <a:rPr lang="en-GB" sz="3500" b="1" dirty="0">
                <a:solidFill>
                  <a:schemeClr val="tx1"/>
                </a:solidFill>
                <a:latin typeface="Times New Roman" panose="02020603050405020304" pitchFamily="18" charset="0"/>
                <a:cs typeface="Times New Roman" panose="02020603050405020304" pitchFamily="18" charset="0"/>
              </a:rPr>
              <a:t>Mwinyi Khamis</a:t>
            </a:r>
          </a:p>
          <a:p>
            <a:r>
              <a:rPr lang="en-GB" sz="3500" b="1" dirty="0">
                <a:solidFill>
                  <a:schemeClr val="tx1"/>
                </a:solidFill>
                <a:latin typeface="Times New Roman" panose="02020603050405020304" pitchFamily="18" charset="0"/>
                <a:cs typeface="Times New Roman" panose="02020603050405020304" pitchFamily="18" charset="0"/>
              </a:rPr>
              <a:t>Head SBCC/ITNs Unit</a:t>
            </a:r>
          </a:p>
          <a:p>
            <a:r>
              <a:rPr lang="en-GB" sz="3500" b="1" dirty="0">
                <a:solidFill>
                  <a:schemeClr val="tx1"/>
                </a:solidFill>
                <a:latin typeface="Times New Roman" panose="02020603050405020304" pitchFamily="18" charset="0"/>
                <a:cs typeface="Times New Roman" panose="02020603050405020304" pitchFamily="18" charset="0"/>
              </a:rPr>
              <a:t>Zanzibar Malaria Elimination Program</a:t>
            </a:r>
            <a:br>
              <a:rPr lang="en-GB" sz="3500" b="1" dirty="0">
                <a:solidFill>
                  <a:schemeClr val="tx1"/>
                </a:solidFill>
                <a:latin typeface="Times New Roman" panose="02020603050405020304" pitchFamily="18" charset="0"/>
                <a:cs typeface="Times New Roman" panose="02020603050405020304" pitchFamily="18" charset="0"/>
              </a:rPr>
            </a:br>
            <a:endParaRPr lang="en-GB" sz="3500" b="1" dirty="0">
              <a:solidFill>
                <a:schemeClr val="tx1"/>
              </a:solidFill>
              <a:latin typeface="Times New Roman" panose="02020603050405020304" pitchFamily="18" charset="0"/>
              <a:cs typeface="Times New Roman" panose="02020603050405020304" pitchFamily="18" charset="0"/>
            </a:endParaRPr>
          </a:p>
          <a:p>
            <a:r>
              <a:rPr lang="en-GB" sz="2600" dirty="0">
                <a:latin typeface="Times New Roman" panose="02020603050405020304" pitchFamily="18" charset="0"/>
                <a:cs typeface="Times New Roman" panose="02020603050405020304" pitchFamily="18" charset="0"/>
              </a:rPr>
              <a:t>18</a:t>
            </a:r>
            <a:r>
              <a:rPr lang="en-GB" sz="2600" baseline="30000" dirty="0">
                <a:latin typeface="Times New Roman" panose="02020603050405020304" pitchFamily="18" charset="0"/>
                <a:cs typeface="Times New Roman" panose="02020603050405020304" pitchFamily="18" charset="0"/>
              </a:rPr>
              <a:t>th</a:t>
            </a:r>
            <a:r>
              <a:rPr lang="en-GB" sz="2600" dirty="0">
                <a:latin typeface="Times New Roman" panose="02020603050405020304" pitchFamily="18" charset="0"/>
                <a:cs typeface="Times New Roman" panose="02020603050405020304" pitchFamily="18" charset="0"/>
              </a:rPr>
              <a:t> November, 2021</a:t>
            </a:r>
            <a:endParaRPr lang="en-TZ" sz="19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D718333-347A-4AC1-8553-F175081008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9635" y="265043"/>
            <a:ext cx="3472069" cy="1828800"/>
          </a:xfrm>
          <a:prstGeom prst="rect">
            <a:avLst/>
          </a:prstGeom>
          <a:noFill/>
          <a:ln>
            <a:noFill/>
          </a:ln>
        </p:spPr>
      </p:pic>
    </p:spTree>
    <p:extLst>
      <p:ext uri="{BB962C8B-B14F-4D97-AF65-F5344CB8AC3E}">
        <p14:creationId xmlns:p14="http://schemas.microsoft.com/office/powerpoint/2010/main" val="30282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F68D72CB-20FD-B043-9921-49E407155471}"/>
              </a:ext>
            </a:extLst>
          </p:cNvPr>
          <p:cNvSpPr>
            <a:spLocks noGrp="1"/>
          </p:cNvSpPr>
          <p:nvPr>
            <p:ph type="title"/>
          </p:nvPr>
        </p:nvSpPr>
        <p:spPr>
          <a:xfrm>
            <a:off x="401637" y="112542"/>
            <a:ext cx="10952163" cy="872196"/>
          </a:xfrm>
        </p:spPr>
        <p:txBody>
          <a:bodyPr>
            <a:normAutofit/>
          </a:bodyPr>
          <a:lstStyle/>
          <a:p>
            <a:pPr eaLnBrk="1" hangingPunct="1"/>
            <a:r>
              <a:rPr lang="en-GB" altLang="en-US" b="1" dirty="0">
                <a:solidFill>
                  <a:srgbClr val="0070C0"/>
                </a:solidFill>
              </a:rPr>
              <a:t>Poor Examples – ITN Storage</a:t>
            </a:r>
          </a:p>
        </p:txBody>
      </p:sp>
      <p:pic>
        <p:nvPicPr>
          <p:cNvPr id="21507" name="Picture 6">
            <a:extLst>
              <a:ext uri="{FF2B5EF4-FFF2-40B4-BE49-F238E27FC236}">
                <a16:creationId xmlns:a16="http://schemas.microsoft.com/office/drawing/2014/main" id="{3B9EA28B-3519-A444-B012-047436A686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114" y="984738"/>
            <a:ext cx="9903655" cy="55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1E460F7-6BAD-4F44-BD6E-B12A525EE544}"/>
              </a:ext>
            </a:extLst>
          </p:cNvPr>
          <p:cNvSpPr>
            <a:spLocks noGrp="1"/>
          </p:cNvSpPr>
          <p:nvPr>
            <p:ph type="title"/>
          </p:nvPr>
        </p:nvSpPr>
        <p:spPr>
          <a:xfrm>
            <a:off x="0" y="365125"/>
            <a:ext cx="12192000" cy="1325563"/>
          </a:xfrm>
        </p:spPr>
        <p:txBody>
          <a:bodyPr/>
          <a:lstStyle/>
          <a:p>
            <a:pPr eaLnBrk="1" hangingPunct="1"/>
            <a:r>
              <a:rPr lang="en-US" altLang="en-US" b="1" dirty="0">
                <a:latin typeface="Times New Roman" panose="02020603050405020304" pitchFamily="18" charset="0"/>
                <a:cs typeface="Times New Roman" panose="02020603050405020304" pitchFamily="18" charset="0"/>
              </a:rPr>
              <a:t>Results and Recommendations</a:t>
            </a:r>
            <a:endParaRPr lang="en-GB" altLang="en-US"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6CEF717E-D5D7-4840-BC15-5930390F636C}"/>
              </a:ext>
            </a:extLst>
          </p:cNvPr>
          <p:cNvGraphicFramePr>
            <a:graphicFrameLocks noGrp="1"/>
          </p:cNvGraphicFramePr>
          <p:nvPr>
            <p:ph idx="1"/>
            <p:extLst>
              <p:ext uri="{D42A27DB-BD31-4B8C-83A1-F6EECF244321}">
                <p14:modId xmlns:p14="http://schemas.microsoft.com/office/powerpoint/2010/main" val="1240192081"/>
              </p:ext>
            </p:extLst>
          </p:nvPr>
        </p:nvGraphicFramePr>
        <p:xfrm>
          <a:off x="0" y="1844674"/>
          <a:ext cx="12192000" cy="5013324"/>
        </p:xfrm>
        <a:graphic>
          <a:graphicData uri="http://schemas.openxmlformats.org/drawingml/2006/table">
            <a:tbl>
              <a:tblPr firstRow="1" bandRow="1">
                <a:tableStyleId>{5C22544A-7EE6-4342-B048-85BDC9FD1C3A}</a:tableStyleId>
              </a:tblPr>
              <a:tblGrid>
                <a:gridCol w="1635291">
                  <a:extLst>
                    <a:ext uri="{9D8B030D-6E8A-4147-A177-3AD203B41FA5}">
                      <a16:colId xmlns:a16="http://schemas.microsoft.com/office/drawing/2014/main" val="20000"/>
                    </a:ext>
                  </a:extLst>
                </a:gridCol>
                <a:gridCol w="6492709">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920670">
                <a:tc>
                  <a:txBody>
                    <a:bodyPr/>
                    <a:lstStyle/>
                    <a:p>
                      <a:r>
                        <a:rPr lang="en-GB" sz="1800" dirty="0"/>
                        <a:t>Assessment Area</a:t>
                      </a:r>
                    </a:p>
                  </a:txBody>
                  <a:tcPr marL="91428" marR="91428" marT="45703" marB="45703"/>
                </a:tc>
                <a:tc>
                  <a:txBody>
                    <a:bodyPr/>
                    <a:lstStyle/>
                    <a:p>
                      <a:r>
                        <a:rPr lang="en-GB" sz="1800" dirty="0"/>
                        <a:t>Observations</a:t>
                      </a:r>
                    </a:p>
                  </a:txBody>
                  <a:tcPr marL="91428" marR="91428" marT="45703" marB="45703"/>
                </a:tc>
                <a:tc>
                  <a:txBody>
                    <a:bodyPr/>
                    <a:lstStyle/>
                    <a:p>
                      <a:r>
                        <a:rPr lang="en-GB" sz="1800" dirty="0"/>
                        <a:t>Recommendations</a:t>
                      </a:r>
                    </a:p>
                  </a:txBody>
                  <a:tcPr marL="91428" marR="91428" marT="45703" marB="45703"/>
                </a:tc>
                <a:extLst>
                  <a:ext uri="{0D108BD9-81ED-4DB2-BD59-A6C34878D82A}">
                    <a16:rowId xmlns:a16="http://schemas.microsoft.com/office/drawing/2014/main" val="10000"/>
                  </a:ext>
                </a:extLst>
              </a:tr>
              <a:tr h="672832">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t>Record keeping and reporting</a:t>
                      </a:r>
                    </a:p>
                  </a:txBody>
                  <a:tcPr marL="91428" marR="91428" marT="45703" marB="45703"/>
                </a:tc>
                <a:tc>
                  <a:txBody>
                    <a:bodyPr/>
                    <a:lstStyle/>
                    <a:p>
                      <a:r>
                        <a:rPr lang="en-GB" sz="1800" dirty="0"/>
                        <a:t>All HFs visited had the required tools for documentation and reporting of ITNs issued to beneficiaries</a:t>
                      </a:r>
                    </a:p>
                  </a:txBody>
                  <a:tcPr marL="91428" marR="91428" marT="45703" marB="45703"/>
                </a:tc>
                <a:tc>
                  <a:txBody>
                    <a:bodyPr/>
                    <a:lstStyle/>
                    <a:p>
                      <a:r>
                        <a:rPr lang="en-GB" sz="1800" dirty="0"/>
                        <a:t>The standard should maintained </a:t>
                      </a:r>
                    </a:p>
                  </a:txBody>
                  <a:tcPr marL="91428" marR="91428" marT="45703" marB="45703"/>
                </a:tc>
                <a:extLst>
                  <a:ext uri="{0D108BD9-81ED-4DB2-BD59-A6C34878D82A}">
                    <a16:rowId xmlns:a16="http://schemas.microsoft.com/office/drawing/2014/main" val="10001"/>
                  </a:ext>
                </a:extLst>
              </a:tr>
              <a:tr h="961204">
                <a:tc vMerge="1">
                  <a:txBody>
                    <a:bodyPr/>
                    <a:lstStyle/>
                    <a:p>
                      <a:endParaRPr lang="en-GB" dirty="0"/>
                    </a:p>
                  </a:txBody>
                  <a:tcPr/>
                </a:tc>
                <a:tc>
                  <a:txBody>
                    <a:bodyPr/>
                    <a:lstStyle/>
                    <a:p>
                      <a:r>
                        <a:rPr lang="en-GB" sz="1800" dirty="0"/>
                        <a:t>There</a:t>
                      </a:r>
                      <a:r>
                        <a:rPr lang="en-GB" sz="1800" baseline="0" dirty="0"/>
                        <a:t> are challenges in some HFs with proper documentation and reporting of ITNs issued to beneficiaries</a:t>
                      </a:r>
                      <a:endParaRPr lang="en-GB" sz="1800" dirty="0"/>
                    </a:p>
                  </a:txBody>
                  <a:tcPr marL="91428" marR="91428" marT="45703" marB="457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CHMTs to conduct</a:t>
                      </a:r>
                      <a:r>
                        <a:rPr lang="en-GB" sz="1800" baseline="0" dirty="0"/>
                        <a:t> refresher trainings for health workers on proper documentation and reporting</a:t>
                      </a:r>
                      <a:endParaRPr lang="en-GB" sz="1800" dirty="0"/>
                    </a:p>
                  </a:txBody>
                  <a:tcPr marL="91428" marR="91428" marT="45703" marB="45703"/>
                </a:tc>
                <a:extLst>
                  <a:ext uri="{0D108BD9-81ED-4DB2-BD59-A6C34878D82A}">
                    <a16:rowId xmlns:a16="http://schemas.microsoft.com/office/drawing/2014/main" val="10002"/>
                  </a:ext>
                </a:extLst>
              </a:tr>
              <a:tr h="920670">
                <a:tc vMerge="1">
                  <a:txBody>
                    <a:bodyPr/>
                    <a:lstStyle/>
                    <a:p>
                      <a:endParaRPr lang="en-GB" dirty="0"/>
                    </a:p>
                  </a:txBody>
                  <a:tcPr/>
                </a:tc>
                <a:tc>
                  <a:txBody>
                    <a:bodyPr/>
                    <a:lstStyle/>
                    <a:p>
                      <a:r>
                        <a:rPr lang="en-GB" sz="1800" dirty="0"/>
                        <a:t>Majority of HFs visited are using old HMIS tools (ANC and Child registers) which do not</a:t>
                      </a:r>
                      <a:r>
                        <a:rPr lang="en-GB" sz="1800" baseline="0" dirty="0"/>
                        <a:t> have columns to document ITNs issued</a:t>
                      </a:r>
                      <a:endParaRPr lang="en-GB" sz="1800" dirty="0"/>
                    </a:p>
                  </a:txBody>
                  <a:tcPr marL="91428" marR="91428" marT="45703" marB="45703"/>
                </a:tc>
                <a:tc>
                  <a:txBody>
                    <a:bodyPr/>
                    <a:lstStyle/>
                    <a:p>
                      <a:r>
                        <a:rPr lang="en-GB" sz="1800" dirty="0"/>
                        <a:t>TVCA</a:t>
                      </a:r>
                      <a:r>
                        <a:rPr lang="en-GB" sz="1800" baseline="0" dirty="0"/>
                        <a:t> to support distribution of the new ANC and Child registers</a:t>
                      </a:r>
                      <a:endParaRPr lang="en-GB" sz="1800" dirty="0"/>
                    </a:p>
                  </a:txBody>
                  <a:tcPr marL="91428" marR="91428" marT="45703" marB="45703"/>
                </a:tc>
                <a:extLst>
                  <a:ext uri="{0D108BD9-81ED-4DB2-BD59-A6C34878D82A}">
                    <a16:rowId xmlns:a16="http://schemas.microsoft.com/office/drawing/2014/main" val="10003"/>
                  </a:ext>
                </a:extLst>
              </a:tr>
              <a:tr h="1537948">
                <a:tc vMerge="1">
                  <a:txBody>
                    <a:bodyPr/>
                    <a:lstStyle/>
                    <a:p>
                      <a:endParaRPr lang="en-GB" dirty="0"/>
                    </a:p>
                  </a:txBody>
                  <a:tcPr/>
                </a:tc>
                <a:tc>
                  <a:txBody>
                    <a:bodyPr/>
                    <a:lstStyle/>
                    <a:p>
                      <a:endParaRPr lang="en-GB" sz="1800" dirty="0"/>
                    </a:p>
                  </a:txBody>
                  <a:tcPr marL="91428" marR="91428" marT="45703" marB="45703"/>
                </a:tc>
                <a:tc>
                  <a:txBody>
                    <a:bodyPr/>
                    <a:lstStyle/>
                    <a:p>
                      <a:endParaRPr lang="en-GB" sz="1800" dirty="0"/>
                    </a:p>
                  </a:txBody>
                  <a:tcPr marL="91428" marR="91428" marT="45703" marB="45703"/>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709FE5E-F883-2544-986E-92AF229963B1}"/>
              </a:ext>
            </a:extLst>
          </p:cNvPr>
          <p:cNvSpPr>
            <a:spLocks noGrp="1"/>
          </p:cNvSpPr>
          <p:nvPr>
            <p:ph type="title"/>
          </p:nvPr>
        </p:nvSpPr>
        <p:spPr>
          <a:xfrm>
            <a:off x="0" y="365125"/>
            <a:ext cx="12192000" cy="1325563"/>
          </a:xfrm>
        </p:spPr>
        <p:txBody>
          <a:bodyPr/>
          <a:lstStyle/>
          <a:p>
            <a:pPr eaLnBrk="1" hangingPunct="1"/>
            <a:r>
              <a:rPr lang="en-US" altLang="en-US" b="1" dirty="0">
                <a:latin typeface="Times New Roman" panose="02020603050405020304" pitchFamily="18" charset="0"/>
                <a:cs typeface="Times New Roman" panose="02020603050405020304" pitchFamily="18" charset="0"/>
              </a:rPr>
              <a:t>Results and Recommendations</a:t>
            </a:r>
            <a:endParaRPr lang="en-GB" altLang="en-US"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4199A819-482E-9941-B08C-8C7D820166A3}"/>
              </a:ext>
            </a:extLst>
          </p:cNvPr>
          <p:cNvGraphicFramePr>
            <a:graphicFrameLocks noGrp="1"/>
          </p:cNvGraphicFramePr>
          <p:nvPr>
            <p:ph idx="1"/>
            <p:extLst>
              <p:ext uri="{D42A27DB-BD31-4B8C-83A1-F6EECF244321}">
                <p14:modId xmlns:p14="http://schemas.microsoft.com/office/powerpoint/2010/main" val="627965088"/>
              </p:ext>
            </p:extLst>
          </p:nvPr>
        </p:nvGraphicFramePr>
        <p:xfrm>
          <a:off x="1" y="1884363"/>
          <a:ext cx="12191998" cy="5155073"/>
        </p:xfrm>
        <a:graphic>
          <a:graphicData uri="http://schemas.openxmlformats.org/drawingml/2006/table">
            <a:tbl>
              <a:tblPr firstRow="1" bandRow="1">
                <a:tableStyleId>{5C22544A-7EE6-4342-B048-85BDC9FD1C3A}</a:tableStyleId>
              </a:tblPr>
              <a:tblGrid>
                <a:gridCol w="1635292">
                  <a:extLst>
                    <a:ext uri="{9D8B030D-6E8A-4147-A177-3AD203B41FA5}">
                      <a16:colId xmlns:a16="http://schemas.microsoft.com/office/drawing/2014/main" val="20000"/>
                    </a:ext>
                  </a:extLst>
                </a:gridCol>
                <a:gridCol w="6492707">
                  <a:extLst>
                    <a:ext uri="{9D8B030D-6E8A-4147-A177-3AD203B41FA5}">
                      <a16:colId xmlns:a16="http://schemas.microsoft.com/office/drawing/2014/main" val="20001"/>
                    </a:ext>
                  </a:extLst>
                </a:gridCol>
                <a:gridCol w="4063999">
                  <a:extLst>
                    <a:ext uri="{9D8B030D-6E8A-4147-A177-3AD203B41FA5}">
                      <a16:colId xmlns:a16="http://schemas.microsoft.com/office/drawing/2014/main" val="20002"/>
                    </a:ext>
                  </a:extLst>
                </a:gridCol>
              </a:tblGrid>
              <a:tr h="943720">
                <a:tc>
                  <a:txBody>
                    <a:bodyPr/>
                    <a:lstStyle/>
                    <a:p>
                      <a:r>
                        <a:rPr lang="en-GB" sz="1800" dirty="0">
                          <a:latin typeface="Times New Roman" panose="02020603050405020304" pitchFamily="18" charset="0"/>
                          <a:cs typeface="Times New Roman" panose="02020603050405020304" pitchFamily="18" charset="0"/>
                        </a:rPr>
                        <a:t>Assessment Area</a:t>
                      </a:r>
                    </a:p>
                  </a:txBody>
                  <a:tcPr marL="91437" marR="91437" marT="45725" marB="45725"/>
                </a:tc>
                <a:tc>
                  <a:txBody>
                    <a:bodyPr/>
                    <a:lstStyle/>
                    <a:p>
                      <a:r>
                        <a:rPr lang="en-GB" sz="1800" dirty="0">
                          <a:latin typeface="Times New Roman" panose="02020603050405020304" pitchFamily="18" charset="0"/>
                          <a:cs typeface="Times New Roman" panose="02020603050405020304" pitchFamily="18" charset="0"/>
                        </a:rPr>
                        <a:t>Observations</a:t>
                      </a:r>
                    </a:p>
                  </a:txBody>
                  <a:tcPr marL="91437" marR="91437" marT="45725" marB="45725"/>
                </a:tc>
                <a:tc>
                  <a:txBody>
                    <a:bodyPr/>
                    <a:lstStyle/>
                    <a:p>
                      <a:r>
                        <a:rPr lang="en-GB" sz="1800" dirty="0">
                          <a:latin typeface="Times New Roman" panose="02020603050405020304" pitchFamily="18" charset="0"/>
                          <a:cs typeface="Times New Roman" panose="02020603050405020304" pitchFamily="18" charset="0"/>
                        </a:rPr>
                        <a:t>Recommendations</a:t>
                      </a:r>
                    </a:p>
                  </a:txBody>
                  <a:tcPr marL="91437" marR="91437" marT="45725" marB="45725"/>
                </a:tc>
                <a:extLst>
                  <a:ext uri="{0D108BD9-81ED-4DB2-BD59-A6C34878D82A}">
                    <a16:rowId xmlns:a16="http://schemas.microsoft.com/office/drawing/2014/main" val="10000"/>
                  </a:ext>
                </a:extLst>
              </a:tr>
              <a:tr h="666091">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latin typeface="Times New Roman" panose="02020603050405020304" pitchFamily="18" charset="0"/>
                          <a:cs typeface="Times New Roman" panose="02020603050405020304" pitchFamily="18" charset="0"/>
                        </a:rPr>
                        <a:t>Supervision</a:t>
                      </a:r>
                    </a:p>
                  </a:txBody>
                  <a:tcPr marL="91437" marR="91437" marT="45725" marB="45725"/>
                </a:tc>
                <a:tc>
                  <a:txBody>
                    <a:bodyPr/>
                    <a:lstStyle/>
                    <a:p>
                      <a:r>
                        <a:rPr lang="en-GB" sz="1800" dirty="0">
                          <a:latin typeface="Times New Roman" panose="02020603050405020304" pitchFamily="18" charset="0"/>
                          <a:cs typeface="Times New Roman" panose="02020603050405020304" pitchFamily="18" charset="0"/>
                        </a:rPr>
                        <a:t>Supervision is not conducted as planned due to limited resources</a:t>
                      </a:r>
                    </a:p>
                  </a:txBody>
                  <a:tcPr marL="91437" marR="91437" marT="45725" marB="45725"/>
                </a:tc>
                <a:tc>
                  <a:txBody>
                    <a:bodyPr/>
                    <a:lstStyle/>
                    <a:p>
                      <a:endParaRPr lang="en-GB" sz="1800" dirty="0">
                        <a:latin typeface="Times New Roman" panose="02020603050405020304" pitchFamily="18" charset="0"/>
                        <a:cs typeface="Times New Roman" panose="02020603050405020304" pitchFamily="18" charset="0"/>
                      </a:endParaRPr>
                    </a:p>
                  </a:txBody>
                  <a:tcPr marL="91437" marR="91437" marT="45725" marB="45725"/>
                </a:tc>
                <a:extLst>
                  <a:ext uri="{0D108BD9-81ED-4DB2-BD59-A6C34878D82A}">
                    <a16:rowId xmlns:a16="http://schemas.microsoft.com/office/drawing/2014/main" val="10001"/>
                  </a:ext>
                </a:extLst>
              </a:tr>
              <a:tr h="710543">
                <a:tc vMerge="1">
                  <a:txBody>
                    <a:bodyPr/>
                    <a:lstStyle/>
                    <a:p>
                      <a:endParaRPr lang="en-GB" dirty="0"/>
                    </a:p>
                  </a:txBody>
                  <a:tcPr/>
                </a:tc>
                <a:tc>
                  <a:txBody>
                    <a:bodyPr/>
                    <a:lstStyle/>
                    <a:p>
                      <a:r>
                        <a:rPr lang="en-GB" sz="1800" baseline="0" dirty="0">
                          <a:latin typeface="Times New Roman" panose="02020603050405020304" pitchFamily="18" charset="0"/>
                          <a:cs typeface="Times New Roman" panose="02020603050405020304" pitchFamily="18" charset="0"/>
                        </a:rPr>
                        <a:t>The Checklist does not include ITN indicators to be checked during supervision visits</a:t>
                      </a:r>
                      <a:endParaRPr lang="en-GB" sz="1800" dirty="0">
                        <a:latin typeface="Times New Roman" panose="02020603050405020304" pitchFamily="18" charset="0"/>
                        <a:cs typeface="Times New Roman" panose="02020603050405020304" pitchFamily="18" charset="0"/>
                      </a:endParaRPr>
                    </a:p>
                  </a:txBody>
                  <a:tcPr marL="91437" marR="91437" marT="45725" marB="45725"/>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Times New Roman" panose="02020603050405020304" pitchFamily="18" charset="0"/>
                          <a:ea typeface="+mn-ea"/>
                          <a:cs typeface="Times New Roman" panose="02020603050405020304" pitchFamily="18" charset="0"/>
                        </a:rPr>
                        <a:t>TVCA to support ZAMEP, HMIS &amp; LMU to include ITN indicators in existing Supervision Checklist for use during visits to districts and health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Times New Roman" panose="02020603050405020304" pitchFamily="18" charset="0"/>
                          <a:ea typeface="+mn-ea"/>
                          <a:cs typeface="Times New Roman" panose="02020603050405020304" pitchFamily="18" charset="0"/>
                        </a:rPr>
                        <a:t>TVCA to support ZAMEP, HMIS &amp; LMU to develop and print a Supervision Report Form</a:t>
                      </a:r>
                      <a:endParaRPr lang="en-GB"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1437" marR="91437" marT="45725" marB="45725"/>
                </a:tc>
                <a:extLst>
                  <a:ext uri="{0D108BD9-81ED-4DB2-BD59-A6C34878D82A}">
                    <a16:rowId xmlns:a16="http://schemas.microsoft.com/office/drawing/2014/main" val="10002"/>
                  </a:ext>
                </a:extLst>
              </a:tr>
              <a:tr h="1668352">
                <a:tc vMerge="1">
                  <a:txBody>
                    <a:bodyPr/>
                    <a:lstStyle/>
                    <a:p>
                      <a:endParaRPr lang="en-GB" dirty="0"/>
                    </a:p>
                  </a:txBody>
                  <a:tcPr/>
                </a:tc>
                <a:tc>
                  <a:txBody>
                    <a:bodyPr/>
                    <a:lstStyle/>
                    <a:p>
                      <a:r>
                        <a:rPr lang="en-GB" sz="1800" dirty="0">
                          <a:latin typeface="Times New Roman" panose="02020603050405020304" pitchFamily="18" charset="0"/>
                          <a:cs typeface="Times New Roman" panose="02020603050405020304" pitchFamily="18" charset="0"/>
                        </a:rPr>
                        <a:t>No </a:t>
                      </a:r>
                      <a:r>
                        <a:rPr lang="en-GB" sz="1800" baseline="0" dirty="0">
                          <a:latin typeface="Times New Roman" panose="02020603050405020304" pitchFamily="18" charset="0"/>
                          <a:cs typeface="Times New Roman" panose="02020603050405020304" pitchFamily="18" charset="0"/>
                        </a:rPr>
                        <a:t>supervision reports at the facilities except for TB and HIV supervision visits. Others who conduct supervision visits just state their name and purpose in the Visitors’ Book when they visit</a:t>
                      </a:r>
                      <a:endParaRPr lang="en-GB" sz="1800" dirty="0">
                        <a:latin typeface="Times New Roman" panose="02020603050405020304" pitchFamily="18" charset="0"/>
                        <a:cs typeface="Times New Roman" panose="02020603050405020304" pitchFamily="18" charset="0"/>
                      </a:endParaRPr>
                    </a:p>
                  </a:txBody>
                  <a:tcPr marL="91437" marR="91437" marT="45725" marB="45725"/>
                </a:tc>
                <a:tc vMerge="1">
                  <a:txBody>
                    <a:bodyPr/>
                    <a:lstStyle/>
                    <a:p>
                      <a:endParaRPr lang="en-GB" dirty="0"/>
                    </a:p>
                  </a:txBody>
                  <a:tcPr/>
                </a:tc>
                <a:extLst>
                  <a:ext uri="{0D108BD9-81ED-4DB2-BD59-A6C34878D82A}">
                    <a16:rowId xmlns:a16="http://schemas.microsoft.com/office/drawing/2014/main" val="10003"/>
                  </a:ext>
                </a:extLst>
              </a:tr>
              <a:tr h="984932">
                <a:tc vMerge="1">
                  <a:txBody>
                    <a:bodyPr/>
                    <a:lstStyle/>
                    <a:p>
                      <a:endParaRPr lang="en-GB" dirty="0"/>
                    </a:p>
                  </a:txBody>
                  <a:tcPr/>
                </a:tc>
                <a:tc>
                  <a:txBody>
                    <a:bodyPr/>
                    <a:lstStyle/>
                    <a:p>
                      <a:endParaRPr lang="en-GB" sz="1800" dirty="0">
                        <a:latin typeface="Times New Roman" panose="02020603050405020304" pitchFamily="18" charset="0"/>
                        <a:cs typeface="Times New Roman" panose="02020603050405020304" pitchFamily="18" charset="0"/>
                      </a:endParaRPr>
                    </a:p>
                  </a:txBody>
                  <a:tcPr marL="91437" marR="91437"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1437" marR="91437"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Google Shape;161;p19">
            <a:extLst>
              <a:ext uri="{FF2B5EF4-FFF2-40B4-BE49-F238E27FC236}">
                <a16:creationId xmlns:a16="http://schemas.microsoft.com/office/drawing/2014/main" id="{7F1DDBF6-5DA2-2141-9BA7-D44E5777928C}"/>
              </a:ext>
            </a:extLst>
          </p:cNvPr>
          <p:cNvSpPr>
            <a:spLocks noGrp="1"/>
          </p:cNvSpPr>
          <p:nvPr>
            <p:ph type="title"/>
          </p:nvPr>
        </p:nvSpPr>
        <p:spPr>
          <a:xfrm>
            <a:off x="0" y="365125"/>
            <a:ext cx="12192000" cy="1325563"/>
          </a:xfrm>
        </p:spPr>
        <p:txBody>
          <a:bodyPr/>
          <a:lstStyle/>
          <a:p>
            <a:pPr algn="ctr" eaLnBrk="1" hangingPunct="1">
              <a:buClr>
                <a:srgbClr val="000000"/>
              </a:buClr>
              <a:buFont typeface="Calibri" panose="020F0502020204030204" pitchFamily="34" charset="0"/>
              <a:buNone/>
            </a:pPr>
            <a:r>
              <a:rPr lang="en-GB" altLang="en-US" b="1" dirty="0">
                <a:solidFill>
                  <a:srgbClr val="0070C0"/>
                </a:solidFill>
                <a:latin typeface="Times New Roman" panose="02020603050405020304" pitchFamily="18" charset="0"/>
                <a:cs typeface="Times New Roman" panose="02020603050405020304" pitchFamily="18" charset="0"/>
                <a:sym typeface="Calibri" panose="020F0502020204030204" pitchFamily="34" charset="0"/>
              </a:rPr>
              <a:t>Feedback from focus group with Shehas &amp; beneficiaries</a:t>
            </a:r>
            <a:endParaRPr lang="en-US" altLang="en-US" b="1" dirty="0">
              <a:solidFill>
                <a:srgbClr val="0070C0"/>
              </a:solidFill>
              <a:latin typeface="Times New Roman" panose="02020603050405020304" pitchFamily="18" charset="0"/>
              <a:cs typeface="Times New Roman" panose="02020603050405020304" pitchFamily="18" charset="0"/>
              <a:sym typeface="Calibri" panose="020F0502020204030204" pitchFamily="34" charset="0"/>
            </a:endParaRPr>
          </a:p>
        </p:txBody>
      </p:sp>
      <p:sp>
        <p:nvSpPr>
          <p:cNvPr id="162" name="Google Shape;162;p19">
            <a:extLst>
              <a:ext uri="{FF2B5EF4-FFF2-40B4-BE49-F238E27FC236}">
                <a16:creationId xmlns:a16="http://schemas.microsoft.com/office/drawing/2014/main" id="{C72F2FBF-F7EC-284C-A8CB-5CC74447215B}"/>
              </a:ext>
            </a:extLst>
          </p:cNvPr>
          <p:cNvSpPr txBox="1">
            <a:spLocks noGrp="1"/>
          </p:cNvSpPr>
          <p:nvPr>
            <p:ph type="body" idx="1"/>
          </p:nvPr>
        </p:nvSpPr>
        <p:spPr>
          <a:xfrm>
            <a:off x="-1" y="2085975"/>
            <a:ext cx="12191999" cy="4772025"/>
          </a:xfrm>
        </p:spPr>
        <p:txBody>
          <a:bodyPr rtlCol="0"/>
          <a:lstStyle/>
          <a:p>
            <a:pPr marL="0" indent="0" eaLnBrk="1" fontAlgn="auto" hangingPunct="1">
              <a:spcBef>
                <a:spcPts val="0"/>
              </a:spcBef>
              <a:buClr>
                <a:schemeClr val="dk1"/>
              </a:buClr>
              <a:buFont typeface="Arial" panose="020B0604020202020204" pitchFamily="34" charset="0"/>
              <a:buNone/>
              <a:defRPr/>
            </a:pPr>
            <a:r>
              <a:rPr lang="en-GB" sz="3200" b="0" dirty="0">
                <a:solidFill>
                  <a:schemeClr val="tx1"/>
                </a:solidFill>
                <a:latin typeface="Times New Roman" panose="02020603050405020304" pitchFamily="18" charset="0"/>
                <a:cs typeface="Times New Roman" panose="02020603050405020304" pitchFamily="18" charset="0"/>
              </a:rPr>
              <a:t>Shehas</a:t>
            </a:r>
            <a:endParaRPr sz="3200" b="0" dirty="0">
              <a:solidFill>
                <a:schemeClr val="tx1"/>
              </a:solidFill>
              <a:latin typeface="Times New Roman" panose="02020603050405020304" pitchFamily="18" charset="0"/>
              <a:cs typeface="Times New Roman" panose="02020603050405020304" pitchFamily="18" charset="0"/>
            </a:endParaRPr>
          </a:p>
          <a:p>
            <a:pPr lvl="1">
              <a:defRPr/>
            </a:pPr>
            <a:r>
              <a:rPr lang="en-GB" sz="2800" b="0" dirty="0">
                <a:solidFill>
                  <a:schemeClr val="tx1"/>
                </a:solidFill>
                <a:latin typeface="Times New Roman" panose="02020603050405020304" pitchFamily="18" charset="0"/>
                <a:cs typeface="Times New Roman" panose="02020603050405020304" pitchFamily="18" charset="0"/>
              </a:rPr>
              <a:t>Shehas reported that the community channel worked well and there were no any challenges.</a:t>
            </a:r>
            <a:endParaRPr sz="2800" b="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buClr>
                <a:schemeClr val="dk1"/>
              </a:buClr>
              <a:buFont typeface="Arial" panose="020B0604020202020204" pitchFamily="34" charset="0"/>
              <a:buNone/>
              <a:defRPr/>
            </a:pPr>
            <a:r>
              <a:rPr lang="en-GB" sz="3200" b="0" dirty="0">
                <a:solidFill>
                  <a:schemeClr val="tx1"/>
                </a:solidFill>
                <a:latin typeface="Times New Roman" panose="02020603050405020304" pitchFamily="18" charset="0"/>
                <a:cs typeface="Times New Roman" panose="02020603050405020304" pitchFamily="18" charset="0"/>
              </a:rPr>
              <a:t>Beneficiaries</a:t>
            </a:r>
            <a:endParaRPr sz="3200" b="0" dirty="0">
              <a:solidFill>
                <a:schemeClr val="tx1"/>
              </a:solidFill>
              <a:latin typeface="Times New Roman" panose="02020603050405020304" pitchFamily="18" charset="0"/>
              <a:cs typeface="Times New Roman" panose="02020603050405020304" pitchFamily="18" charset="0"/>
            </a:endParaRPr>
          </a:p>
          <a:p>
            <a:pPr lvl="1">
              <a:defRPr/>
            </a:pPr>
            <a:r>
              <a:rPr lang="en-GB" sz="2800" b="0" dirty="0">
                <a:solidFill>
                  <a:schemeClr val="tx1"/>
                </a:solidFill>
                <a:latin typeface="Times New Roman" panose="02020603050405020304" pitchFamily="18" charset="0"/>
                <a:cs typeface="Times New Roman" panose="02020603050405020304" pitchFamily="18" charset="0"/>
              </a:rPr>
              <a:t>Community members complaints on coupon distribution bias from Shehas.</a:t>
            </a:r>
            <a:endParaRPr sz="2800" b="0" dirty="0">
              <a:solidFill>
                <a:schemeClr val="tx1"/>
              </a:solidFill>
              <a:latin typeface="Times New Roman" panose="02020603050405020304" pitchFamily="18" charset="0"/>
              <a:cs typeface="Times New Roman" panose="02020603050405020304" pitchFamily="18" charset="0"/>
            </a:endParaRPr>
          </a:p>
          <a:p>
            <a:pPr lvl="1">
              <a:defRPr/>
            </a:pPr>
            <a:r>
              <a:rPr lang="en-GB" sz="2800" b="0" dirty="0">
                <a:solidFill>
                  <a:schemeClr val="tx1"/>
                </a:solidFill>
                <a:latin typeface="Times New Roman" panose="02020603050405020304" pitchFamily="18" charset="0"/>
                <a:cs typeface="Times New Roman" panose="02020603050405020304" pitchFamily="18" charset="0"/>
              </a:rPr>
              <a:t>Some health facilities have specific days for issuing ITNs through community channel.</a:t>
            </a:r>
            <a:endParaRPr sz="2800" b="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buFont typeface="Arial" panose="020B0604020202020204" pitchFamily="34" charset="0"/>
              <a:buNone/>
              <a:defRPr/>
            </a:pPr>
            <a:endParaRPr dirty="0"/>
          </a:p>
          <a:p>
            <a:pPr indent="-50800" eaLnBrk="1" fontAlgn="auto" hangingPunct="1">
              <a:buFont typeface="Arial" panose="020B0604020202020204" pitchFamily="34" charset="0"/>
              <a:buNone/>
              <a:defRPr/>
            </a:pPr>
            <a:endParaRPr dirty="0"/>
          </a:p>
          <a:p>
            <a:pPr indent="-50800" eaLnBrk="1" fontAlgn="auto" hangingPunct="1">
              <a:buFont typeface="Arial" panose="020B0604020202020204" pitchFamily="34" charset="0"/>
              <a:buNone/>
              <a:defRPr/>
            </a:pPr>
            <a:endParaRPr dirty="0"/>
          </a:p>
          <a:p>
            <a:pPr indent="-50800" eaLnBrk="1" fontAlgn="auto" hangingPunct="1">
              <a:buFont typeface="Arial" panose="020B0604020202020204" pitchFamily="34" charset="0"/>
              <a:buNone/>
              <a:defRPr/>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5CCC-8085-F844-ACE9-63C40834DD2E}"/>
              </a:ext>
            </a:extLst>
          </p:cNvPr>
          <p:cNvSpPr>
            <a:spLocks noGrp="1"/>
          </p:cNvSpPr>
          <p:nvPr>
            <p:ph type="title"/>
          </p:nvPr>
        </p:nvSpPr>
        <p:spPr>
          <a:xfrm>
            <a:off x="0" y="588963"/>
            <a:ext cx="12192000" cy="792162"/>
          </a:xfrm>
        </p:spPr>
        <p:txBody>
          <a:bodyPr rtlCol="0">
            <a:normAutofit/>
          </a:bodyPr>
          <a:lstStyle/>
          <a:p>
            <a:pPr eaLnBrk="1" fontAlgn="auto" hangingPunct="1">
              <a:spcAft>
                <a:spcPts val="0"/>
              </a:spcAft>
              <a:defRPr/>
            </a:pPr>
            <a:r>
              <a:rPr lang="en-GB" sz="3600" b="1" dirty="0">
                <a:solidFill>
                  <a:srgbClr val="0070C0"/>
                </a:solidFill>
                <a:latin typeface="Times New Roman" panose="02020603050405020304" pitchFamily="18" charset="0"/>
                <a:cs typeface="Times New Roman" panose="02020603050405020304" pitchFamily="18" charset="0"/>
              </a:rPr>
              <a:t>Recommendations - Revised Community Channel Processes</a:t>
            </a:r>
          </a:p>
        </p:txBody>
      </p:sp>
      <p:sp>
        <p:nvSpPr>
          <p:cNvPr id="3" name="Content Placeholder 2">
            <a:extLst>
              <a:ext uri="{FF2B5EF4-FFF2-40B4-BE49-F238E27FC236}">
                <a16:creationId xmlns:a16="http://schemas.microsoft.com/office/drawing/2014/main" id="{74A9ACD0-B1F3-3D45-AC10-70E48834CBCB}"/>
              </a:ext>
            </a:extLst>
          </p:cNvPr>
          <p:cNvSpPr>
            <a:spLocks noGrp="1"/>
          </p:cNvSpPr>
          <p:nvPr>
            <p:ph idx="1"/>
          </p:nvPr>
        </p:nvSpPr>
        <p:spPr>
          <a:xfrm>
            <a:off x="503582" y="1502980"/>
            <a:ext cx="11688417" cy="5192110"/>
          </a:xfrm>
        </p:spPr>
        <p:txBody>
          <a:bodyPr rtlCol="0">
            <a:normAutofit/>
          </a:bodyPr>
          <a:lstStyle/>
          <a:p>
            <a:pPr eaLnBrk="1" fontAlgn="auto" hangingPunct="1">
              <a:spcAft>
                <a:spcPts val="0"/>
              </a:spcAft>
              <a:defRPr/>
            </a:pPr>
            <a:r>
              <a:rPr lang="en-GB" sz="3000" b="0" dirty="0">
                <a:solidFill>
                  <a:schemeClr val="tx1"/>
                </a:solidFill>
                <a:latin typeface="Times New Roman" panose="02020603050405020304" pitchFamily="18" charset="0"/>
                <a:cs typeface="Times New Roman" panose="02020603050405020304" pitchFamily="18" charset="0"/>
              </a:rPr>
              <a:t>ITNs to be issued at RCH </a:t>
            </a:r>
          </a:p>
          <a:p>
            <a:pPr eaLnBrk="1" fontAlgn="auto" hangingPunct="1">
              <a:spcAft>
                <a:spcPts val="0"/>
              </a:spcAft>
              <a:defRPr/>
            </a:pPr>
            <a:r>
              <a:rPr lang="en-GB" sz="3000" b="0" dirty="0">
                <a:solidFill>
                  <a:schemeClr val="tx1"/>
                </a:solidFill>
                <a:latin typeface="Times New Roman" panose="02020603050405020304" pitchFamily="18" charset="0"/>
                <a:cs typeface="Times New Roman" panose="02020603050405020304" pitchFamily="18" charset="0"/>
              </a:rPr>
              <a:t>Community Health Volunteers (CHVs) to replace </a:t>
            </a:r>
            <a:r>
              <a:rPr lang="en-GB" sz="3000" b="0" dirty="0" err="1">
                <a:solidFill>
                  <a:schemeClr val="tx1"/>
                </a:solidFill>
                <a:latin typeface="Times New Roman" panose="02020603050405020304" pitchFamily="18" charset="0"/>
                <a:cs typeface="Times New Roman" panose="02020603050405020304" pitchFamily="18" charset="0"/>
              </a:rPr>
              <a:t>Shehas</a:t>
            </a:r>
            <a:endParaRPr lang="en-GB" sz="3000" b="0" dirty="0">
              <a:solidFill>
                <a:schemeClr val="tx1"/>
              </a:solidFill>
              <a:latin typeface="Times New Roman" panose="02020603050405020304" pitchFamily="18" charset="0"/>
              <a:cs typeface="Times New Roman" panose="02020603050405020304" pitchFamily="18" charset="0"/>
            </a:endParaRPr>
          </a:p>
          <a:p>
            <a:pPr eaLnBrk="1" fontAlgn="auto" hangingPunct="1">
              <a:spcAft>
                <a:spcPts val="0"/>
              </a:spcAft>
              <a:defRPr/>
            </a:pPr>
            <a:r>
              <a:rPr lang="en-GB" sz="3000" b="0" dirty="0">
                <a:solidFill>
                  <a:schemeClr val="tx1"/>
                </a:solidFill>
                <a:latin typeface="Times New Roman" panose="02020603050405020304" pitchFamily="18" charset="0"/>
                <a:cs typeface="Times New Roman" panose="02020603050405020304" pitchFamily="18" charset="0"/>
              </a:rPr>
              <a:t>The community health guideline has been revised and identify the roles of CHV including ITNs distribution</a:t>
            </a:r>
          </a:p>
          <a:p>
            <a:pPr eaLnBrk="1" fontAlgn="auto" hangingPunct="1">
              <a:spcAft>
                <a:spcPts val="0"/>
              </a:spcAft>
              <a:defRPr/>
            </a:pPr>
            <a:r>
              <a:rPr lang="en-GB" sz="3000" b="0" dirty="0">
                <a:solidFill>
                  <a:schemeClr val="tx1"/>
                </a:solidFill>
                <a:latin typeface="Times New Roman" panose="02020603050405020304" pitchFamily="18" charset="0"/>
                <a:cs typeface="Times New Roman" panose="02020603050405020304" pitchFamily="18" charset="0"/>
              </a:rPr>
              <a:t>Some of CHVs are already trained under the GF fund and D-Tree under the supervision of Health education program of MOH</a:t>
            </a:r>
          </a:p>
          <a:p>
            <a:pPr marL="0" indent="0" eaLnBrk="1" fontAlgn="auto" hangingPunct="1">
              <a:spcAft>
                <a:spcPts val="0"/>
              </a:spcAft>
              <a:buNone/>
              <a:defRPr/>
            </a:pPr>
            <a:endParaRPr lang="en-GB"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52CF-7ADA-F043-B534-BDD7543081DC}"/>
              </a:ext>
            </a:extLst>
          </p:cNvPr>
          <p:cNvSpPr>
            <a:spLocks noGrp="1"/>
          </p:cNvSpPr>
          <p:nvPr>
            <p:ph type="title"/>
          </p:nvPr>
        </p:nvSpPr>
        <p:spPr>
          <a:xfrm>
            <a:off x="0" y="185530"/>
            <a:ext cx="12192000" cy="940905"/>
          </a:xfrm>
        </p:spPr>
        <p:txBody>
          <a:bodyPr rtlCol="0">
            <a:normAutofit/>
          </a:bodyPr>
          <a:lstStyle/>
          <a:p>
            <a:pPr eaLnBrk="1" fontAlgn="auto" hangingPunct="1">
              <a:spcAft>
                <a:spcPts val="0"/>
              </a:spcAft>
              <a:defRPr/>
            </a:pPr>
            <a:r>
              <a:rPr lang="en-GB" sz="3600" b="1" dirty="0">
                <a:solidFill>
                  <a:srgbClr val="0070C0"/>
                </a:solidFill>
                <a:latin typeface="Times New Roman" panose="02020603050405020304" pitchFamily="18" charset="0"/>
                <a:cs typeface="Times New Roman" panose="02020603050405020304" pitchFamily="18" charset="0"/>
              </a:rPr>
              <a:t>Recommendations - Revised Community Channel Processes</a:t>
            </a:r>
          </a:p>
        </p:txBody>
      </p:sp>
      <p:sp>
        <p:nvSpPr>
          <p:cNvPr id="3" name="Content Placeholder 2">
            <a:extLst>
              <a:ext uri="{FF2B5EF4-FFF2-40B4-BE49-F238E27FC236}">
                <a16:creationId xmlns:a16="http://schemas.microsoft.com/office/drawing/2014/main" id="{50D321BC-1AFF-5148-B78B-861756394192}"/>
              </a:ext>
            </a:extLst>
          </p:cNvPr>
          <p:cNvSpPr>
            <a:spLocks noGrp="1"/>
          </p:cNvSpPr>
          <p:nvPr>
            <p:ph idx="1"/>
          </p:nvPr>
        </p:nvSpPr>
        <p:spPr>
          <a:xfrm>
            <a:off x="106017" y="954157"/>
            <a:ext cx="12085981" cy="5247859"/>
          </a:xfrm>
        </p:spPr>
        <p:txBody>
          <a:bodyPr rtlCol="0">
            <a:normAutofit/>
          </a:bodyPr>
          <a:lstStyle/>
          <a:p>
            <a:pPr eaLnBrk="1" fontAlgn="auto" hangingPunct="1">
              <a:spcAft>
                <a:spcPts val="0"/>
              </a:spcAft>
              <a:defRPr/>
            </a:pPr>
            <a:r>
              <a:rPr lang="en-GB" b="0" dirty="0">
                <a:solidFill>
                  <a:schemeClr val="tx1"/>
                </a:solidFill>
                <a:latin typeface="Times New Roman" panose="02020603050405020304" pitchFamily="18" charset="0"/>
                <a:cs typeface="Times New Roman" panose="02020603050405020304" pitchFamily="18" charset="0"/>
              </a:rPr>
              <a:t>CHVs </a:t>
            </a:r>
            <a:r>
              <a:rPr lang="en-GB" dirty="0">
                <a:latin typeface="Times New Roman" panose="02020603050405020304" pitchFamily="18" charset="0"/>
                <a:cs typeface="Times New Roman" panose="02020603050405020304" pitchFamily="18" charset="0"/>
              </a:rPr>
              <a:t>training package including </a:t>
            </a:r>
          </a:p>
          <a:p>
            <a:pPr lvl="1">
              <a:defRPr/>
            </a:pPr>
            <a:r>
              <a:rPr lang="en-GB" dirty="0">
                <a:latin typeface="Times New Roman" panose="02020603050405020304" pitchFamily="18" charset="0"/>
                <a:cs typeface="Times New Roman" panose="02020603050405020304" pitchFamily="18" charset="0"/>
              </a:rPr>
              <a:t>Identifying health and health related problems at HH level</a:t>
            </a:r>
          </a:p>
          <a:p>
            <a:pPr lvl="1">
              <a:defRPr/>
            </a:pPr>
            <a:r>
              <a:rPr lang="en-GB" dirty="0">
                <a:latin typeface="Times New Roman" panose="02020603050405020304" pitchFamily="18" charset="0"/>
                <a:cs typeface="Times New Roman" panose="02020603050405020304" pitchFamily="18" charset="0"/>
              </a:rPr>
              <a:t>U</a:t>
            </a:r>
            <a:r>
              <a:rPr lang="en-GB" b="0" dirty="0">
                <a:solidFill>
                  <a:schemeClr val="tx1"/>
                </a:solidFill>
                <a:latin typeface="Times New Roman" panose="02020603050405020304" pitchFamily="18" charset="0"/>
                <a:cs typeface="Times New Roman" panose="02020603050405020304" pitchFamily="18" charset="0"/>
              </a:rPr>
              <a:t>sing mobile Apps. for health counselling at household level</a:t>
            </a:r>
          </a:p>
          <a:p>
            <a:pPr lvl="1">
              <a:defRPr/>
            </a:pPr>
            <a:r>
              <a:rPr lang="en-GB" dirty="0">
                <a:latin typeface="Times New Roman" panose="02020603050405020304" pitchFamily="18" charset="0"/>
                <a:cs typeface="Times New Roman" panose="02020603050405020304" pitchFamily="18" charset="0"/>
              </a:rPr>
              <a:t>House to house community sensitization to increase awareness on utilization of public health services</a:t>
            </a:r>
          </a:p>
          <a:p>
            <a:pPr lvl="1">
              <a:defRPr/>
            </a:pPr>
            <a:r>
              <a:rPr lang="en-GB" dirty="0">
                <a:latin typeface="Times New Roman" panose="02020603050405020304" pitchFamily="18" charset="0"/>
                <a:cs typeface="Times New Roman" panose="02020603050405020304" pitchFamily="18" charset="0"/>
              </a:rPr>
              <a:t>Referring of complicated </a:t>
            </a:r>
            <a:endParaRPr lang="en-GB" b="0" dirty="0">
              <a:solidFill>
                <a:schemeClr val="tx1"/>
              </a:solidFill>
              <a:latin typeface="Times New Roman" panose="02020603050405020304" pitchFamily="18" charset="0"/>
              <a:cs typeface="Times New Roman" panose="02020603050405020304" pitchFamily="18" charset="0"/>
            </a:endParaRPr>
          </a:p>
          <a:p>
            <a:pPr eaLnBrk="1" fontAlgn="auto" hangingPunct="1">
              <a:spcAft>
                <a:spcPts val="0"/>
              </a:spcAft>
              <a:defRPr/>
            </a:pPr>
            <a:r>
              <a:rPr lang="en-GB" b="0" dirty="0">
                <a:solidFill>
                  <a:schemeClr val="tx1"/>
                </a:solidFill>
                <a:latin typeface="Times New Roman" panose="02020603050405020304" pitchFamily="18" charset="0"/>
                <a:cs typeface="Times New Roman" panose="02020603050405020304" pitchFamily="18" charset="0"/>
              </a:rPr>
              <a:t>In advance way the TVCA will explore the use of mobile device </a:t>
            </a:r>
          </a:p>
          <a:p>
            <a:pPr lvl="1">
              <a:defRPr/>
            </a:pPr>
            <a:r>
              <a:rPr lang="en-GB" b="0" dirty="0">
                <a:solidFill>
                  <a:schemeClr val="tx1"/>
                </a:solidFill>
                <a:latin typeface="Times New Roman" panose="02020603050405020304" pitchFamily="18" charset="0"/>
                <a:cs typeface="Times New Roman" panose="02020603050405020304" pitchFamily="18" charset="0"/>
              </a:rPr>
              <a:t>Introduction of E-coupons </a:t>
            </a:r>
          </a:p>
          <a:p>
            <a:pPr lvl="1">
              <a:defRPr/>
            </a:pPr>
            <a:r>
              <a:rPr lang="en-GB" b="0" dirty="0">
                <a:solidFill>
                  <a:schemeClr val="tx1"/>
                </a:solidFill>
                <a:latin typeface="Times New Roman" panose="02020603050405020304" pitchFamily="18" charset="0"/>
                <a:cs typeface="Times New Roman" panose="02020603050405020304" pitchFamily="18" charset="0"/>
              </a:rPr>
              <a:t>Linked data with DHIS2</a:t>
            </a:r>
            <a:endParaRPr lang="en-GB" dirty="0"/>
          </a:p>
          <a:p>
            <a:pPr eaLnBrk="1" fontAlgn="auto" hangingPunct="1">
              <a:spcAft>
                <a:spcPts val="0"/>
              </a:spcAft>
              <a:defRPr/>
            </a:pP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6EC3-0012-4EEF-A713-273DD79E1DDA}"/>
              </a:ext>
            </a:extLst>
          </p:cNvPr>
          <p:cNvSpPr>
            <a:spLocks noGrp="1"/>
          </p:cNvSpPr>
          <p:nvPr>
            <p:ph type="title"/>
          </p:nvPr>
        </p:nvSpPr>
        <p:spPr/>
        <p:txBody>
          <a:bodyPr/>
          <a:lstStyle/>
          <a:p>
            <a:endParaRPr lang="en-TZ"/>
          </a:p>
        </p:txBody>
      </p:sp>
      <p:sp>
        <p:nvSpPr>
          <p:cNvPr id="3" name="Content Placeholder 2">
            <a:extLst>
              <a:ext uri="{FF2B5EF4-FFF2-40B4-BE49-F238E27FC236}">
                <a16:creationId xmlns:a16="http://schemas.microsoft.com/office/drawing/2014/main" id="{E2E8DB1E-22DD-4FA6-9751-5FBE8A19E23D}"/>
              </a:ext>
            </a:extLst>
          </p:cNvPr>
          <p:cNvSpPr>
            <a:spLocks noGrp="1"/>
          </p:cNvSpPr>
          <p:nvPr>
            <p:ph idx="1"/>
          </p:nvPr>
        </p:nvSpPr>
        <p:spPr/>
        <p:txBody>
          <a:bodyPr>
            <a:normAutofit/>
          </a:bodyPr>
          <a:lstStyle/>
          <a:p>
            <a:endParaRPr lang="en-US" sz="4000" b="1" dirty="0"/>
          </a:p>
          <a:p>
            <a:endParaRPr lang="en-US" sz="4000" b="1" dirty="0"/>
          </a:p>
          <a:p>
            <a:pPr marL="0" indent="0" algn="ctr">
              <a:buNone/>
            </a:pPr>
            <a:r>
              <a:rPr lang="en-US" sz="4000" b="1" dirty="0"/>
              <a:t>Thank you very much</a:t>
            </a:r>
            <a:endParaRPr lang="en-TZ" sz="4000" b="1" dirty="0"/>
          </a:p>
        </p:txBody>
      </p:sp>
    </p:spTree>
    <p:extLst>
      <p:ext uri="{BB962C8B-B14F-4D97-AF65-F5344CB8AC3E}">
        <p14:creationId xmlns:p14="http://schemas.microsoft.com/office/powerpoint/2010/main" val="2516053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2CB1F3C2-6ED8-D441-9358-9416E41CB462}"/>
              </a:ext>
            </a:extLst>
          </p:cNvPr>
          <p:cNvSpPr>
            <a:spLocks noGrp="1"/>
          </p:cNvSpPr>
          <p:nvPr>
            <p:ph type="title"/>
          </p:nvPr>
        </p:nvSpPr>
        <p:spPr>
          <a:xfrm>
            <a:off x="1042988" y="365125"/>
            <a:ext cx="10310812" cy="1325563"/>
          </a:xfrm>
        </p:spPr>
        <p:txBody>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Presentation</a:t>
            </a:r>
            <a:r>
              <a:rPr lang="en-US" altLang="en-US" b="1" dirty="0">
                <a:latin typeface="Times New Roman" panose="02020603050405020304" pitchFamily="18" charset="0"/>
                <a:cs typeface="Times New Roman" panose="02020603050405020304" pitchFamily="18" charset="0"/>
              </a:rPr>
              <a:t> </a:t>
            </a:r>
            <a:r>
              <a:rPr lang="en-US" altLang="en-US" b="1" dirty="0">
                <a:solidFill>
                  <a:srgbClr val="0070C0"/>
                </a:solidFill>
                <a:latin typeface="Times New Roman" panose="02020603050405020304" pitchFamily="18" charset="0"/>
                <a:cs typeface="Times New Roman" panose="02020603050405020304" pitchFamily="18" charset="0"/>
              </a:rPr>
              <a:t>Outline</a:t>
            </a:r>
          </a:p>
        </p:txBody>
      </p:sp>
      <p:sp>
        <p:nvSpPr>
          <p:cNvPr id="10242" name="Content Placeholder 2">
            <a:extLst>
              <a:ext uri="{FF2B5EF4-FFF2-40B4-BE49-F238E27FC236}">
                <a16:creationId xmlns:a16="http://schemas.microsoft.com/office/drawing/2014/main" id="{33408940-4DC4-924C-BDC7-2292B098B1F0}"/>
              </a:ext>
            </a:extLst>
          </p:cNvPr>
          <p:cNvSpPr>
            <a:spLocks noGrp="1"/>
          </p:cNvSpPr>
          <p:nvPr>
            <p:ph idx="1"/>
          </p:nvPr>
        </p:nvSpPr>
        <p:spPr>
          <a:xfrm>
            <a:off x="154745" y="1575583"/>
            <a:ext cx="11199055" cy="4917292"/>
          </a:xfrm>
        </p:spPr>
        <p:txBody>
          <a:bodyPr/>
          <a:lstStyle/>
          <a:p>
            <a:pPr eaLnBrk="1" hangingPunct="1"/>
            <a:r>
              <a:rPr lang="en-US" altLang="en-US" sz="3600" dirty="0">
                <a:solidFill>
                  <a:schemeClr val="tx1"/>
                </a:solidFill>
                <a:latin typeface="Times New Roman" panose="02020603050405020304" pitchFamily="18" charset="0"/>
                <a:cs typeface="Times New Roman" panose="02020603050405020304" pitchFamily="18" charset="0"/>
              </a:rPr>
              <a:t>Introduction</a:t>
            </a:r>
          </a:p>
          <a:p>
            <a:pPr eaLnBrk="1" hangingPunct="1"/>
            <a:r>
              <a:rPr lang="en-US" altLang="en-US" sz="3600" dirty="0">
                <a:solidFill>
                  <a:schemeClr val="tx1"/>
                </a:solidFill>
                <a:latin typeface="Times New Roman" panose="02020603050405020304" pitchFamily="18" charset="0"/>
                <a:cs typeface="Times New Roman" panose="02020603050405020304" pitchFamily="18" charset="0"/>
              </a:rPr>
              <a:t>Assessment objectives</a:t>
            </a:r>
          </a:p>
          <a:p>
            <a:pPr eaLnBrk="1" hangingPunct="1"/>
            <a:r>
              <a:rPr lang="en-US" altLang="en-US" sz="3600" dirty="0">
                <a:solidFill>
                  <a:schemeClr val="tx1"/>
                </a:solidFill>
                <a:latin typeface="Times New Roman" panose="02020603050405020304" pitchFamily="18" charset="0"/>
                <a:cs typeface="Times New Roman" panose="02020603050405020304" pitchFamily="18" charset="0"/>
              </a:rPr>
              <a:t>Assessment methodology</a:t>
            </a:r>
          </a:p>
          <a:p>
            <a:pPr eaLnBrk="1" hangingPunct="1"/>
            <a:r>
              <a:rPr lang="en-US" altLang="en-US" sz="3600" dirty="0">
                <a:solidFill>
                  <a:schemeClr val="tx1"/>
                </a:solidFill>
                <a:latin typeface="Times New Roman" panose="02020603050405020304" pitchFamily="18" charset="0"/>
                <a:cs typeface="Times New Roman" panose="02020603050405020304" pitchFamily="18" charset="0"/>
              </a:rPr>
              <a:t>Results and recommendations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8991F90D-4685-5E47-936E-B87A66757D2B}"/>
              </a:ext>
            </a:extLst>
          </p:cNvPr>
          <p:cNvSpPr>
            <a:spLocks noGrp="1"/>
          </p:cNvSpPr>
          <p:nvPr>
            <p:ph type="title"/>
          </p:nvPr>
        </p:nvSpPr>
        <p:spPr>
          <a:xfrm>
            <a:off x="309489" y="404019"/>
            <a:ext cx="11117883" cy="510381"/>
          </a:xfrm>
        </p:spPr>
        <p:txBody>
          <a:bodyPr>
            <a:noAutofit/>
          </a:bodyPr>
          <a:lstStyle/>
          <a:p>
            <a:pPr eaLnBrk="1" hangingPunct="1"/>
            <a:r>
              <a:rPr lang="en-US" altLang="en-US" sz="3600" b="1" dirty="0">
                <a:solidFill>
                  <a:srgbClr val="0070C0"/>
                </a:solidFill>
                <a:latin typeface="Times New Roman" panose="02020603050405020304" pitchFamily="18" charset="0"/>
                <a:cs typeface="Times New Roman" panose="02020603050405020304" pitchFamily="18" charset="0"/>
              </a:rPr>
              <a:t>Introduction</a:t>
            </a:r>
            <a:endParaRPr lang="en-GB" altLang="en-US" sz="3600" b="1" dirty="0">
              <a:solidFill>
                <a:srgbClr val="0070C0"/>
              </a:solidFill>
              <a:latin typeface="Times New Roman" panose="02020603050405020304" pitchFamily="18" charset="0"/>
              <a:cs typeface="Times New Roman" panose="02020603050405020304" pitchFamily="18" charset="0"/>
            </a:endParaRPr>
          </a:p>
        </p:txBody>
      </p:sp>
      <p:sp>
        <p:nvSpPr>
          <p:cNvPr id="11266" name="Content Placeholder 2">
            <a:extLst>
              <a:ext uri="{FF2B5EF4-FFF2-40B4-BE49-F238E27FC236}">
                <a16:creationId xmlns:a16="http://schemas.microsoft.com/office/drawing/2014/main" id="{28CE2AA6-1F48-B248-808F-274E14F28E24}"/>
              </a:ext>
            </a:extLst>
          </p:cNvPr>
          <p:cNvSpPr>
            <a:spLocks noGrp="1"/>
          </p:cNvSpPr>
          <p:nvPr>
            <p:ph idx="1"/>
          </p:nvPr>
        </p:nvSpPr>
        <p:spPr>
          <a:xfrm>
            <a:off x="309489" y="1280160"/>
            <a:ext cx="11282289" cy="5577839"/>
          </a:xfrm>
        </p:spPr>
        <p:txBody>
          <a:bodyPr>
            <a:normAutofit fontScale="92500" lnSpcReduction="10000"/>
          </a:bodyPr>
          <a:lstStyle/>
          <a:p>
            <a:pPr eaLnBrk="1" hangingPunct="1">
              <a:lnSpc>
                <a:spcPct val="100000"/>
              </a:lnSpc>
            </a:pPr>
            <a:r>
              <a:rPr lang="en-GB" altLang="en-US" sz="2600" dirty="0">
                <a:solidFill>
                  <a:schemeClr val="tx1"/>
                </a:solidFill>
              </a:rPr>
              <a:t>Zanzibar Malaria Elimination </a:t>
            </a:r>
            <a:r>
              <a:rPr lang="en-GB" altLang="en-US" sz="2600" dirty="0"/>
              <a:t>Program (ZAMEP) launched CD/RCH ITNs distribution in 2014</a:t>
            </a:r>
          </a:p>
          <a:p>
            <a:pPr lvl="1">
              <a:lnSpc>
                <a:spcPct val="100000"/>
              </a:lnSpc>
            </a:pPr>
            <a:r>
              <a:rPr lang="en-GB" altLang="en-US" sz="2200" dirty="0"/>
              <a:t>180 HFs</a:t>
            </a:r>
          </a:p>
          <a:p>
            <a:pPr lvl="1">
              <a:lnSpc>
                <a:spcPct val="100000"/>
              </a:lnSpc>
            </a:pPr>
            <a:r>
              <a:rPr lang="en-GB" altLang="en-US" sz="2200" dirty="0"/>
              <a:t>388 </a:t>
            </a:r>
            <a:r>
              <a:rPr lang="en-GB" altLang="en-US" sz="2200" dirty="0" err="1"/>
              <a:t>Shehia</a:t>
            </a:r>
            <a:r>
              <a:rPr lang="en-GB" altLang="en-US" sz="2200" dirty="0"/>
              <a:t> (wards)</a:t>
            </a:r>
          </a:p>
          <a:p>
            <a:pPr eaLnBrk="1" hangingPunct="1">
              <a:lnSpc>
                <a:spcPct val="100000"/>
              </a:lnSpc>
            </a:pPr>
            <a:r>
              <a:rPr lang="en-GB" altLang="en-US" sz="2600" dirty="0"/>
              <a:t>The objective of CD was to maintaining ITNs coverage and protecting people from getting malaria infection by proper use of ITNs</a:t>
            </a:r>
          </a:p>
          <a:p>
            <a:pPr eaLnBrk="1" hangingPunct="1">
              <a:lnSpc>
                <a:spcPct val="100000"/>
              </a:lnSpc>
            </a:pPr>
            <a:r>
              <a:rPr lang="en-GB" altLang="en-US" sz="2600" dirty="0"/>
              <a:t>The distribution scheme is supported technical by USAID Vector Control Activity (TVCA)</a:t>
            </a:r>
            <a:r>
              <a:rPr lang="en-GB" altLang="en-US" sz="2600" dirty="0">
                <a:solidFill>
                  <a:schemeClr val="tx1"/>
                </a:solidFill>
              </a:rPr>
              <a:t> Project Tanzania</a:t>
            </a:r>
            <a:endParaRPr lang="en-GB" altLang="en-US" sz="2600" dirty="0"/>
          </a:p>
          <a:p>
            <a:pPr eaLnBrk="1" hangingPunct="1">
              <a:lnSpc>
                <a:spcPct val="100000"/>
              </a:lnSpc>
            </a:pPr>
            <a:r>
              <a:rPr lang="en-GB" altLang="en-US" sz="2600" dirty="0">
                <a:solidFill>
                  <a:schemeClr val="tx1"/>
                </a:solidFill>
              </a:rPr>
              <a:t>The distribution scheme (RCH &amp; </a:t>
            </a:r>
            <a:r>
              <a:rPr lang="en-GB" altLang="en-US" sz="2600" dirty="0"/>
              <a:t>community channels) </a:t>
            </a:r>
            <a:r>
              <a:rPr lang="en-GB" altLang="en-US" sz="2600" dirty="0">
                <a:solidFill>
                  <a:schemeClr val="tx1"/>
                </a:solidFill>
              </a:rPr>
              <a:t>has been assessed periodical to determine its progress </a:t>
            </a:r>
          </a:p>
          <a:p>
            <a:pPr eaLnBrk="1" hangingPunct="1">
              <a:lnSpc>
                <a:spcPct val="100000"/>
              </a:lnSpc>
            </a:pPr>
            <a:r>
              <a:rPr lang="en-GB" altLang="en-US" sz="2600" dirty="0"/>
              <a:t>The </a:t>
            </a:r>
            <a:r>
              <a:rPr lang="en-GB" altLang="en-US" sz="2600" dirty="0">
                <a:solidFill>
                  <a:schemeClr val="tx1"/>
                </a:solidFill>
              </a:rPr>
              <a:t>assessment </a:t>
            </a:r>
            <a:r>
              <a:rPr lang="en-GB" altLang="en-US" sz="2600" dirty="0"/>
              <a:t>was carried out when</a:t>
            </a:r>
            <a:r>
              <a:rPr lang="en-GB" altLang="en-US" sz="2600" dirty="0">
                <a:solidFill>
                  <a:schemeClr val="tx1"/>
                </a:solidFill>
              </a:rPr>
              <a:t> TVCA took over ITNs-related activities from VectorLinks </a:t>
            </a:r>
          </a:p>
          <a:p>
            <a:pPr eaLnBrk="1" hangingPunct="1">
              <a:lnSpc>
                <a:spcPct val="100000"/>
              </a:lnSpc>
            </a:pPr>
            <a:r>
              <a:rPr lang="en-GB" altLang="en-US" sz="2600" dirty="0">
                <a:solidFill>
                  <a:schemeClr val="tx1"/>
                </a:solidFill>
              </a:rPr>
              <a:t>This was done to enable effective and efficient implementation of RCH and community channels in Zanzibar</a:t>
            </a:r>
          </a:p>
          <a:p>
            <a:pPr eaLnBrk="1" hangingPunct="1">
              <a:lnSpc>
                <a:spcPct val="100000"/>
              </a:lnSpc>
            </a:pPr>
            <a:endParaRPr lang="en-GB" altLang="en-US" dirty="0">
              <a:solidFill>
                <a:srgbClr val="7F7F7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7D1867B1-5D70-EA42-98E2-D109A05E3510}"/>
              </a:ext>
            </a:extLst>
          </p:cNvPr>
          <p:cNvSpPr>
            <a:spLocks noGrp="1"/>
          </p:cNvSpPr>
          <p:nvPr>
            <p:ph type="title"/>
          </p:nvPr>
        </p:nvSpPr>
        <p:spPr>
          <a:xfrm>
            <a:off x="633046" y="365126"/>
            <a:ext cx="10720754" cy="605545"/>
          </a:xfrm>
        </p:spPr>
        <p:txBody>
          <a:bodyPr>
            <a:normAutofit fontScale="90000"/>
          </a:bodyPr>
          <a:lstStyle/>
          <a:p>
            <a:r>
              <a:rPr lang="en-US" altLang="en-US" b="1" dirty="0">
                <a:solidFill>
                  <a:srgbClr val="0070C0"/>
                </a:solidFill>
                <a:latin typeface="Times New Roman" panose="02020603050405020304" pitchFamily="18" charset="0"/>
                <a:cs typeface="Times New Roman" panose="02020603050405020304" pitchFamily="18" charset="0"/>
              </a:rPr>
              <a:t>Objectives of the Assessment</a:t>
            </a:r>
            <a:endParaRPr lang="en-GB" altLang="en-US" b="1" dirty="0">
              <a:solidFill>
                <a:srgbClr val="0070C0"/>
              </a:solidFill>
              <a:latin typeface="Times New Roman" panose="02020603050405020304" pitchFamily="18" charset="0"/>
              <a:cs typeface="Times New Roman" panose="02020603050405020304" pitchFamily="18" charset="0"/>
            </a:endParaRPr>
          </a:p>
        </p:txBody>
      </p:sp>
      <p:sp>
        <p:nvSpPr>
          <p:cNvPr id="12290" name="Content Placeholder 2">
            <a:extLst>
              <a:ext uri="{FF2B5EF4-FFF2-40B4-BE49-F238E27FC236}">
                <a16:creationId xmlns:a16="http://schemas.microsoft.com/office/drawing/2014/main" id="{E7D6457D-B992-8849-93BB-4DBC2464572D}"/>
              </a:ext>
            </a:extLst>
          </p:cNvPr>
          <p:cNvSpPr>
            <a:spLocks noGrp="1"/>
          </p:cNvSpPr>
          <p:nvPr>
            <p:ph idx="1"/>
          </p:nvPr>
        </p:nvSpPr>
        <p:spPr>
          <a:xfrm>
            <a:off x="309489" y="1125416"/>
            <a:ext cx="11408899" cy="5584873"/>
          </a:xfrm>
        </p:spPr>
        <p:txBody>
          <a:bodyPr/>
          <a:lstStyle/>
          <a:p>
            <a:pPr>
              <a:buFont typeface="Wingdings" panose="05000000000000000000" pitchFamily="2" charset="2"/>
              <a:buChar char="§"/>
            </a:pPr>
            <a:r>
              <a:rPr lang="en-GB" altLang="en-US" dirty="0">
                <a:solidFill>
                  <a:schemeClr val="tx1"/>
                </a:solidFill>
                <a:latin typeface="Times New Roman" panose="02020603050405020304" pitchFamily="18" charset="0"/>
                <a:cs typeface="Times New Roman" panose="02020603050405020304" pitchFamily="18" charset="0"/>
              </a:rPr>
              <a:t>To document challenges and opportunities for improvements in implementation of RCH and community ITN distribution at all levels</a:t>
            </a:r>
          </a:p>
          <a:p>
            <a:pPr lvl="1">
              <a:buFont typeface="Wingdings" panose="05000000000000000000" pitchFamily="2" charset="2"/>
              <a:buChar char="§"/>
            </a:pPr>
            <a:r>
              <a:rPr lang="en-GB" altLang="en-US" dirty="0">
                <a:solidFill>
                  <a:schemeClr val="tx1"/>
                </a:solidFill>
                <a:latin typeface="Times New Roman" panose="02020603050405020304" pitchFamily="18" charset="0"/>
                <a:cs typeface="Times New Roman" panose="02020603050405020304" pitchFamily="18" charset="0"/>
              </a:rPr>
              <a:t> National</a:t>
            </a:r>
          </a:p>
          <a:p>
            <a:pPr lvl="1">
              <a:buFont typeface="Wingdings" panose="05000000000000000000" pitchFamily="2" charset="2"/>
              <a:buChar char="§"/>
            </a:pPr>
            <a:r>
              <a:rPr lang="en-GB" altLang="en-US" dirty="0">
                <a:solidFill>
                  <a:schemeClr val="tx1"/>
                </a:solidFill>
                <a:latin typeface="Times New Roman" panose="02020603050405020304" pitchFamily="18" charset="0"/>
                <a:cs typeface="Times New Roman" panose="02020603050405020304" pitchFamily="18" charset="0"/>
              </a:rPr>
              <a:t>District</a:t>
            </a:r>
            <a:endParaRPr lang="en-GB" altLang="en-US"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GB" altLang="en-US" dirty="0">
                <a:solidFill>
                  <a:schemeClr val="tx1"/>
                </a:solidFill>
                <a:latin typeface="Times New Roman" panose="02020603050405020304" pitchFamily="18" charset="0"/>
                <a:cs typeface="Times New Roman" panose="02020603050405020304" pitchFamily="18" charset="0"/>
              </a:rPr>
              <a:t>HFs </a:t>
            </a:r>
            <a:endParaRPr lang="en-GB" altLang="en-US"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GB" altLang="en-US" dirty="0" err="1">
                <a:solidFill>
                  <a:schemeClr val="tx1"/>
                </a:solidFill>
                <a:latin typeface="Times New Roman" panose="02020603050405020304" pitchFamily="18" charset="0"/>
                <a:cs typeface="Times New Roman" panose="02020603050405020304" pitchFamily="18" charset="0"/>
              </a:rPr>
              <a:t>Shehia</a:t>
            </a:r>
            <a:r>
              <a:rPr lang="en-GB" altLang="en-US" dirty="0">
                <a:solidFill>
                  <a:schemeClr val="tx1"/>
                </a:solidFill>
                <a:latin typeface="Times New Roman" panose="02020603050405020304" pitchFamily="18" charset="0"/>
                <a:cs typeface="Times New Roman" panose="02020603050405020304" pitchFamily="18" charset="0"/>
              </a:rPr>
              <a:t> (ward)</a:t>
            </a:r>
          </a:p>
          <a:p>
            <a:pPr eaLnBrk="1" hangingPunct="1"/>
            <a:r>
              <a:rPr lang="en-GB" altLang="en-US" dirty="0">
                <a:solidFill>
                  <a:schemeClr val="tx1"/>
                </a:solidFill>
                <a:latin typeface="Times New Roman" panose="02020603050405020304" pitchFamily="18" charset="0"/>
                <a:cs typeface="Times New Roman" panose="02020603050405020304" pitchFamily="18" charset="0"/>
              </a:rPr>
              <a:t>Specific areas of implementation of ITN distribution assessed:</a:t>
            </a:r>
          </a:p>
          <a:p>
            <a:pPr lvl="1" eaLnBrk="1" hangingPunct="1"/>
            <a:r>
              <a:rPr lang="en-GB" altLang="en-US" dirty="0">
                <a:solidFill>
                  <a:schemeClr val="tx1"/>
                </a:solidFill>
                <a:latin typeface="Times New Roman" panose="02020603050405020304" pitchFamily="18" charset="0"/>
                <a:cs typeface="Times New Roman" panose="02020603050405020304" pitchFamily="18" charset="0"/>
              </a:rPr>
              <a:t>Coordination &amp; oversight</a:t>
            </a:r>
          </a:p>
          <a:p>
            <a:pPr lvl="1" eaLnBrk="1" hangingPunct="1"/>
            <a:r>
              <a:rPr lang="en-GB" altLang="en-US" dirty="0">
                <a:solidFill>
                  <a:schemeClr val="tx1"/>
                </a:solidFill>
                <a:latin typeface="Times New Roman" panose="02020603050405020304" pitchFamily="18" charset="0"/>
                <a:cs typeface="Times New Roman" panose="02020603050405020304" pitchFamily="18" charset="0"/>
              </a:rPr>
              <a:t>Supply chain management</a:t>
            </a:r>
          </a:p>
          <a:p>
            <a:pPr lvl="1" eaLnBrk="1" hangingPunct="1"/>
            <a:r>
              <a:rPr lang="en-GB" altLang="en-US" dirty="0">
                <a:solidFill>
                  <a:schemeClr val="tx1"/>
                </a:solidFill>
                <a:latin typeface="Times New Roman" panose="02020603050405020304" pitchFamily="18" charset="0"/>
                <a:cs typeface="Times New Roman" panose="02020603050405020304" pitchFamily="18" charset="0"/>
              </a:rPr>
              <a:t>Record keeping and reporting</a:t>
            </a:r>
          </a:p>
          <a:p>
            <a:pPr lvl="1" eaLnBrk="1" hangingPunct="1"/>
            <a:r>
              <a:rPr lang="en-GB" altLang="en-US" dirty="0">
                <a:solidFill>
                  <a:schemeClr val="tx1"/>
                </a:solidFill>
                <a:latin typeface="Times New Roman" panose="02020603050405020304" pitchFamily="18" charset="0"/>
                <a:cs typeface="Times New Roman" panose="02020603050405020304" pitchFamily="18" charset="0"/>
              </a:rPr>
              <a:t>Supportive supervision for entire distribution scheme</a:t>
            </a:r>
          </a:p>
          <a:p>
            <a:pPr eaLnBrk="1" hangingPunct="1"/>
            <a:endParaRPr lang="en-GB" altLang="en-US" dirty="0">
              <a:solidFill>
                <a:srgbClr val="7F7F7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BD10D2E-C942-EF4B-8E36-66D59C08E020}"/>
              </a:ext>
            </a:extLst>
          </p:cNvPr>
          <p:cNvSpPr>
            <a:spLocks noGrp="1"/>
          </p:cNvSpPr>
          <p:nvPr>
            <p:ph type="title"/>
          </p:nvPr>
        </p:nvSpPr>
        <p:spPr>
          <a:xfrm>
            <a:off x="278296" y="211016"/>
            <a:ext cx="11075504" cy="769646"/>
          </a:xfrm>
        </p:spPr>
        <p:txBody>
          <a:bodyPr>
            <a:normAutofit/>
          </a:bodyPr>
          <a:lstStyle/>
          <a:p>
            <a:pPr eaLnBrk="1" hangingPunct="1"/>
            <a:r>
              <a:rPr lang="en-US" altLang="en-US" sz="3600" b="1" dirty="0">
                <a:solidFill>
                  <a:srgbClr val="0070C0"/>
                </a:solidFill>
                <a:latin typeface="Times New Roman" panose="02020603050405020304" pitchFamily="18" charset="0"/>
                <a:cs typeface="Times New Roman" panose="02020603050405020304" pitchFamily="18" charset="0"/>
              </a:rPr>
              <a:t>Assessment Methodology</a:t>
            </a:r>
            <a:endParaRPr lang="en-GB" altLang="en-US" sz="3600" b="1"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F04EE88-7484-2943-B651-E50CDE63545C}"/>
              </a:ext>
            </a:extLst>
          </p:cNvPr>
          <p:cNvSpPr>
            <a:spLocks noGrp="1"/>
          </p:cNvSpPr>
          <p:nvPr>
            <p:ph idx="1"/>
          </p:nvPr>
        </p:nvSpPr>
        <p:spPr>
          <a:xfrm>
            <a:off x="556591" y="980662"/>
            <a:ext cx="10797209" cy="5877337"/>
          </a:xfrm>
        </p:spPr>
        <p:txBody>
          <a:bodyPr rtlCol="0">
            <a:normAutofit/>
          </a:bodyPr>
          <a:lstStyle/>
          <a:p>
            <a:pPr eaLnBrk="1" fontAlgn="auto" hangingPunct="1">
              <a:spcAft>
                <a:spcPts val="0"/>
              </a:spcAft>
              <a:defRPr/>
            </a:pPr>
            <a:r>
              <a:rPr lang="en-US" dirty="0">
                <a:solidFill>
                  <a:schemeClr val="tx1"/>
                </a:solidFill>
                <a:latin typeface="Times New Roman" panose="02020603050405020304" pitchFamily="18" charset="0"/>
                <a:cs typeface="Times New Roman" panose="02020603050405020304" pitchFamily="18" charset="0"/>
              </a:rPr>
              <a:t>Combination of qualitative rapid investigation methods – </a:t>
            </a:r>
          </a:p>
          <a:p>
            <a:pPr lvl="1">
              <a:defRPr/>
            </a:pPr>
            <a:r>
              <a:rPr lang="en-US" dirty="0">
                <a:solidFill>
                  <a:schemeClr val="tx1"/>
                </a:solidFill>
                <a:latin typeface="Times New Roman" panose="02020603050405020304" pitchFamily="18" charset="0"/>
                <a:cs typeface="Times New Roman" panose="02020603050405020304" pitchFamily="18" charset="0"/>
              </a:rPr>
              <a:t>Documents (desk review, </a:t>
            </a:r>
          </a:p>
          <a:p>
            <a:pPr lvl="1">
              <a:defRPr/>
            </a:pPr>
            <a:r>
              <a:rPr lang="en-US" dirty="0">
                <a:solidFill>
                  <a:schemeClr val="tx1"/>
                </a:solidFill>
                <a:latin typeface="Times New Roman" panose="02020603050405020304" pitchFamily="18" charset="0"/>
                <a:cs typeface="Times New Roman" panose="02020603050405020304" pitchFamily="18" charset="0"/>
              </a:rPr>
              <a:t>key informant interviews</a:t>
            </a:r>
          </a:p>
          <a:p>
            <a:pPr lvl="1">
              <a:defRPr/>
            </a:pPr>
            <a:r>
              <a:rPr lang="en-US" dirty="0">
                <a:solidFill>
                  <a:schemeClr val="tx1"/>
                </a:solidFill>
                <a:latin typeface="Times New Roman" panose="02020603050405020304" pitchFamily="18" charset="0"/>
                <a:cs typeface="Times New Roman" panose="02020603050405020304" pitchFamily="18" charset="0"/>
              </a:rPr>
              <a:t>and fact checking</a:t>
            </a:r>
          </a:p>
          <a:p>
            <a:pPr eaLnBrk="1" fontAlgn="auto" hangingPunct="1">
              <a:spcAft>
                <a:spcPts val="0"/>
              </a:spcAft>
              <a:defRPr/>
            </a:pPr>
            <a:r>
              <a:rPr lang="en-US" dirty="0">
                <a:solidFill>
                  <a:schemeClr val="tx1"/>
                </a:solidFill>
                <a:latin typeface="Times New Roman" panose="02020603050405020304" pitchFamily="18" charset="0"/>
                <a:cs typeface="Times New Roman" panose="02020603050405020304" pitchFamily="18" charset="0"/>
              </a:rPr>
              <a:t>Sampling: </a:t>
            </a:r>
          </a:p>
          <a:p>
            <a:pPr lvl="1" eaLnBrk="1" fontAlgn="auto" hangingPunct="1">
              <a:spcAft>
                <a:spcPts val="0"/>
              </a:spcAft>
              <a:defRPr/>
            </a:pPr>
            <a:r>
              <a:rPr lang="en-US" dirty="0">
                <a:solidFill>
                  <a:schemeClr val="tx1"/>
                </a:solidFill>
                <a:latin typeface="Times New Roman" panose="02020603050405020304" pitchFamily="18" charset="0"/>
                <a:cs typeface="Times New Roman" panose="02020603050405020304" pitchFamily="18" charset="0"/>
              </a:rPr>
              <a:t>Assessment conducted in four districts </a:t>
            </a:r>
          </a:p>
          <a:p>
            <a:pPr lvl="2">
              <a:defRPr/>
            </a:pPr>
            <a:r>
              <a:rPr lang="en-US" dirty="0">
                <a:solidFill>
                  <a:schemeClr val="tx1"/>
                </a:solidFill>
                <a:latin typeface="Times New Roman" panose="02020603050405020304" pitchFamily="18" charset="0"/>
                <a:cs typeface="Times New Roman" panose="02020603050405020304" pitchFamily="18" charset="0"/>
              </a:rPr>
              <a:t>2 in Unguja and 2 in Pemba </a:t>
            </a:r>
          </a:p>
          <a:p>
            <a:pPr lvl="2">
              <a:defRPr/>
            </a:pPr>
            <a:r>
              <a:rPr lang="en-US" dirty="0">
                <a:latin typeface="Times New Roman" panose="02020603050405020304" pitchFamily="18" charset="0"/>
                <a:cs typeface="Times New Roman" panose="02020603050405020304" pitchFamily="18" charset="0"/>
              </a:rPr>
              <a:t>R</a:t>
            </a:r>
            <a:r>
              <a:rPr lang="en-US" dirty="0">
                <a:solidFill>
                  <a:schemeClr val="tx1"/>
                </a:solidFill>
                <a:latin typeface="Times New Roman" panose="02020603050405020304" pitchFamily="18" charset="0"/>
                <a:cs typeface="Times New Roman" panose="02020603050405020304" pitchFamily="18" charset="0"/>
              </a:rPr>
              <a:t>ural and urban districts were selected </a:t>
            </a:r>
          </a:p>
          <a:p>
            <a:pPr lvl="1" eaLnBrk="1" fontAlgn="auto" hangingPunct="1">
              <a:spcAft>
                <a:spcPts val="0"/>
              </a:spcAft>
              <a:defRPr/>
            </a:pPr>
            <a:r>
              <a:rPr lang="en-US" dirty="0">
                <a:solidFill>
                  <a:schemeClr val="tx1"/>
                </a:solidFill>
                <a:latin typeface="Times New Roman" panose="02020603050405020304" pitchFamily="18" charset="0"/>
                <a:cs typeface="Times New Roman" panose="02020603050405020304" pitchFamily="18" charset="0"/>
              </a:rPr>
              <a:t>3 Health facilities were randomly selected in each district</a:t>
            </a:r>
            <a:endParaRPr lang="en-GB" dirty="0">
              <a:solidFill>
                <a:schemeClr val="tx1"/>
              </a:solidFill>
              <a:latin typeface="Times New Roman" panose="02020603050405020304" pitchFamily="18" charset="0"/>
              <a:cs typeface="Times New Roman" panose="02020603050405020304" pitchFamily="18" charset="0"/>
            </a:endParaRPr>
          </a:p>
          <a:p>
            <a:pPr lvl="1" eaLnBrk="1" fontAlgn="auto" hangingPunct="1">
              <a:spcAft>
                <a:spcPts val="0"/>
              </a:spcAft>
              <a:defRPr/>
            </a:pPr>
            <a:r>
              <a:rPr lang="en-US" dirty="0">
                <a:solidFill>
                  <a:schemeClr val="tx1"/>
                </a:solidFill>
                <a:latin typeface="Times New Roman" panose="02020603050405020304" pitchFamily="18" charset="0"/>
                <a:cs typeface="Times New Roman" panose="02020603050405020304" pitchFamily="18" charset="0"/>
              </a:rPr>
              <a:t>By using HMIS ITNs distribution data (</a:t>
            </a:r>
            <a:r>
              <a:rPr lang="en-GB" dirty="0">
                <a:solidFill>
                  <a:schemeClr val="tx1"/>
                </a:solidFill>
                <a:latin typeface="Times New Roman" panose="02020603050405020304" pitchFamily="18" charset="0"/>
                <a:cs typeface="Times New Roman" panose="02020603050405020304" pitchFamily="18" charset="0"/>
              </a:rPr>
              <a:t>October 2019 to September 2020) </a:t>
            </a:r>
            <a:r>
              <a:rPr lang="en-GB" dirty="0">
                <a:latin typeface="Times New Roman" panose="02020603050405020304" pitchFamily="18" charset="0"/>
                <a:cs typeface="Times New Roman" panose="02020603050405020304" pitchFamily="18" charset="0"/>
              </a:rPr>
              <a:t>3</a:t>
            </a:r>
            <a:r>
              <a:rPr lang="en-GB" dirty="0">
                <a:solidFill>
                  <a:schemeClr val="tx1"/>
                </a:solidFill>
                <a:latin typeface="Times New Roman" panose="02020603050405020304" pitchFamily="18" charset="0"/>
                <a:cs typeface="Times New Roman" panose="02020603050405020304" pitchFamily="18" charset="0"/>
              </a:rPr>
              <a:t> categories </a:t>
            </a:r>
            <a:r>
              <a:rPr lang="en-US" dirty="0">
                <a:solidFill>
                  <a:schemeClr val="tx1"/>
                </a:solidFill>
                <a:latin typeface="Times New Roman" panose="02020603050405020304" pitchFamily="18" charset="0"/>
                <a:cs typeface="Times New Roman" panose="02020603050405020304" pitchFamily="18" charset="0"/>
              </a:rPr>
              <a:t>of health facilities were selected </a:t>
            </a:r>
          </a:p>
          <a:p>
            <a:pPr lvl="2">
              <a:defRPr/>
            </a:pPr>
            <a:r>
              <a:rPr lang="en-US" dirty="0">
                <a:solidFill>
                  <a:schemeClr val="tx1"/>
                </a:solidFill>
                <a:latin typeface="Times New Roman" panose="02020603050405020304" pitchFamily="18" charset="0"/>
                <a:cs typeface="Times New Roman" panose="02020603050405020304" pitchFamily="18" charset="0"/>
              </a:rPr>
              <a:t> high performance</a:t>
            </a:r>
            <a:endParaRPr lang="en-US" dirty="0">
              <a:latin typeface="Times New Roman" panose="02020603050405020304" pitchFamily="18" charset="0"/>
              <a:cs typeface="Times New Roman" panose="02020603050405020304" pitchFamily="18" charset="0"/>
            </a:endParaRPr>
          </a:p>
          <a:p>
            <a:pPr lvl="2">
              <a:defRPr/>
            </a:pPr>
            <a:r>
              <a:rPr lang="en-US" dirty="0">
                <a:solidFill>
                  <a:schemeClr val="tx1"/>
                </a:solidFill>
                <a:latin typeface="Times New Roman" panose="02020603050405020304" pitchFamily="18" charset="0"/>
                <a:cs typeface="Times New Roman" panose="02020603050405020304" pitchFamily="18" charset="0"/>
              </a:rPr>
              <a:t>average performance</a:t>
            </a:r>
          </a:p>
          <a:p>
            <a:pPr lvl="2">
              <a:defRPr/>
            </a:pPr>
            <a:r>
              <a:rPr lang="en-US" dirty="0">
                <a:solidFill>
                  <a:schemeClr val="tx1"/>
                </a:solidFill>
                <a:latin typeface="Times New Roman" panose="02020603050405020304" pitchFamily="18" charset="0"/>
                <a:cs typeface="Times New Roman" panose="02020603050405020304" pitchFamily="18" charset="0"/>
              </a:rPr>
              <a:t>low performance</a:t>
            </a:r>
            <a:endParaRPr lang="en-GB"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2E5F16DC-1CBF-F946-B837-97D715EF3B4D}"/>
              </a:ext>
            </a:extLst>
          </p:cNvPr>
          <p:cNvSpPr>
            <a:spLocks noGrp="1"/>
          </p:cNvSpPr>
          <p:nvPr>
            <p:ph type="title"/>
          </p:nvPr>
        </p:nvSpPr>
        <p:spPr>
          <a:xfrm>
            <a:off x="407963" y="365126"/>
            <a:ext cx="10945837" cy="957238"/>
          </a:xfrm>
        </p:spPr>
        <p:txBody>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Assessment location</a:t>
            </a:r>
            <a:endParaRPr lang="en-GB" altLang="en-US"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9902FB53-6516-EC46-9742-1536D3733467}"/>
              </a:ext>
            </a:extLst>
          </p:cNvPr>
          <p:cNvGraphicFramePr>
            <a:graphicFrameLocks noGrp="1"/>
          </p:cNvGraphicFramePr>
          <p:nvPr>
            <p:ph idx="1"/>
            <p:extLst>
              <p:ext uri="{D42A27DB-BD31-4B8C-83A1-F6EECF244321}">
                <p14:modId xmlns:p14="http://schemas.microsoft.com/office/powerpoint/2010/main" val="2792134527"/>
              </p:ext>
            </p:extLst>
          </p:nvPr>
        </p:nvGraphicFramePr>
        <p:xfrm>
          <a:off x="0" y="1690688"/>
          <a:ext cx="12192000" cy="5167311"/>
        </p:xfrm>
        <a:graphic>
          <a:graphicData uri="http://schemas.openxmlformats.org/drawingml/2006/table">
            <a:tbl>
              <a:tblPr firstRow="1" firstCol="1" bandRow="1"/>
              <a:tblGrid>
                <a:gridCol w="1786447">
                  <a:extLst>
                    <a:ext uri="{9D8B030D-6E8A-4147-A177-3AD203B41FA5}">
                      <a16:colId xmlns:a16="http://schemas.microsoft.com/office/drawing/2014/main" val="20000"/>
                    </a:ext>
                  </a:extLst>
                </a:gridCol>
                <a:gridCol w="1742578">
                  <a:extLst>
                    <a:ext uri="{9D8B030D-6E8A-4147-A177-3AD203B41FA5}">
                      <a16:colId xmlns:a16="http://schemas.microsoft.com/office/drawing/2014/main" val="20001"/>
                    </a:ext>
                  </a:extLst>
                </a:gridCol>
                <a:gridCol w="2804463">
                  <a:extLst>
                    <a:ext uri="{9D8B030D-6E8A-4147-A177-3AD203B41FA5}">
                      <a16:colId xmlns:a16="http://schemas.microsoft.com/office/drawing/2014/main" val="20002"/>
                    </a:ext>
                  </a:extLst>
                </a:gridCol>
                <a:gridCol w="2954215">
                  <a:extLst>
                    <a:ext uri="{9D8B030D-6E8A-4147-A177-3AD203B41FA5}">
                      <a16:colId xmlns:a16="http://schemas.microsoft.com/office/drawing/2014/main" val="20003"/>
                    </a:ext>
                  </a:extLst>
                </a:gridCol>
                <a:gridCol w="2904297">
                  <a:extLst>
                    <a:ext uri="{9D8B030D-6E8A-4147-A177-3AD203B41FA5}">
                      <a16:colId xmlns:a16="http://schemas.microsoft.com/office/drawing/2014/main" val="20004"/>
                    </a:ext>
                  </a:extLst>
                </a:gridCol>
              </a:tblGrid>
              <a:tr h="581536">
                <a:tc rowSpan="2">
                  <a:txBody>
                    <a:bodyPr/>
                    <a:lstStyle/>
                    <a:p>
                      <a:pPr algn="ctr">
                        <a:lnSpc>
                          <a:spcPct val="107000"/>
                        </a:lnSpc>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Zone</a:t>
                      </a:r>
                      <a:endParaRPr lang="en-GB"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District</a:t>
                      </a:r>
                      <a:endParaRPr lang="en-GB"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Health facilities selected</a:t>
                      </a:r>
                      <a:endParaRPr lang="en-GB"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3833">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High performers</a:t>
                      </a:r>
                      <a:endParaRPr lang="en-GB"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Average performers</a:t>
                      </a:r>
                      <a:endParaRPr lang="en-GB"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Low performers</a:t>
                      </a:r>
                      <a:endParaRPr lang="en-GB"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906489">
                <a:tc rowSpan="2">
                  <a:txBody>
                    <a:bodyPr/>
                    <a:lstStyle/>
                    <a:p>
                      <a:pPr algn="ctr">
                        <a:lnSpc>
                          <a:spcPct val="107000"/>
                        </a:lnSpc>
                        <a:spcAft>
                          <a:spcPts val="0"/>
                        </a:spcAft>
                      </a:pP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Unguja</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South</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Kizimkazi</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Dimbani</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Kajengwa</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a:effectLst/>
                          <a:latin typeface="Times New Roman" panose="02020603050405020304" pitchFamily="18" charset="0"/>
                          <a:ea typeface="Calibri" panose="020F0502020204030204" pitchFamily="34" charset="0"/>
                          <a:cs typeface="Times New Roman" panose="02020603050405020304" pitchFamily="18" charset="0"/>
                        </a:rPr>
                        <a:t>Muungoni PHCU</a:t>
                      </a:r>
                      <a:endParaRPr lang="en-GB"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7589">
                <a:tc vMerge="1">
                  <a:txBody>
                    <a:bodyPr/>
                    <a:lstStyle/>
                    <a:p>
                      <a:endParaRPr lang="en-GB"/>
                    </a:p>
                  </a:txBody>
                  <a:tcPr/>
                </a:tc>
                <a:tc>
                  <a:txBody>
                    <a:bodyPr/>
                    <a:lstStyle/>
                    <a:p>
                      <a:pPr algn="ctr">
                        <a:lnSpc>
                          <a:spcPct val="107000"/>
                        </a:lnSpc>
                        <a:spcAft>
                          <a:spcPts val="0"/>
                        </a:spcAft>
                      </a:pPr>
                      <a:r>
                        <a:rPr lang="en-US" sz="1400" b="0">
                          <a:effectLst/>
                          <a:latin typeface="Times New Roman" panose="02020603050405020304" pitchFamily="18" charset="0"/>
                          <a:ea typeface="Calibri" panose="020F0502020204030204" pitchFamily="34" charset="0"/>
                          <a:cs typeface="Times New Roman" panose="02020603050405020304" pitchFamily="18" charset="0"/>
                        </a:rPr>
                        <a:t>Central</a:t>
                      </a:r>
                      <a:endParaRPr lang="en-GB"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Chwaka</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Pongwe</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Bambi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74794">
                <a:tc rowSpan="2">
                  <a:txBody>
                    <a:bodyPr/>
                    <a:lstStyle/>
                    <a:p>
                      <a:pPr algn="ctr">
                        <a:lnSpc>
                          <a:spcPct val="107000"/>
                        </a:lnSpc>
                        <a:spcAft>
                          <a:spcPts val="0"/>
                        </a:spcAft>
                      </a:pPr>
                      <a:r>
                        <a:rPr lang="en-US" sz="1400" b="0">
                          <a:effectLst/>
                          <a:latin typeface="Times New Roman" panose="02020603050405020304" pitchFamily="18" charset="0"/>
                          <a:ea typeface="Calibri" panose="020F0502020204030204" pitchFamily="34" charset="0"/>
                          <a:cs typeface="Times New Roman" panose="02020603050405020304" pitchFamily="18" charset="0"/>
                        </a:rPr>
                        <a:t>Pemba</a:t>
                      </a:r>
                      <a:endParaRPr lang="en-GB"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a:effectLst/>
                          <a:latin typeface="Times New Roman" panose="02020603050405020304" pitchFamily="18" charset="0"/>
                          <a:ea typeface="Calibri" panose="020F0502020204030204" pitchFamily="34" charset="0"/>
                          <a:cs typeface="Times New Roman" panose="02020603050405020304" pitchFamily="18" charset="0"/>
                        </a:rPr>
                        <a:t>Mkoani</a:t>
                      </a:r>
                      <a:endParaRPr lang="en-GB"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Kiwani</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Tasini</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Ukutini</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Wambaa</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63070">
                <a:tc vMerge="1">
                  <a:txBody>
                    <a:bodyPr/>
                    <a:lstStyle/>
                    <a:p>
                      <a:endParaRPr lang="en-GB"/>
                    </a:p>
                  </a:txBody>
                  <a:tcPr/>
                </a:tc>
                <a:tc>
                  <a:txBody>
                    <a:bodyPr/>
                    <a:lstStyle/>
                    <a:p>
                      <a:pPr algn="ctr">
                        <a:lnSpc>
                          <a:spcPct val="107000"/>
                        </a:lnSpc>
                        <a:spcAft>
                          <a:spcPts val="0"/>
                        </a:spcAft>
                      </a:pPr>
                      <a:r>
                        <a:rPr lang="en-US" sz="1400" b="0">
                          <a:effectLst/>
                          <a:latin typeface="Times New Roman" panose="02020603050405020304" pitchFamily="18" charset="0"/>
                          <a:ea typeface="Calibri" panose="020F0502020204030204" pitchFamily="34" charset="0"/>
                          <a:cs typeface="Times New Roman" panose="02020603050405020304" pitchFamily="18" charset="0"/>
                        </a:rPr>
                        <a:t>Micheweni</a:t>
                      </a:r>
                      <a:endParaRPr lang="en-GB"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a:effectLst/>
                          <a:latin typeface="Times New Roman" panose="02020603050405020304" pitchFamily="18" charset="0"/>
                          <a:ea typeface="Calibri" panose="020F0502020204030204" pitchFamily="34" charset="0"/>
                          <a:cs typeface="Times New Roman" panose="02020603050405020304" pitchFamily="18" charset="0"/>
                        </a:rPr>
                        <a:t>Kifundi PHCU</a:t>
                      </a:r>
                      <a:endParaRPr lang="en-GB"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err="1">
                          <a:effectLst/>
                          <a:latin typeface="Times New Roman" panose="02020603050405020304" pitchFamily="18" charset="0"/>
                          <a:ea typeface="Calibri" panose="020F0502020204030204" pitchFamily="34" charset="0"/>
                          <a:cs typeface="Times New Roman" panose="02020603050405020304" pitchFamily="18" charset="0"/>
                        </a:rPr>
                        <a:t>Wingwi</a:t>
                      </a: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 PHCU+</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0" dirty="0">
                          <a:effectLst/>
                          <a:latin typeface="Times New Roman" panose="02020603050405020304" pitchFamily="18" charset="0"/>
                          <a:ea typeface="Calibri" panose="020F0502020204030204" pitchFamily="34" charset="0"/>
                          <a:cs typeface="Times New Roman" panose="02020603050405020304" pitchFamily="18" charset="0"/>
                        </a:rPr>
                        <a:t>Micheweni Cottage</a:t>
                      </a:r>
                      <a:endParaRPr lang="en-GB"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2B9FCA76-D930-534C-A562-B143AC87B41A}"/>
              </a:ext>
            </a:extLst>
          </p:cNvPr>
          <p:cNvSpPr>
            <a:spLocks noGrp="1"/>
          </p:cNvSpPr>
          <p:nvPr>
            <p:ph type="title"/>
          </p:nvPr>
        </p:nvSpPr>
        <p:spPr>
          <a:xfrm>
            <a:off x="0" y="517525"/>
            <a:ext cx="10310812" cy="720432"/>
          </a:xfrm>
        </p:spPr>
        <p:txBody>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Results and Recommendations</a:t>
            </a:r>
            <a:endParaRPr lang="en-GB" altLang="en-US"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4008DF6B-4D72-1246-A4EA-D031FA40CB7C}"/>
              </a:ext>
            </a:extLst>
          </p:cNvPr>
          <p:cNvGraphicFramePr>
            <a:graphicFrameLocks noGrp="1"/>
          </p:cNvGraphicFramePr>
          <p:nvPr>
            <p:ph idx="1"/>
            <p:extLst>
              <p:ext uri="{D42A27DB-BD31-4B8C-83A1-F6EECF244321}">
                <p14:modId xmlns:p14="http://schemas.microsoft.com/office/powerpoint/2010/main" val="1208225227"/>
              </p:ext>
            </p:extLst>
          </p:nvPr>
        </p:nvGraphicFramePr>
        <p:xfrm>
          <a:off x="0" y="1381125"/>
          <a:ext cx="12191999" cy="5426077"/>
        </p:xfrm>
        <a:graphic>
          <a:graphicData uri="http://schemas.openxmlformats.org/drawingml/2006/table">
            <a:tbl>
              <a:tblPr firstRow="1" bandRow="1">
                <a:tableStyleId>{5C22544A-7EE6-4342-B048-85BDC9FD1C3A}</a:tableStyleId>
              </a:tblPr>
              <a:tblGrid>
                <a:gridCol w="1544931">
                  <a:extLst>
                    <a:ext uri="{9D8B030D-6E8A-4147-A177-3AD203B41FA5}">
                      <a16:colId xmlns:a16="http://schemas.microsoft.com/office/drawing/2014/main" val="20000"/>
                    </a:ext>
                  </a:extLst>
                </a:gridCol>
                <a:gridCol w="5826731">
                  <a:extLst>
                    <a:ext uri="{9D8B030D-6E8A-4147-A177-3AD203B41FA5}">
                      <a16:colId xmlns:a16="http://schemas.microsoft.com/office/drawing/2014/main" val="20001"/>
                    </a:ext>
                  </a:extLst>
                </a:gridCol>
                <a:gridCol w="4820337">
                  <a:extLst>
                    <a:ext uri="{9D8B030D-6E8A-4147-A177-3AD203B41FA5}">
                      <a16:colId xmlns:a16="http://schemas.microsoft.com/office/drawing/2014/main" val="20002"/>
                    </a:ext>
                  </a:extLst>
                </a:gridCol>
              </a:tblGrid>
              <a:tr h="698280">
                <a:tc>
                  <a:txBody>
                    <a:bodyPr/>
                    <a:lstStyle/>
                    <a:p>
                      <a:r>
                        <a:rPr lang="en-GB" sz="1800" dirty="0">
                          <a:latin typeface="Times New Roman" panose="02020603050405020304" pitchFamily="18" charset="0"/>
                          <a:cs typeface="Times New Roman" panose="02020603050405020304" pitchFamily="18" charset="0"/>
                        </a:rPr>
                        <a:t>Assessment Area</a:t>
                      </a:r>
                    </a:p>
                  </a:txBody>
                  <a:tcPr marL="91447" marR="91447" marT="45708" marB="45708"/>
                </a:tc>
                <a:tc>
                  <a:txBody>
                    <a:bodyPr/>
                    <a:lstStyle/>
                    <a:p>
                      <a:r>
                        <a:rPr lang="en-GB" sz="1800" dirty="0">
                          <a:latin typeface="Times New Roman" panose="02020603050405020304" pitchFamily="18" charset="0"/>
                          <a:cs typeface="Times New Roman" panose="02020603050405020304" pitchFamily="18" charset="0"/>
                        </a:rPr>
                        <a:t>Observations</a:t>
                      </a:r>
                    </a:p>
                  </a:txBody>
                  <a:tcPr marL="91447" marR="91447" marT="45708" marB="45708"/>
                </a:tc>
                <a:tc>
                  <a:txBody>
                    <a:bodyPr/>
                    <a:lstStyle/>
                    <a:p>
                      <a:r>
                        <a:rPr lang="en-GB" sz="1800" dirty="0">
                          <a:latin typeface="Times New Roman" panose="02020603050405020304" pitchFamily="18" charset="0"/>
                          <a:cs typeface="Times New Roman" panose="02020603050405020304" pitchFamily="18" charset="0"/>
                        </a:rPr>
                        <a:t>Recommendations</a:t>
                      </a:r>
                    </a:p>
                  </a:txBody>
                  <a:tcPr marL="91447" marR="91447" marT="45708" marB="45708"/>
                </a:tc>
                <a:extLst>
                  <a:ext uri="{0D108BD9-81ED-4DB2-BD59-A6C34878D82A}">
                    <a16:rowId xmlns:a16="http://schemas.microsoft.com/office/drawing/2014/main" val="10000"/>
                  </a:ext>
                </a:extLst>
              </a:tr>
              <a:tr h="918064">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Times New Roman" panose="02020603050405020304" pitchFamily="18" charset="0"/>
                          <a:cs typeface="Times New Roman" panose="02020603050405020304" pitchFamily="18" charset="0"/>
                        </a:rPr>
                        <a:t>Coordination &amp; oversight</a:t>
                      </a:r>
                    </a:p>
                  </a:txBody>
                  <a:tcPr marL="91447" marR="91447" marT="45708" marB="45708"/>
                </a:tc>
                <a:tc>
                  <a:txBody>
                    <a:bodyPr/>
                    <a:lstStyle/>
                    <a:p>
                      <a:r>
                        <a:rPr lang="en-GB" sz="1600" dirty="0">
                          <a:latin typeface="Times New Roman" panose="02020603050405020304" pitchFamily="18" charset="0"/>
                          <a:cs typeface="Times New Roman" panose="02020603050405020304" pitchFamily="18" charset="0"/>
                        </a:rPr>
                        <a:t>Planning and coordination</a:t>
                      </a:r>
                      <a:r>
                        <a:rPr lang="en-GB" sz="1600" baseline="0" dirty="0">
                          <a:latin typeface="Times New Roman" panose="02020603050405020304" pitchFamily="18" charset="0"/>
                          <a:cs typeface="Times New Roman" panose="02020603050405020304" pitchFamily="18" charset="0"/>
                        </a:rPr>
                        <a:t> meetings not conducted </a:t>
                      </a:r>
                    </a:p>
                    <a:p>
                      <a:pPr marL="285750" indent="-285750">
                        <a:buFont typeface="Arial" panose="020B0604020202020204" pitchFamily="34" charset="0"/>
                        <a:buChar char="•"/>
                      </a:pPr>
                      <a:r>
                        <a:rPr lang="en-GB" sz="1600" baseline="0" dirty="0">
                          <a:latin typeface="Times New Roman" panose="02020603050405020304" pitchFamily="18" charset="0"/>
                          <a:cs typeface="Times New Roman" panose="02020603050405020304" pitchFamily="18" charset="0"/>
                        </a:rPr>
                        <a:t>If conducted, there is no documentation of meetings</a:t>
                      </a:r>
                      <a:endParaRPr lang="en-GB" sz="1600" dirty="0">
                        <a:latin typeface="Times New Roman" panose="02020603050405020304" pitchFamily="18" charset="0"/>
                        <a:cs typeface="Times New Roman" panose="02020603050405020304" pitchFamily="18" charset="0"/>
                      </a:endParaRPr>
                    </a:p>
                  </a:txBody>
                  <a:tcPr marL="91447" marR="91447" marT="45708" marB="45708"/>
                </a:tc>
                <a:tc>
                  <a:txBody>
                    <a:bodyPr/>
                    <a:lstStyle/>
                    <a:p>
                      <a:r>
                        <a:rPr lang="en-GB" sz="1600" dirty="0">
                          <a:latin typeface="Times New Roman" panose="02020603050405020304" pitchFamily="18" charset="0"/>
                          <a:cs typeface="Times New Roman" panose="02020603050405020304" pitchFamily="18" charset="0"/>
                        </a:rPr>
                        <a:t>ZAMEP to establish a national coordination team that will plan regular routine meetings on ITN distribution</a:t>
                      </a:r>
                    </a:p>
                  </a:txBody>
                  <a:tcPr marL="91447" marR="91447" marT="45708" marB="45708"/>
                </a:tc>
                <a:extLst>
                  <a:ext uri="{0D108BD9-81ED-4DB2-BD59-A6C34878D82A}">
                    <a16:rowId xmlns:a16="http://schemas.microsoft.com/office/drawing/2014/main" val="10001"/>
                  </a:ext>
                </a:extLst>
              </a:tr>
              <a:tr h="1112266">
                <a:tc vMerge="1">
                  <a:txBody>
                    <a:bodyPr/>
                    <a:lstStyle/>
                    <a:p>
                      <a:endParaRPr lang="en-GB" dirty="0"/>
                    </a:p>
                  </a:txBody>
                  <a:tcPr/>
                </a:tc>
                <a:tc>
                  <a:txBody>
                    <a:bodyPr/>
                    <a:lstStyle/>
                    <a:p>
                      <a:r>
                        <a:rPr lang="en-GB" sz="1600" dirty="0">
                          <a:latin typeface="Times New Roman" panose="02020603050405020304" pitchFamily="18" charset="0"/>
                          <a:cs typeface="Times New Roman" panose="02020603050405020304" pitchFamily="18" charset="0"/>
                        </a:rPr>
                        <a:t>Good government  structure</a:t>
                      </a:r>
                      <a:r>
                        <a:rPr lang="en-GB" sz="1600" baseline="0" dirty="0">
                          <a:latin typeface="Times New Roman" panose="02020603050405020304" pitchFamily="18" charset="0"/>
                          <a:cs typeface="Times New Roman" panose="02020603050405020304" pitchFamily="18" charset="0"/>
                        </a:rPr>
                        <a:t> for ITNs distribution activities. </a:t>
                      </a:r>
                    </a:p>
                    <a:p>
                      <a:pPr marL="285750" indent="-285750">
                        <a:buFont typeface="Arial" panose="020B0604020202020204" pitchFamily="34" charset="0"/>
                        <a:buChar char="•"/>
                      </a:pPr>
                      <a:r>
                        <a:rPr lang="en-GB" sz="1600" baseline="0" dirty="0" err="1">
                          <a:latin typeface="Times New Roman" panose="02020603050405020304" pitchFamily="18" charset="0"/>
                          <a:cs typeface="Times New Roman" panose="02020603050405020304" pitchFamily="18" charset="0"/>
                        </a:rPr>
                        <a:t>Shehas</a:t>
                      </a:r>
                      <a:r>
                        <a:rPr lang="en-GB" sz="1600" baseline="0" dirty="0">
                          <a:latin typeface="Times New Roman" panose="02020603050405020304" pitchFamily="18" charset="0"/>
                          <a:cs typeface="Times New Roman" panose="02020603050405020304" pitchFamily="18" charset="0"/>
                        </a:rPr>
                        <a:t> are bias in coupon issuance to beneficiaries for community-based ITN distribution</a:t>
                      </a:r>
                      <a:endParaRPr lang="en-GB" sz="1600" dirty="0">
                        <a:latin typeface="Times New Roman" panose="02020603050405020304" pitchFamily="18" charset="0"/>
                        <a:cs typeface="Times New Roman" panose="02020603050405020304" pitchFamily="18" charset="0"/>
                      </a:endParaRPr>
                    </a:p>
                  </a:txBody>
                  <a:tcPr marL="91447" marR="91447" marT="45708" marB="45708"/>
                </a:tc>
                <a:tc>
                  <a:txBody>
                    <a:bodyPr/>
                    <a:lstStyle/>
                    <a:p>
                      <a:r>
                        <a:rPr lang="en-GB" sz="1600" baseline="0" dirty="0">
                          <a:latin typeface="Times New Roman" panose="02020603050405020304" pitchFamily="18" charset="0"/>
                          <a:cs typeface="Times New Roman" panose="02020603050405020304" pitchFamily="18" charset="0"/>
                        </a:rPr>
                        <a:t>Review community ITN distributions to exclude Shehas or coupons</a:t>
                      </a:r>
                      <a:endParaRPr lang="en-GB" sz="1600" dirty="0">
                        <a:latin typeface="Times New Roman" panose="02020603050405020304" pitchFamily="18" charset="0"/>
                        <a:cs typeface="Times New Roman" panose="02020603050405020304" pitchFamily="18" charset="0"/>
                      </a:endParaRPr>
                    </a:p>
                  </a:txBody>
                  <a:tcPr marL="91447" marR="91447" marT="45708" marB="45708"/>
                </a:tc>
                <a:extLst>
                  <a:ext uri="{0D108BD9-81ED-4DB2-BD59-A6C34878D82A}">
                    <a16:rowId xmlns:a16="http://schemas.microsoft.com/office/drawing/2014/main" val="10002"/>
                  </a:ext>
                </a:extLst>
              </a:tr>
              <a:tr h="138644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Times New Roman" panose="02020603050405020304" pitchFamily="18" charset="0"/>
                          <a:cs typeface="Times New Roman" panose="02020603050405020304" pitchFamily="18" charset="0"/>
                        </a:rPr>
                        <a:t>Councils did not review ITN orders from health facilities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Times New Roman" panose="02020603050405020304" pitchFamily="18" charset="0"/>
                          <a:cs typeface="Times New Roman" panose="02020603050405020304" pitchFamily="18" charset="0"/>
                        </a:rPr>
                        <a:t>ZAMEP approves ITN orders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Times New Roman" panose="02020603050405020304" pitchFamily="18" charset="0"/>
                          <a:cs typeface="Times New Roman" panose="02020603050405020304" pitchFamily="18" charset="0"/>
                        </a:rPr>
                        <a:t> As a result, majority (5/6)</a:t>
                      </a:r>
                      <a:r>
                        <a:rPr lang="en-GB" sz="1600" baseline="0" dirty="0">
                          <a:latin typeface="Times New Roman" panose="02020603050405020304" pitchFamily="18" charset="0"/>
                          <a:cs typeface="Times New Roman" panose="02020603050405020304" pitchFamily="18" charset="0"/>
                        </a:rPr>
                        <a:t> of HFs visited in Pemba do not have coupons, though coupons are available at CMS Unguja</a:t>
                      </a:r>
                      <a:endParaRPr lang="en-GB" sz="1600" dirty="0">
                        <a:latin typeface="Times New Roman" panose="02020603050405020304" pitchFamily="18" charset="0"/>
                        <a:cs typeface="Times New Roman" panose="02020603050405020304" pitchFamily="18" charset="0"/>
                      </a:endParaRPr>
                    </a:p>
                  </a:txBody>
                  <a:tcPr marL="91447" marR="91447" marT="45708" marB="45708"/>
                </a:tc>
                <a:tc>
                  <a:txBody>
                    <a:bodyPr/>
                    <a:lstStyle/>
                    <a:p>
                      <a:r>
                        <a:rPr lang="en-GB" sz="1600" dirty="0">
                          <a:latin typeface="Times New Roman" panose="02020603050405020304" pitchFamily="18" charset="0"/>
                          <a:cs typeface="Times New Roman" panose="02020603050405020304" pitchFamily="18" charset="0"/>
                        </a:rPr>
                        <a:t>Restore the reporting, ordering and approvals through eLMIS i.e. councils review orders and CMS to approve orders</a:t>
                      </a:r>
                    </a:p>
                  </a:txBody>
                  <a:tcPr marL="91447" marR="91447" marT="45708" marB="45708"/>
                </a:tc>
                <a:extLst>
                  <a:ext uri="{0D108BD9-81ED-4DB2-BD59-A6C34878D82A}">
                    <a16:rowId xmlns:a16="http://schemas.microsoft.com/office/drawing/2014/main" val="10003"/>
                  </a:ext>
                </a:extLst>
              </a:tr>
              <a:tr h="131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New Roman" panose="02020603050405020304" pitchFamily="18" charset="0"/>
                          <a:ea typeface="+mn-ea"/>
                          <a:cs typeface="Times New Roman" panose="02020603050405020304" pitchFamily="18" charset="0"/>
                        </a:rPr>
                        <a:t>Some health personnel at national level were not  knowledgeable of the processes for community-based ITN distribution</a:t>
                      </a:r>
                      <a:endParaRPr lang="en-GB" sz="1600" dirty="0">
                        <a:latin typeface="Times New Roman" panose="02020603050405020304" pitchFamily="18" charset="0"/>
                        <a:cs typeface="Times New Roman" panose="02020603050405020304" pitchFamily="18" charset="0"/>
                      </a:endParaRPr>
                    </a:p>
                  </a:txBody>
                  <a:tcPr marL="91447" marR="91447" marT="45708" marB="45708"/>
                </a:tc>
                <a:tc>
                  <a:txBody>
                    <a:bodyPr/>
                    <a:lstStyle/>
                    <a:p>
                      <a:r>
                        <a:rPr lang="en-US" sz="1600" kern="1200" dirty="0">
                          <a:solidFill>
                            <a:schemeClr val="dk1"/>
                          </a:solidFill>
                          <a:effectLst/>
                          <a:latin typeface="Times New Roman" panose="02020603050405020304" pitchFamily="18" charset="0"/>
                          <a:ea typeface="+mn-ea"/>
                          <a:cs typeface="Times New Roman" panose="02020603050405020304" pitchFamily="18" charset="0"/>
                        </a:rPr>
                        <a:t>Reorient all personnel at national level on all processes and activities for community-based ITN distribution</a:t>
                      </a:r>
                      <a:endParaRPr lang="en-GB" sz="1600" dirty="0">
                        <a:latin typeface="Times New Roman" panose="02020603050405020304" pitchFamily="18" charset="0"/>
                        <a:cs typeface="Times New Roman" panose="02020603050405020304" pitchFamily="18" charset="0"/>
                      </a:endParaRPr>
                    </a:p>
                  </a:txBody>
                  <a:tcPr marL="91447" marR="91447" marT="45708" marB="45708"/>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20AFC7E9-F6EE-AC46-AFD1-3A70E44F9F90}"/>
              </a:ext>
            </a:extLst>
          </p:cNvPr>
          <p:cNvSpPr>
            <a:spLocks noGrp="1"/>
          </p:cNvSpPr>
          <p:nvPr>
            <p:ph type="title"/>
          </p:nvPr>
        </p:nvSpPr>
        <p:spPr>
          <a:xfrm>
            <a:off x="0" y="481012"/>
            <a:ext cx="10310812" cy="1136773"/>
          </a:xfrm>
        </p:spPr>
        <p:txBody>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Results and Recommendations</a:t>
            </a:r>
            <a:endParaRPr lang="en-GB" altLang="en-US"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43543873-FB1F-CC46-889E-2E077CB11AA1}"/>
              </a:ext>
            </a:extLst>
          </p:cNvPr>
          <p:cNvGraphicFramePr>
            <a:graphicFrameLocks noGrp="1"/>
          </p:cNvGraphicFramePr>
          <p:nvPr>
            <p:ph idx="1"/>
            <p:extLst>
              <p:ext uri="{D42A27DB-BD31-4B8C-83A1-F6EECF244321}">
                <p14:modId xmlns:p14="http://schemas.microsoft.com/office/powerpoint/2010/main" val="2076795468"/>
              </p:ext>
            </p:extLst>
          </p:nvPr>
        </p:nvGraphicFramePr>
        <p:xfrm>
          <a:off x="0" y="1806575"/>
          <a:ext cx="12091989" cy="5159640"/>
        </p:xfrm>
        <a:graphic>
          <a:graphicData uri="http://schemas.openxmlformats.org/drawingml/2006/table">
            <a:tbl>
              <a:tblPr firstRow="1" bandRow="1">
                <a:tableStyleId>{5C22544A-7EE6-4342-B048-85BDC9FD1C3A}</a:tableStyleId>
              </a:tblPr>
              <a:tblGrid>
                <a:gridCol w="1578109">
                  <a:extLst>
                    <a:ext uri="{9D8B030D-6E8A-4147-A177-3AD203B41FA5}">
                      <a16:colId xmlns:a16="http://schemas.microsoft.com/office/drawing/2014/main" val="20000"/>
                    </a:ext>
                  </a:extLst>
                </a:gridCol>
                <a:gridCol w="5830067">
                  <a:extLst>
                    <a:ext uri="{9D8B030D-6E8A-4147-A177-3AD203B41FA5}">
                      <a16:colId xmlns:a16="http://schemas.microsoft.com/office/drawing/2014/main" val="20001"/>
                    </a:ext>
                  </a:extLst>
                </a:gridCol>
                <a:gridCol w="4683813">
                  <a:extLst>
                    <a:ext uri="{9D8B030D-6E8A-4147-A177-3AD203B41FA5}">
                      <a16:colId xmlns:a16="http://schemas.microsoft.com/office/drawing/2014/main" val="20002"/>
                    </a:ext>
                  </a:extLst>
                </a:gridCol>
              </a:tblGrid>
              <a:tr h="711301">
                <a:tc>
                  <a:txBody>
                    <a:bodyPr/>
                    <a:lstStyle/>
                    <a:p>
                      <a:r>
                        <a:rPr lang="en-GB" sz="1800" dirty="0">
                          <a:latin typeface="Times New Roman" panose="02020603050405020304" pitchFamily="18" charset="0"/>
                          <a:cs typeface="Times New Roman" panose="02020603050405020304" pitchFamily="18" charset="0"/>
                        </a:rPr>
                        <a:t>Assessment Area</a:t>
                      </a:r>
                    </a:p>
                  </a:txBody>
                  <a:tcPr marL="91434" marR="91434" marT="45714" marB="45714"/>
                </a:tc>
                <a:tc>
                  <a:txBody>
                    <a:bodyPr/>
                    <a:lstStyle/>
                    <a:p>
                      <a:r>
                        <a:rPr lang="en-GB" sz="1800" dirty="0">
                          <a:latin typeface="Times New Roman" panose="02020603050405020304" pitchFamily="18" charset="0"/>
                          <a:cs typeface="Times New Roman" panose="02020603050405020304" pitchFamily="18" charset="0"/>
                        </a:rPr>
                        <a:t>Observations</a:t>
                      </a:r>
                    </a:p>
                  </a:txBody>
                  <a:tcPr marL="91434" marR="91434" marT="45714" marB="45714"/>
                </a:tc>
                <a:tc>
                  <a:txBody>
                    <a:bodyPr/>
                    <a:lstStyle/>
                    <a:p>
                      <a:r>
                        <a:rPr lang="en-GB" sz="1800" dirty="0">
                          <a:latin typeface="Times New Roman" panose="02020603050405020304" pitchFamily="18" charset="0"/>
                          <a:cs typeface="Times New Roman" panose="02020603050405020304" pitchFamily="18" charset="0"/>
                        </a:rPr>
                        <a:t>Recommendations</a:t>
                      </a:r>
                    </a:p>
                  </a:txBody>
                  <a:tcPr marL="91434" marR="91434" marT="45714" marB="45714"/>
                </a:tc>
                <a:extLst>
                  <a:ext uri="{0D108BD9-81ED-4DB2-BD59-A6C34878D82A}">
                    <a16:rowId xmlns:a16="http://schemas.microsoft.com/office/drawing/2014/main" val="10000"/>
                  </a:ext>
                </a:extLst>
              </a:tr>
              <a:tr h="1050013">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Times New Roman" panose="02020603050405020304" pitchFamily="18" charset="0"/>
                          <a:cs typeface="Times New Roman" panose="02020603050405020304" pitchFamily="18" charset="0"/>
                        </a:rPr>
                        <a:t>Supply chain management</a:t>
                      </a:r>
                    </a:p>
                  </a:txBody>
                  <a:tcPr marL="91434" marR="91434"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Times New Roman" panose="02020603050405020304" pitchFamily="18" charset="0"/>
                          <a:cs typeface="Times New Roman" panose="02020603050405020304" pitchFamily="18" charset="0"/>
                        </a:rPr>
                        <a:t>ITN storage spaces generally meet required standards at national and health facility levels.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Times New Roman" panose="02020603050405020304" pitchFamily="18" charset="0"/>
                          <a:cs typeface="Times New Roman" panose="02020603050405020304" pitchFamily="18" charset="0"/>
                        </a:rPr>
                        <a:t>Only 1 HF</a:t>
                      </a:r>
                      <a:r>
                        <a:rPr lang="en-GB" sz="1400" baseline="0" dirty="0">
                          <a:latin typeface="Times New Roman" panose="02020603050405020304" pitchFamily="18" charset="0"/>
                          <a:cs typeface="Times New Roman" panose="02020603050405020304" pitchFamily="18" charset="0"/>
                        </a:rPr>
                        <a:t> visited</a:t>
                      </a:r>
                      <a:r>
                        <a:rPr lang="en-GB" sz="1400" dirty="0">
                          <a:latin typeface="Times New Roman" panose="02020603050405020304" pitchFamily="18" charset="0"/>
                          <a:cs typeface="Times New Roman" panose="02020603050405020304" pitchFamily="18" charset="0"/>
                        </a:rPr>
                        <a:t> </a:t>
                      </a:r>
                      <a:r>
                        <a:rPr lang="en-GB" sz="1400" baseline="0" dirty="0">
                          <a:latin typeface="Times New Roman" panose="02020603050405020304" pitchFamily="18" charset="0"/>
                          <a:cs typeface="Times New Roman" panose="02020603050405020304" pitchFamily="18" charset="0"/>
                        </a:rPr>
                        <a:t>(Bambi PHCU) </a:t>
                      </a:r>
                      <a:r>
                        <a:rPr lang="en-GB" sz="1400" dirty="0">
                          <a:latin typeface="Times New Roman" panose="02020603050405020304" pitchFamily="18" charset="0"/>
                          <a:cs typeface="Times New Roman" panose="02020603050405020304" pitchFamily="18" charset="0"/>
                        </a:rPr>
                        <a:t>had a dirty and untidy</a:t>
                      </a:r>
                      <a:r>
                        <a:rPr lang="en-GB" sz="1400" baseline="0" dirty="0">
                          <a:latin typeface="Times New Roman" panose="02020603050405020304" pitchFamily="18" charset="0"/>
                          <a:cs typeface="Times New Roman" panose="02020603050405020304" pitchFamily="18" charset="0"/>
                        </a:rPr>
                        <a:t> store.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latin typeface="Times New Roman" panose="02020603050405020304" pitchFamily="18" charset="0"/>
                          <a:cs typeface="Times New Roman" panose="02020603050405020304" pitchFamily="18" charset="0"/>
                        </a:rPr>
                        <a:t>Stores for ITNs in </a:t>
                      </a:r>
                      <a:r>
                        <a:rPr lang="en-GB" sz="1400" dirty="0">
                          <a:latin typeface="Times New Roman" panose="02020603050405020304" pitchFamily="18" charset="0"/>
                          <a:cs typeface="Times New Roman" panose="02020603050405020304" pitchFamily="18" charset="0"/>
                        </a:rPr>
                        <a:t>3 HFs </a:t>
                      </a:r>
                      <a:r>
                        <a:rPr lang="en-GB" sz="1400" baseline="0" dirty="0">
                          <a:latin typeface="Times New Roman" panose="02020603050405020304" pitchFamily="18" charset="0"/>
                          <a:cs typeface="Times New Roman" panose="02020603050405020304" pitchFamily="18" charset="0"/>
                        </a:rPr>
                        <a:t>(Bambi, </a:t>
                      </a:r>
                      <a:r>
                        <a:rPr lang="en-GB" sz="1400" baseline="0" dirty="0" err="1">
                          <a:latin typeface="Times New Roman" panose="02020603050405020304" pitchFamily="18" charset="0"/>
                          <a:cs typeface="Times New Roman" panose="02020603050405020304" pitchFamily="18" charset="0"/>
                        </a:rPr>
                        <a:t>Chwaka</a:t>
                      </a:r>
                      <a:r>
                        <a:rPr lang="en-GB" sz="1400" baseline="0" dirty="0">
                          <a:latin typeface="Times New Roman" panose="02020603050405020304" pitchFamily="18" charset="0"/>
                          <a:cs typeface="Times New Roman" panose="02020603050405020304" pitchFamily="18" charset="0"/>
                        </a:rPr>
                        <a:t> and </a:t>
                      </a:r>
                      <a:r>
                        <a:rPr lang="en-GB" sz="1400" baseline="0" dirty="0" err="1">
                          <a:latin typeface="Times New Roman" panose="02020603050405020304" pitchFamily="18" charset="0"/>
                          <a:cs typeface="Times New Roman" panose="02020603050405020304" pitchFamily="18" charset="0"/>
                        </a:rPr>
                        <a:t>Micheweni</a:t>
                      </a:r>
                      <a:r>
                        <a:rPr lang="en-GB" sz="1400" baseline="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were not secured</a:t>
                      </a:r>
                    </a:p>
                  </a:txBody>
                  <a:tcPr marL="91434" marR="91434" marT="45714" marB="45714"/>
                </a:tc>
                <a:tc rowSpan="2">
                  <a:txBody>
                    <a:bodyPr/>
                    <a:lstStyle/>
                    <a:p>
                      <a:endParaRPr lang="en-GB" sz="1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CHMTs/DPHARM</a:t>
                      </a:r>
                      <a:r>
                        <a:rPr lang="en-GB" sz="1400" baseline="0" dirty="0">
                          <a:latin typeface="Times New Roman" panose="02020603050405020304" pitchFamily="18" charset="0"/>
                          <a:cs typeface="Times New Roman" panose="02020603050405020304" pitchFamily="18" charset="0"/>
                        </a:rPr>
                        <a:t> to follow up with these facilities and rectify the situation.</a:t>
                      </a:r>
                      <a:endParaRPr lang="en-GB"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Maintain</a:t>
                      </a:r>
                      <a:r>
                        <a:rPr lang="en-GB" sz="1400" baseline="0" dirty="0">
                          <a:latin typeface="Times New Roman" panose="02020603050405020304" pitchFamily="18" charset="0"/>
                          <a:cs typeface="Times New Roman" panose="02020603050405020304" pitchFamily="18" charset="0"/>
                        </a:rPr>
                        <a:t> the standard in all HFs through supportive supervisions</a:t>
                      </a:r>
                      <a:endParaRPr lang="en-GB" sz="1400" dirty="0">
                        <a:latin typeface="Times New Roman" panose="02020603050405020304" pitchFamily="18" charset="0"/>
                        <a:cs typeface="Times New Roman" panose="02020603050405020304" pitchFamily="18" charset="0"/>
                      </a:endParaRPr>
                    </a:p>
                  </a:txBody>
                  <a:tcPr marL="91434" marR="91434" marT="45714" marB="45714"/>
                </a:tc>
                <a:extLst>
                  <a:ext uri="{0D108BD9-81ED-4DB2-BD59-A6C34878D82A}">
                    <a16:rowId xmlns:a16="http://schemas.microsoft.com/office/drawing/2014/main" val="10001"/>
                  </a:ext>
                </a:extLst>
              </a:tr>
              <a:tr h="575815">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In</a:t>
                      </a:r>
                      <a:r>
                        <a:rPr lang="en-GB" sz="1400" baseline="0" dirty="0">
                          <a:latin typeface="Times New Roman" panose="02020603050405020304" pitchFamily="18" charset="0"/>
                          <a:cs typeface="Times New Roman" panose="02020603050405020304" pitchFamily="18" charset="0"/>
                        </a:rPr>
                        <a:t> all HFs visited, staff were used </a:t>
                      </a:r>
                      <a:r>
                        <a:rPr lang="en-GB" sz="1400" kern="1200" baseline="0" dirty="0">
                          <a:solidFill>
                            <a:schemeClr val="dk1"/>
                          </a:solidFill>
                          <a:effectLst/>
                          <a:latin typeface="Times New Roman" panose="02020603050405020304" pitchFamily="18" charset="0"/>
                          <a:ea typeface="+mn-ea"/>
                          <a:cs typeface="Times New Roman" panose="02020603050405020304" pitchFamily="18" charset="0"/>
                        </a:rPr>
                        <a:t>I</a:t>
                      </a:r>
                      <a:r>
                        <a:rPr lang="en-GB" sz="1400" kern="1200" dirty="0">
                          <a:solidFill>
                            <a:schemeClr val="dk1"/>
                          </a:solidFill>
                          <a:effectLst/>
                          <a:latin typeface="Times New Roman" panose="02020603050405020304" pitchFamily="18" charset="0"/>
                          <a:ea typeface="+mn-ea"/>
                          <a:cs typeface="Times New Roman" panose="02020603050405020304" pitchFamily="18" charset="0"/>
                        </a:rPr>
                        <a:t>nventory Control Cards and other commodity management tools to </a:t>
                      </a:r>
                      <a:r>
                        <a:rPr lang="en-GB" sz="1400" baseline="0" dirty="0">
                          <a:latin typeface="Times New Roman" panose="02020603050405020304" pitchFamily="18" charset="0"/>
                          <a:cs typeface="Times New Roman" panose="02020603050405020304" pitchFamily="18" charset="0"/>
                        </a:rPr>
                        <a:t>effectively manage ITNs</a:t>
                      </a:r>
                      <a:endParaRPr lang="en-GB" sz="1400" dirty="0">
                        <a:latin typeface="Times New Roman" panose="02020603050405020304" pitchFamily="18" charset="0"/>
                        <a:cs typeface="Times New Roman" panose="02020603050405020304" pitchFamily="18" charset="0"/>
                      </a:endParaRPr>
                    </a:p>
                  </a:txBody>
                  <a:tcPr marL="91434" marR="91434" marT="45714" marB="45714"/>
                </a:tc>
                <a:tc vMerge="1">
                  <a:txBody>
                    <a:bodyPr/>
                    <a:lstStyle/>
                    <a:p>
                      <a:endParaRPr lang="en-GB" sz="1600" dirty="0"/>
                    </a:p>
                  </a:txBody>
                  <a:tcPr/>
                </a:tc>
                <a:extLst>
                  <a:ext uri="{0D108BD9-81ED-4DB2-BD59-A6C34878D82A}">
                    <a16:rowId xmlns:a16="http://schemas.microsoft.com/office/drawing/2014/main" val="10002"/>
                  </a:ext>
                </a:extLst>
              </a:tr>
              <a:tr h="952981">
                <a:tc vMerge="1">
                  <a:txBody>
                    <a:bodyPr/>
                    <a:lstStyle/>
                    <a:p>
                      <a:endParaRPr lang="en-US"/>
                    </a:p>
                  </a:txBody>
                  <a:tcPr/>
                </a:tc>
                <a:tc>
                  <a:txBody>
                    <a:bodyPr/>
                    <a:lstStyle/>
                    <a:p>
                      <a:r>
                        <a:rPr lang="en-GB" sz="1400" dirty="0">
                          <a:latin typeface="Times New Roman" panose="02020603050405020304" pitchFamily="18" charset="0"/>
                          <a:cs typeface="Times New Roman" panose="02020603050405020304" pitchFamily="18" charset="0"/>
                        </a:rPr>
                        <a:t>More than 6 months of coupon stock outs in most health facilities in Pemba</a:t>
                      </a:r>
                    </a:p>
                  </a:txBody>
                  <a:tcPr marL="91434" marR="91434" marT="45714" marB="45714"/>
                </a:tc>
                <a:tc>
                  <a:txBody>
                    <a:bodyPr/>
                    <a:lstStyle/>
                    <a:p>
                      <a:pPr algn="just"/>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CHMT/DMFP and DPHARM to use readily available mediums like phone calls and WhatsApp to regularly follow up on ITNs and coupon stock status at health facilities</a:t>
                      </a:r>
                      <a:endParaRPr lang="en-GB" sz="1400" dirty="0">
                        <a:latin typeface="Times New Roman" panose="02020603050405020304" pitchFamily="18" charset="0"/>
                        <a:cs typeface="Times New Roman" panose="02020603050405020304" pitchFamily="18" charset="0"/>
                      </a:endParaRPr>
                    </a:p>
                  </a:txBody>
                  <a:tcPr marL="91434" marR="91434" marT="45714" marB="45714"/>
                </a:tc>
                <a:extLst>
                  <a:ext uri="{0D108BD9-81ED-4DB2-BD59-A6C34878D82A}">
                    <a16:rowId xmlns:a16="http://schemas.microsoft.com/office/drawing/2014/main" val="10003"/>
                  </a:ext>
                </a:extLst>
              </a:tr>
              <a:tr h="1761315">
                <a:tc vMerge="1">
                  <a:txBody>
                    <a:bodyPr/>
                    <a:lstStyle/>
                    <a:p>
                      <a:endParaRPr lang="en-GB" dirty="0"/>
                    </a:p>
                  </a:txBody>
                  <a:tcPr/>
                </a:tc>
                <a:tc>
                  <a:txBody>
                    <a:bodyPr/>
                    <a:lstStyle/>
                    <a:p>
                      <a:endParaRPr lang="en-GB" sz="1400" dirty="0">
                        <a:latin typeface="Times New Roman" panose="02020603050405020304" pitchFamily="18" charset="0"/>
                        <a:cs typeface="Times New Roman" panose="02020603050405020304" pitchFamily="18" charset="0"/>
                      </a:endParaRPr>
                    </a:p>
                  </a:txBody>
                  <a:tcPr marL="91434" marR="91434" marT="45714" marB="45714"/>
                </a:tc>
                <a:tc>
                  <a:txBody>
                    <a:bodyPr/>
                    <a:lstStyle/>
                    <a:p>
                      <a:endParaRPr lang="en-GB" sz="1400" dirty="0">
                        <a:latin typeface="Times New Roman" panose="02020603050405020304" pitchFamily="18" charset="0"/>
                        <a:cs typeface="Times New Roman" panose="02020603050405020304" pitchFamily="18" charset="0"/>
                      </a:endParaRPr>
                    </a:p>
                  </a:txBody>
                  <a:tcPr marL="91434" marR="91434" marT="45714" marB="45714"/>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4CF68368-2696-D449-AD4B-8C4F9CC0ADC4}"/>
              </a:ext>
            </a:extLst>
          </p:cNvPr>
          <p:cNvSpPr>
            <a:spLocks noGrp="1"/>
          </p:cNvSpPr>
          <p:nvPr>
            <p:ph type="title"/>
          </p:nvPr>
        </p:nvSpPr>
        <p:spPr>
          <a:xfrm>
            <a:off x="1042988" y="365126"/>
            <a:ext cx="10310812" cy="1140118"/>
          </a:xfrm>
        </p:spPr>
        <p:txBody>
          <a:bodyPr/>
          <a:lstStyle/>
          <a:p>
            <a:pPr eaLnBrk="1" hangingPunct="1"/>
            <a:r>
              <a:rPr lang="en-GB" altLang="en-US" b="1" dirty="0">
                <a:solidFill>
                  <a:srgbClr val="0070C0"/>
                </a:solidFill>
              </a:rPr>
              <a:t>Good Examples – ITN Storage</a:t>
            </a:r>
          </a:p>
        </p:txBody>
      </p:sp>
      <p:pic>
        <p:nvPicPr>
          <p:cNvPr id="19458" name="Content Placeholder 4">
            <a:extLst>
              <a:ext uri="{FF2B5EF4-FFF2-40B4-BE49-F238E27FC236}">
                <a16:creationId xmlns:a16="http://schemas.microsoft.com/office/drawing/2014/main" id="{B64E12ED-1C74-6B4E-BBD3-635F5DAEE4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16693" y="2204244"/>
            <a:ext cx="4402137" cy="3375025"/>
          </a:xfrm>
        </p:spPr>
      </p:pic>
      <p:pic>
        <p:nvPicPr>
          <p:cNvPr id="19459" name="Picture 6">
            <a:extLst>
              <a:ext uri="{FF2B5EF4-FFF2-40B4-BE49-F238E27FC236}">
                <a16:creationId xmlns:a16="http://schemas.microsoft.com/office/drawing/2014/main" id="{A8A3D02B-56C9-C941-9B9E-B81A0E98FB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55194" y="1907382"/>
            <a:ext cx="4402137"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id="{FB2D1F66-1DE8-9E40-80C7-429755A696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66819" y="1764507"/>
            <a:ext cx="44021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5041</TotalTime>
  <Words>1098</Words>
  <Application>Microsoft Office PowerPoint</Application>
  <PresentationFormat>Widescreen</PresentationFormat>
  <Paragraphs>172</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Wingdings</vt:lpstr>
      <vt:lpstr>Office Theme</vt:lpstr>
      <vt:lpstr>FIELD ASSESSMENT OF THE FACILITY (RCH) AND COMMUNITY ITN DISTRIBUTION CHANNELS IN ZANZIBAR</vt:lpstr>
      <vt:lpstr>Presentation Outline</vt:lpstr>
      <vt:lpstr>Introduction</vt:lpstr>
      <vt:lpstr>Objectives of the Assessment</vt:lpstr>
      <vt:lpstr>Assessment Methodology</vt:lpstr>
      <vt:lpstr>Assessment location</vt:lpstr>
      <vt:lpstr>Results and Recommendations</vt:lpstr>
      <vt:lpstr>Results and Recommendations</vt:lpstr>
      <vt:lpstr>Good Examples – ITN Storage</vt:lpstr>
      <vt:lpstr>Poor Examples – ITN Storage</vt:lpstr>
      <vt:lpstr>Results and Recommendations</vt:lpstr>
      <vt:lpstr>Results and Recommendations</vt:lpstr>
      <vt:lpstr>Feedback from focus group with Shehas &amp; beneficiaries</vt:lpstr>
      <vt:lpstr>Recommendations - Revised Community Channel Processes</vt:lpstr>
      <vt:lpstr>Recommendations - Revised Community Channel Processes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ZANZIBAR MALARIA ELIMINATION PROGRAM</dc:title>
  <dc:creator>Deodatus Mwingizi</dc:creator>
  <cp:lastModifiedBy>Jane Miller</cp:lastModifiedBy>
  <cp:revision>8</cp:revision>
  <dcterms:created xsi:type="dcterms:W3CDTF">2021-11-02T14:58:45Z</dcterms:created>
  <dcterms:modified xsi:type="dcterms:W3CDTF">2021-11-18T14:30:48Z</dcterms:modified>
</cp:coreProperties>
</file>