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411" r:id="rId6"/>
    <p:sldId id="401" r:id="rId7"/>
    <p:sldId id="258" r:id="rId8"/>
    <p:sldId id="257" r:id="rId9"/>
    <p:sldId id="410" r:id="rId10"/>
    <p:sldId id="259" r:id="rId11"/>
    <p:sldId id="261" r:id="rId12"/>
    <p:sldId id="260" r:id="rId13"/>
    <p:sldId id="404" r:id="rId14"/>
    <p:sldId id="414" r:id="rId1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y Erskine" initials="ME" lastIdx="9" clrIdx="0">
    <p:extLst>
      <p:ext uri="{19B8F6BF-5375-455C-9EA6-DF929625EA0E}">
        <p15:presenceInfo xmlns:p15="http://schemas.microsoft.com/office/powerpoint/2012/main" userId="bb6c6b859303a333" providerId="Windows Live"/>
      </p:ext>
    </p:extLst>
  </p:cmAuthor>
  <p:cmAuthor id="2" name="Jessica Rockwood" initials="JR" lastIdx="7" clrIdx="1">
    <p:extLst>
      <p:ext uri="{19B8F6BF-5375-455C-9EA6-DF929625EA0E}">
        <p15:presenceInfo xmlns:p15="http://schemas.microsoft.com/office/powerpoint/2012/main" userId="S::jrockwood@iphadvisors.com::a365ae8d-b9dd-4bd9-8af6-4ea1d5dd28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72"/>
    <p:restoredTop sz="96327"/>
  </p:normalViewPr>
  <p:slideViewPr>
    <p:cSldViewPr>
      <p:cViewPr varScale="1">
        <p:scale>
          <a:sx n="67" d="100"/>
          <a:sy n="67" d="100"/>
        </p:scale>
        <p:origin x="85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104CDAE-BAE6-CE41-A968-AD38CB284AB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fr-FR" dirty="0"/>
          </a:p>
        </p:txBody>
      </p:sp>
      <p:sp>
        <p:nvSpPr>
          <p:cNvPr id="3" name="Espace réservé de la date 2">
            <a:extLst>
              <a:ext uri="{FF2B5EF4-FFF2-40B4-BE49-F238E27FC236}">
                <a16:creationId xmlns:a16="http://schemas.microsoft.com/office/drawing/2014/main" id="{E8DB05E9-D874-6E4A-9269-C4A15B211D77}"/>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CA6158C-0788-2740-BFEC-0477D7142B4B}" type="datetimeFigureOut">
              <a:rPr lang="fr-FR" altLang="en-US"/>
              <a:pPr/>
              <a:t>01/12/2021</a:t>
            </a:fld>
            <a:endParaRPr lang="fr-FR" altLang="en-US" dirty="0"/>
          </a:p>
        </p:txBody>
      </p:sp>
      <p:sp>
        <p:nvSpPr>
          <p:cNvPr id="4" name="Espace réservé du pied de page 3">
            <a:extLst>
              <a:ext uri="{FF2B5EF4-FFF2-40B4-BE49-F238E27FC236}">
                <a16:creationId xmlns:a16="http://schemas.microsoft.com/office/drawing/2014/main" id="{AC2BC184-83D7-0645-966E-B6D84DF2AD8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fr-FR" dirty="0"/>
          </a:p>
        </p:txBody>
      </p:sp>
      <p:sp>
        <p:nvSpPr>
          <p:cNvPr id="5" name="Espace réservé du numéro de diapositive 4">
            <a:extLst>
              <a:ext uri="{FF2B5EF4-FFF2-40B4-BE49-F238E27FC236}">
                <a16:creationId xmlns:a16="http://schemas.microsoft.com/office/drawing/2014/main" id="{BD7CCF5E-421E-4B41-98DD-45348EBADEA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3CD9734-079E-1C46-9A91-2B85330DD564}" type="slidenum">
              <a:rPr lang="fr-FR" altLang="en-US"/>
              <a:pPr/>
              <a:t>‹#›</a:t>
            </a:fld>
            <a:endParaRPr lang="fr-FR"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D46A06-F1BF-A84F-B0F5-45800084BC8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en-GB" dirty="0"/>
          </a:p>
        </p:txBody>
      </p:sp>
      <p:sp>
        <p:nvSpPr>
          <p:cNvPr id="3" name="Date Placeholder 2">
            <a:extLst>
              <a:ext uri="{FF2B5EF4-FFF2-40B4-BE49-F238E27FC236}">
                <a16:creationId xmlns:a16="http://schemas.microsoft.com/office/drawing/2014/main" id="{BC2B03AC-2B24-3C43-B4E8-16C9323E381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04E5A1F-5B52-B645-A236-4AC7ED407B95}" type="datetimeFigureOut">
              <a:rPr lang="en-GB" altLang="en-US"/>
              <a:pPr/>
              <a:t>01/12/2021</a:t>
            </a:fld>
            <a:endParaRPr lang="en-GB" altLang="en-US" dirty="0"/>
          </a:p>
        </p:txBody>
      </p:sp>
      <p:sp>
        <p:nvSpPr>
          <p:cNvPr id="4" name="Slide Image Placeholder 3">
            <a:extLst>
              <a:ext uri="{FF2B5EF4-FFF2-40B4-BE49-F238E27FC236}">
                <a16:creationId xmlns:a16="http://schemas.microsoft.com/office/drawing/2014/main" id="{1163422A-D25C-444E-81DA-667331B9592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2E221E7C-DD00-504B-97CD-B30F298C893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6E771EE-E4A2-4A42-AAED-EC570045A10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en-GB" dirty="0"/>
          </a:p>
        </p:txBody>
      </p:sp>
      <p:sp>
        <p:nvSpPr>
          <p:cNvPr id="7" name="Slide Number Placeholder 6">
            <a:extLst>
              <a:ext uri="{FF2B5EF4-FFF2-40B4-BE49-F238E27FC236}">
                <a16:creationId xmlns:a16="http://schemas.microsoft.com/office/drawing/2014/main" id="{15F40321-914D-A840-8ABD-4375BBC5499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4E2E0E-B972-044C-9EA0-A20F341E122E}" type="slidenum">
              <a:rPr lang="en-GB" altLang="en-US"/>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2330B4BE-462A-DD4A-B610-B92D3B7876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3D838E12-603D-184B-9AC1-591FAA8CFC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a:t>If LLIN packaging is managed poorly, the following may result: </a:t>
            </a:r>
          </a:p>
          <a:p>
            <a:pPr lvl="1"/>
            <a:r>
              <a:rPr lang="en-US" altLang="en-US" sz="1800" dirty="0"/>
              <a:t>pesticide poisoning when the packaging is reused for food storage </a:t>
            </a:r>
          </a:p>
          <a:p>
            <a:pPr lvl="1"/>
            <a:r>
              <a:rPr lang="en-US" altLang="en-US" sz="1800" dirty="0"/>
              <a:t>pesticide pollution in soil and groundwater </a:t>
            </a:r>
          </a:p>
          <a:p>
            <a:pPr lvl="1"/>
            <a:r>
              <a:rPr lang="en-US" altLang="en-US" sz="1800" dirty="0"/>
              <a:t>dangerous persistent toxins from uncontrolled open-air burning</a:t>
            </a:r>
          </a:p>
          <a:p>
            <a:endParaRPr lang="fr-FR" altLang="en-US" dirty="0"/>
          </a:p>
        </p:txBody>
      </p:sp>
      <p:sp>
        <p:nvSpPr>
          <p:cNvPr id="12291" name="Slide Number Placeholder 3">
            <a:extLst>
              <a:ext uri="{FF2B5EF4-FFF2-40B4-BE49-F238E27FC236}">
                <a16:creationId xmlns:a16="http://schemas.microsoft.com/office/drawing/2014/main" id="{819D6145-E92E-2440-8AB0-529ED6A60B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1BA37AA-044E-FC43-B29F-BD3CAD72F1F3}" type="slidenum">
              <a:rPr lang="en-US" altLang="en-US"/>
              <a:pPr/>
              <a:t>10</a:t>
            </a:fld>
            <a:endParaRPr lang="en-US" altLang="en-US" dirty="0"/>
          </a:p>
        </p:txBody>
      </p:sp>
    </p:spTree>
    <p:extLst>
      <p:ext uri="{BB962C8B-B14F-4D97-AF65-F5344CB8AC3E}">
        <p14:creationId xmlns:p14="http://schemas.microsoft.com/office/powerpoint/2010/main" val="2891487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BE9804-A862-5344-9175-04EEC1D437EE}"/>
              </a:ext>
            </a:extLst>
          </p:cNvPr>
          <p:cNvSpPr/>
          <p:nvPr userDrawn="1"/>
        </p:nvSpPr>
        <p:spPr>
          <a:xfrm flipH="1">
            <a:off x="0" y="0"/>
            <a:ext cx="25082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noFill/>
            </a:endParaRPr>
          </a:p>
        </p:txBody>
      </p:sp>
      <p:sp>
        <p:nvSpPr>
          <p:cNvPr id="5" name="Rectangle 4">
            <a:extLst>
              <a:ext uri="{FF2B5EF4-FFF2-40B4-BE49-F238E27FC236}">
                <a16:creationId xmlns:a16="http://schemas.microsoft.com/office/drawing/2014/main" id="{326484E8-64B3-6B40-8678-D68C27AD7A3A}"/>
              </a:ext>
            </a:extLst>
          </p:cNvPr>
          <p:cNvSpPr/>
          <p:nvPr userDrawn="1"/>
        </p:nvSpPr>
        <p:spPr bwMode="auto">
          <a:xfrm>
            <a:off x="152400" y="1773238"/>
            <a:ext cx="8839200" cy="4895850"/>
          </a:xfrm>
          <a:prstGeom prst="rect">
            <a:avLst/>
          </a:prstGeom>
          <a:solidFill>
            <a:srgbClr val="00314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314D"/>
              </a:solidFill>
            </a:endParaRPr>
          </a:p>
        </p:txBody>
      </p:sp>
      <p:sp>
        <p:nvSpPr>
          <p:cNvPr id="6" name="ZoneTexte 4">
            <a:extLst>
              <a:ext uri="{FF2B5EF4-FFF2-40B4-BE49-F238E27FC236}">
                <a16:creationId xmlns:a16="http://schemas.microsoft.com/office/drawing/2014/main" id="{513B1DC1-D63E-DF43-9BB1-561068FB5D8A}"/>
              </a:ext>
            </a:extLst>
          </p:cNvPr>
          <p:cNvSpPr txBox="1">
            <a:spLocks noChangeArrowheads="1"/>
          </p:cNvSpPr>
          <p:nvPr userDrawn="1"/>
        </p:nvSpPr>
        <p:spPr bwMode="auto">
          <a:xfrm>
            <a:off x="179388" y="115888"/>
            <a:ext cx="8785225" cy="15843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fr-FR" dirty="0">
              <a:ea typeface="+mn-ea"/>
            </a:endParaRPr>
          </a:p>
        </p:txBody>
      </p:sp>
      <p:sp>
        <p:nvSpPr>
          <p:cNvPr id="2" name="Title 1"/>
          <p:cNvSpPr>
            <a:spLocks noGrp="1"/>
          </p:cNvSpPr>
          <p:nvPr>
            <p:ph type="ctrTitle"/>
          </p:nvPr>
        </p:nvSpPr>
        <p:spPr>
          <a:xfrm>
            <a:off x="990600" y="2564904"/>
            <a:ext cx="7239000" cy="647591"/>
          </a:xfrm>
        </p:spPr>
        <p:txBody>
          <a:bodyPr/>
          <a:lstStyle>
            <a:lvl1pPr algn="r">
              <a:defRPr b="1">
                <a:solidFill>
                  <a:srgbClr val="FFFFFF"/>
                </a:solidFill>
              </a:defRPr>
            </a:lvl1pPr>
          </a:lstStyle>
          <a:p>
            <a:r>
              <a:rPr lang="en-US"/>
              <a:t>Click to edit Master title style</a:t>
            </a:r>
            <a:endParaRPr lang="en-GB" dirty="0"/>
          </a:p>
        </p:txBody>
      </p:sp>
      <p:sp>
        <p:nvSpPr>
          <p:cNvPr id="3" name="Subtitle 2"/>
          <p:cNvSpPr>
            <a:spLocks noGrp="1"/>
          </p:cNvSpPr>
          <p:nvPr>
            <p:ph type="subTitle" idx="1"/>
          </p:nvPr>
        </p:nvSpPr>
        <p:spPr>
          <a:xfrm>
            <a:off x="990600" y="3631704"/>
            <a:ext cx="7239000" cy="1752600"/>
          </a:xfrm>
        </p:spPr>
        <p:txBody>
          <a:bodyPr>
            <a:normAutofit/>
          </a:bodyPr>
          <a:lstStyle>
            <a:lvl1pPr marL="0" indent="0" algn="r">
              <a:buNone/>
              <a:defRPr sz="1800" b="0">
                <a:solidFill>
                  <a:srgbClr val="009FE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 name="Rectangle 4">
            <a:extLst>
              <a:ext uri="{FF2B5EF4-FFF2-40B4-BE49-F238E27FC236}">
                <a16:creationId xmlns:a16="http://schemas.microsoft.com/office/drawing/2014/main" id="{A83FAD20-2AAA-AA4D-9C67-118609C0D007}"/>
              </a:ext>
            </a:extLst>
          </p:cNvPr>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7" name="image1.png" descr="Text&#10;&#10;Description automatically generated with medium confidence">
            <a:extLst>
              <a:ext uri="{FF2B5EF4-FFF2-40B4-BE49-F238E27FC236}">
                <a16:creationId xmlns:a16="http://schemas.microsoft.com/office/drawing/2014/main" id="{5BF4A4BC-3F49-8E43-8821-631A5E5D8F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259555"/>
            <a:ext cx="4102153" cy="109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28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1124744"/>
            <a:ext cx="7416824" cy="864096"/>
          </a:xfrm>
        </p:spPr>
        <p:txBody>
          <a:bodyPr/>
          <a:lstStyle>
            <a:lvl1pPr>
              <a:defRPr sz="2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6612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906215" y="2132856"/>
            <a:ext cx="3352800" cy="3686944"/>
          </a:xfrm>
        </p:spPr>
        <p:txBody>
          <a:bodyPr rtlCol="0">
            <a:normAutofit/>
          </a:bodyPr>
          <a:lstStyle/>
          <a:p>
            <a:pPr lvl="0"/>
            <a:r>
              <a:rPr lang="en-US" noProof="0" dirty="0"/>
              <a:t>Click icon to add chart</a:t>
            </a:r>
            <a:endParaRPr lang="en-GB" noProof="0" dirty="0"/>
          </a:p>
        </p:txBody>
      </p:sp>
      <p:sp>
        <p:nvSpPr>
          <p:cNvPr id="5" name="Title 4"/>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1"/>
          </p:nvPr>
        </p:nvSpPr>
        <p:spPr>
          <a:xfrm>
            <a:off x="4408785" y="2132856"/>
            <a:ext cx="3907631" cy="3686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2804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3"/>
          <p:cNvSpPr>
            <a:spLocks noGrp="1"/>
          </p:cNvSpPr>
          <p:nvPr>
            <p:ph type="pic" sz="quarter" idx="10"/>
          </p:nvPr>
        </p:nvSpPr>
        <p:spPr>
          <a:xfrm>
            <a:off x="899592" y="3409528"/>
            <a:ext cx="7416824" cy="2467744"/>
          </a:xfr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899592" y="2145660"/>
            <a:ext cx="7416824" cy="1143000"/>
          </a:xfrm>
        </p:spPr>
        <p:txBody>
          <a:bodyPr/>
          <a:lstStyle/>
          <a:p>
            <a:pPr lvl="0"/>
            <a:r>
              <a:rPr lang="en-US"/>
              <a:t>Click to edit Master text styles</a:t>
            </a:r>
          </a:p>
        </p:txBody>
      </p:sp>
    </p:spTree>
    <p:extLst>
      <p:ext uri="{BB962C8B-B14F-4D97-AF65-F5344CB8AC3E}">
        <p14:creationId xmlns:p14="http://schemas.microsoft.com/office/powerpoint/2010/main" val="279392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907448" y="2132856"/>
            <a:ext cx="4038600" cy="3744416"/>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98448" y="2132856"/>
            <a:ext cx="3217968" cy="3744416"/>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897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899592" y="2132856"/>
            <a:ext cx="3672408" cy="574675"/>
          </a:xfrm>
        </p:spPr>
        <p:txBody>
          <a:bodyPr anchor="ct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2707533"/>
            <a:ext cx="3672408" cy="316974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716017" y="2132856"/>
            <a:ext cx="3600400" cy="574675"/>
          </a:xfrm>
        </p:spPr>
        <p:txBody>
          <a:bodyPr anchor="ct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17" y="2707533"/>
            <a:ext cx="3600400" cy="316974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3619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1756FD-1556-D648-AB81-DD4C03FDB13F}"/>
              </a:ext>
            </a:extLst>
          </p:cNvPr>
          <p:cNvSpPr/>
          <p:nvPr/>
        </p:nvSpPr>
        <p:spPr bwMode="auto">
          <a:xfrm>
            <a:off x="152400" y="1136650"/>
            <a:ext cx="8839200" cy="5532438"/>
          </a:xfrm>
          <a:prstGeom prst="rect">
            <a:avLst/>
          </a:prstGeom>
          <a:solidFill>
            <a:srgbClr val="00314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Box 2">
            <a:extLst>
              <a:ext uri="{FF2B5EF4-FFF2-40B4-BE49-F238E27FC236}">
                <a16:creationId xmlns:a16="http://schemas.microsoft.com/office/drawing/2014/main" id="{DD92912C-F1DF-454E-A620-A13C65EBD4F9}"/>
              </a:ext>
            </a:extLst>
          </p:cNvPr>
          <p:cNvSpPr txBox="1">
            <a:spLocks noChangeArrowheads="1"/>
          </p:cNvSpPr>
          <p:nvPr/>
        </p:nvSpPr>
        <p:spPr bwMode="auto">
          <a:xfrm>
            <a:off x="539750" y="5732463"/>
            <a:ext cx="4724400" cy="574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b="1" baseline="30000" noProof="0" dirty="0">
                <a:solidFill>
                  <a:srgbClr val="009FEE"/>
                </a:solidFill>
                <a:ea typeface="+mn-ea"/>
              </a:rPr>
              <a:t>Informations complémentaires</a:t>
            </a:r>
          </a:p>
          <a:p>
            <a:pPr eaLnBrk="1" hangingPunct="1">
              <a:defRPr/>
            </a:pPr>
            <a:r>
              <a:rPr lang="fr-FR" b="1" baseline="30000" noProof="0" dirty="0">
                <a:solidFill>
                  <a:schemeClr val="bg1"/>
                </a:solidFill>
                <a:ea typeface="+mn-ea"/>
              </a:rPr>
              <a:t>www.allianceformalariaprevention.com </a:t>
            </a:r>
          </a:p>
          <a:p>
            <a:pPr eaLnBrk="1" hangingPunct="1">
              <a:defRPr/>
            </a:pPr>
            <a:r>
              <a:rPr lang="fr-FR" baseline="30000" noProof="0" dirty="0">
                <a:solidFill>
                  <a:srgbClr val="009FEE"/>
                </a:solidFill>
                <a:ea typeface="+mn-ea"/>
              </a:rPr>
              <a:t>et</a:t>
            </a:r>
            <a:r>
              <a:rPr lang="fr-FR" b="1" baseline="30000" noProof="0" dirty="0">
                <a:solidFill>
                  <a:srgbClr val="009FEE"/>
                </a:solidFill>
                <a:ea typeface="+mn-ea"/>
              </a:rPr>
              <a:t> </a:t>
            </a:r>
            <a:r>
              <a:rPr lang="fr-FR" b="1" baseline="30000" noProof="0" dirty="0">
                <a:solidFill>
                  <a:schemeClr val="bg1"/>
                </a:solidFill>
                <a:ea typeface="+mn-ea"/>
              </a:rPr>
              <a:t>allianceformalariaprevention@gmail.com </a:t>
            </a:r>
            <a:endParaRPr lang="fr-FR" sz="2000" b="1" baseline="30000" noProof="0" dirty="0">
              <a:solidFill>
                <a:schemeClr val="bg1"/>
              </a:solidFill>
              <a:ea typeface="+mn-ea"/>
            </a:endParaRPr>
          </a:p>
        </p:txBody>
      </p:sp>
      <p:pic>
        <p:nvPicPr>
          <p:cNvPr id="4" name="Image 1" descr="1202500-AMP-logo.gif">
            <a:extLst>
              <a:ext uri="{FF2B5EF4-FFF2-40B4-BE49-F238E27FC236}">
                <a16:creationId xmlns:a16="http://schemas.microsoft.com/office/drawing/2014/main" id="{D5D062DC-1148-5148-832D-D3502F40F7C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539750" y="5157788"/>
            <a:ext cx="3603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1.png" descr="Text&#10;&#10;Description automatically generated with medium confidence">
            <a:extLst>
              <a:ext uri="{FF2B5EF4-FFF2-40B4-BE49-F238E27FC236}">
                <a16:creationId xmlns:a16="http://schemas.microsoft.com/office/drawing/2014/main" id="{22BC9640-1EE9-1741-BB1B-965A406BCB0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1" y="259555"/>
            <a:ext cx="2895600" cy="77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52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57705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373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3" descr="1202500-AMP-logo.jpg">
            <a:extLst>
              <a:ext uri="{FF2B5EF4-FFF2-40B4-BE49-F238E27FC236}">
                <a16:creationId xmlns:a16="http://schemas.microsoft.com/office/drawing/2014/main" id="{3945CE72-B936-B64E-A03F-8F0349616921}"/>
              </a:ext>
            </a:extLst>
          </p:cNvPr>
          <p:cNvPicPr>
            <a:picLocks noChangeAspect="1"/>
          </p:cNvPicPr>
          <p:nvPr/>
        </p:nvPicPr>
        <p:blipFill>
          <a:blip r:embed="rId11">
            <a:extLst>
              <a:ext uri="{28A0092B-C50C-407E-A947-70E740481C1C}">
                <a14:useLocalDpi xmlns:a14="http://schemas.microsoft.com/office/drawing/2010/main" val="0"/>
              </a:ext>
            </a:extLst>
          </a:blip>
          <a:srcRect l="10327" t="19418" b="20676"/>
          <a:stretch>
            <a:fillRect/>
          </a:stretch>
        </p:blipFill>
        <p:spPr bwMode="auto">
          <a:xfrm>
            <a:off x="896938" y="171450"/>
            <a:ext cx="30988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C8726580-8A50-2F45-8739-4901EC6247B6}"/>
              </a:ext>
            </a:extLst>
          </p:cNvPr>
          <p:cNvSpPr>
            <a:spLocks noGrp="1"/>
          </p:cNvSpPr>
          <p:nvPr>
            <p:ph type="title"/>
          </p:nvPr>
        </p:nvSpPr>
        <p:spPr bwMode="auto">
          <a:xfrm>
            <a:off x="900113" y="1125538"/>
            <a:ext cx="7416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a:extLst>
              <a:ext uri="{FF2B5EF4-FFF2-40B4-BE49-F238E27FC236}">
                <a16:creationId xmlns:a16="http://schemas.microsoft.com/office/drawing/2014/main" id="{A6727C7A-0D2B-E749-AEFB-A495BF9341A5}"/>
              </a:ext>
            </a:extLst>
          </p:cNvPr>
          <p:cNvSpPr>
            <a:spLocks noGrp="1"/>
          </p:cNvSpPr>
          <p:nvPr>
            <p:ph type="body" idx="1"/>
          </p:nvPr>
        </p:nvSpPr>
        <p:spPr bwMode="auto">
          <a:xfrm>
            <a:off x="900113" y="2133600"/>
            <a:ext cx="74168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15" name="Straight Connector 4">
            <a:extLst>
              <a:ext uri="{FF2B5EF4-FFF2-40B4-BE49-F238E27FC236}">
                <a16:creationId xmlns:a16="http://schemas.microsoft.com/office/drawing/2014/main" id="{EAB3B810-DD57-F346-8015-50E8189F7557}"/>
              </a:ext>
            </a:extLst>
          </p:cNvPr>
          <p:cNvCxnSpPr/>
          <p:nvPr/>
        </p:nvCxnSpPr>
        <p:spPr>
          <a:xfrm>
            <a:off x="900113" y="1125538"/>
            <a:ext cx="74168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a:extLst>
              <a:ext uri="{FF2B5EF4-FFF2-40B4-BE49-F238E27FC236}">
                <a16:creationId xmlns:a16="http://schemas.microsoft.com/office/drawing/2014/main" id="{0C2C51AC-47D7-F941-99FB-7B77C4AA72C1}"/>
              </a:ext>
            </a:extLst>
          </p:cNvPr>
          <p:cNvCxnSpPr/>
          <p:nvPr/>
        </p:nvCxnSpPr>
        <p:spPr>
          <a:xfrm>
            <a:off x="900113" y="1989138"/>
            <a:ext cx="74168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A4AC2C7-B0A9-5A49-8ACA-D15E736673F7}"/>
              </a:ext>
            </a:extLst>
          </p:cNvPr>
          <p:cNvSpPr/>
          <p:nvPr/>
        </p:nvSpPr>
        <p:spPr>
          <a:xfrm flipH="1">
            <a:off x="0" y="0"/>
            <a:ext cx="179388" cy="6865938"/>
          </a:xfrm>
          <a:prstGeom prst="rect">
            <a:avLst/>
          </a:prstGeom>
          <a:solidFill>
            <a:srgbClr val="00314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9" name="image1.png" descr="Text&#10;&#10;Description automatically generated with medium confidence">
            <a:extLst>
              <a:ext uri="{FF2B5EF4-FFF2-40B4-BE49-F238E27FC236}">
                <a16:creationId xmlns:a16="http://schemas.microsoft.com/office/drawing/2014/main" id="{E7D1B429-A58E-3746-B286-32E64719B5E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533400" y="259556"/>
            <a:ext cx="3098801" cy="826774"/>
          </a:xfrm>
          <a:prstGeom prst="rect">
            <a:avLst/>
          </a:prstGeom>
          <a:noFill/>
          <a:extLst>
            <a:ext uri="{909E8E84-426E-40DD-AFC4-6F175D3DCCD1}">
              <a14:hiddenFill xmlns:a14="http://schemas.microsoft.com/office/drawing/2010/main">
                <a:solidFill>
                  <a:srgbClr val="FFFFFF"/>
                </a:solidFill>
              </a14:hiddenFill>
            </a:ext>
          </a:extLst>
        </p:spPr>
      </p:pic>
      <p:sp>
        <p:nvSpPr>
          <p:cNvPr id="2" name="MSIPCMContentMarking" descr="{&quot;HashCode&quot;:-45436510,&quot;Placement&quot;:&quot;Footer&quot;,&quot;Top&quot;:519.343,&quot;Left&quot;:0.0,&quot;SlideWidth&quot;:720,&quot;SlideHeight&quot;:540}">
            <a:extLst>
              <a:ext uri="{FF2B5EF4-FFF2-40B4-BE49-F238E27FC236}">
                <a16:creationId xmlns:a16="http://schemas.microsoft.com/office/drawing/2014/main" id="{D1667898-7EFA-40FB-A616-A7E06EDBA615}"/>
              </a:ext>
            </a:extLst>
          </p:cNvPr>
          <p:cNvSpPr txBox="1"/>
          <p:nvPr userDrawn="1"/>
        </p:nvSpPr>
        <p:spPr>
          <a:xfrm>
            <a:off x="0" y="6595656"/>
            <a:ext cx="581126" cy="262344"/>
          </a:xfrm>
          <a:prstGeom prst="rect">
            <a:avLst/>
          </a:prstGeom>
          <a:noFill/>
        </p:spPr>
        <p:txBody>
          <a:bodyPr vert="horz" wrap="square" lIns="0" tIns="0" rIns="0" bIns="0" rtlCol="0" anchor="ctr" anchorCtr="1">
            <a:spAutoFit/>
          </a:bodyPr>
          <a:lstStyle/>
          <a:p>
            <a:pPr algn="l">
              <a:spcBef>
                <a:spcPct val="0"/>
              </a:spcBef>
              <a:spcAft>
                <a:spcPct val="0"/>
              </a:spcAft>
            </a:pPr>
            <a:r>
              <a:rPr lang="en-US" sz="1000" dirty="0">
                <a:solidFill>
                  <a:srgbClr val="000000"/>
                </a:solidFill>
                <a:latin typeface="Calibri" panose="020F0502020204030204" pitchFamily="34" charset="0"/>
              </a:rPr>
              <a:t>Public</a:t>
            </a:r>
            <a:endParaRPr lang="en-CH" sz="10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74" r:id="rId1"/>
    <p:sldLayoutId id="2147483767" r:id="rId2"/>
    <p:sldLayoutId id="2147483768" r:id="rId3"/>
    <p:sldLayoutId id="2147483769" r:id="rId4"/>
    <p:sldLayoutId id="2147483770" r:id="rId5"/>
    <p:sldLayoutId id="2147483771" r:id="rId6"/>
    <p:sldLayoutId id="2147483775" r:id="rId7"/>
    <p:sldLayoutId id="2147483772" r:id="rId8"/>
    <p:sldLayoutId id="2147483773" r:id="rId9"/>
  </p:sldLayoutIdLst>
  <p:txStyles>
    <p:titleStyle>
      <a:lvl1pPr algn="l" rtl="0" eaLnBrk="1" fontAlgn="base" hangingPunct="1">
        <a:spcBef>
          <a:spcPct val="0"/>
        </a:spcBef>
        <a:spcAft>
          <a:spcPct val="0"/>
        </a:spcAft>
        <a:defRPr sz="20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0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0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0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A997-D051-8341-BD4E-EED19F3B7B8A}"/>
              </a:ext>
            </a:extLst>
          </p:cNvPr>
          <p:cNvSpPr>
            <a:spLocks noGrp="1"/>
          </p:cNvSpPr>
          <p:nvPr>
            <p:ph type="ctrTitle"/>
          </p:nvPr>
        </p:nvSpPr>
        <p:spPr>
          <a:xfrm>
            <a:off x="457200" y="2564904"/>
            <a:ext cx="8305800" cy="1066800"/>
          </a:xfrm>
        </p:spPr>
        <p:txBody>
          <a:bodyPr/>
          <a:lstStyle/>
          <a:p>
            <a:pPr algn="ctr"/>
            <a:r>
              <a:rPr lang="fr-FR" sz="2800" dirty="0"/>
              <a:t>Évaluation du processus de campagne de distribution multiproduits</a:t>
            </a:r>
            <a:br>
              <a:rPr lang="fr-FR" sz="2800" dirty="0"/>
            </a:br>
            <a:r>
              <a:rPr lang="fr-FR" sz="1800" dirty="0"/>
              <a:t>Burkina Faso, 2019 (résumé) </a:t>
            </a:r>
            <a:endParaRPr lang="fr-FR" sz="2800" dirty="0"/>
          </a:p>
        </p:txBody>
      </p:sp>
      <p:sp>
        <p:nvSpPr>
          <p:cNvPr id="3" name="Subtitle 2">
            <a:extLst>
              <a:ext uri="{FF2B5EF4-FFF2-40B4-BE49-F238E27FC236}">
                <a16:creationId xmlns:a16="http://schemas.microsoft.com/office/drawing/2014/main" id="{28A761E5-4A0B-204A-87D5-3B59F73CEC7A}"/>
              </a:ext>
            </a:extLst>
          </p:cNvPr>
          <p:cNvSpPr>
            <a:spLocks noGrp="1"/>
          </p:cNvSpPr>
          <p:nvPr>
            <p:ph type="subTitle" idx="1"/>
          </p:nvPr>
        </p:nvSpPr>
        <p:spPr>
          <a:xfrm>
            <a:off x="4419600" y="5638800"/>
            <a:ext cx="4495800" cy="711696"/>
          </a:xfrm>
        </p:spPr>
        <p:txBody>
          <a:bodyPr/>
          <a:lstStyle/>
          <a:p>
            <a:r>
              <a:rPr lang="fr-FR" b="1" dirty="0"/>
              <a:t>Valence Nimbona et Kathryn Malhotra</a:t>
            </a:r>
          </a:p>
          <a:p>
            <a:endParaRPr lang="fr-FR" b="1" dirty="0"/>
          </a:p>
          <a:p>
            <a:endParaRPr lang="fr-FR" dirty="0"/>
          </a:p>
        </p:txBody>
      </p:sp>
    </p:spTree>
    <p:extLst>
      <p:ext uri="{BB962C8B-B14F-4D97-AF65-F5344CB8AC3E}">
        <p14:creationId xmlns:p14="http://schemas.microsoft.com/office/powerpoint/2010/main" val="3822205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D1B0363C-1D70-3146-AD64-31D6669AC564}"/>
              </a:ext>
            </a:extLst>
          </p:cNvPr>
          <p:cNvSpPr>
            <a:spLocks noGrp="1"/>
          </p:cNvSpPr>
          <p:nvPr>
            <p:ph type="title"/>
          </p:nvPr>
        </p:nvSpPr>
        <p:spPr>
          <a:xfrm>
            <a:off x="900113" y="1125538"/>
            <a:ext cx="7416800" cy="863600"/>
          </a:xfrm>
        </p:spPr>
        <p:txBody>
          <a:bodyPr/>
          <a:lstStyle/>
          <a:p>
            <a:r>
              <a:rPr lang="en-US" sz="3200" i="0" dirty="0">
                <a:solidFill>
                  <a:prstClr val="black"/>
                </a:solidFill>
                <a:latin typeface="Calibri" panose="020F0502020204030204"/>
                <a:ea typeface="+mj-ea"/>
                <a:cs typeface="+mj-cs"/>
              </a:rPr>
              <a:t>Conclusion </a:t>
            </a:r>
            <a:endParaRPr lang="en-CA" altLang="en-US" sz="2400" i="0" dirty="0"/>
          </a:p>
        </p:txBody>
      </p:sp>
      <p:sp>
        <p:nvSpPr>
          <p:cNvPr id="6" name="Rectangle 3"/>
          <p:cNvSpPr txBox="1">
            <a:spLocks noChangeArrowheads="1"/>
          </p:cNvSpPr>
          <p:nvPr/>
        </p:nvSpPr>
        <p:spPr bwMode="auto">
          <a:xfrm>
            <a:off x="237065" y="1871491"/>
            <a:ext cx="5688000" cy="4985980"/>
          </a:xfrm>
          <a:prstGeom prst="rect">
            <a:avLst/>
          </a:prstGeom>
          <a:solidFill>
            <a:sysClr val="window" lastClr="FFFFFF"/>
          </a:solidFill>
          <a:ln>
            <a:noFill/>
          </a:ln>
          <a:effectLst/>
        </p:spPr>
        <p:txBody>
          <a:bodyPr vert="horz" wrap="square" lIns="0" tIns="0" rIns="0" bIns="0" numCol="1" rtlCol="0"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20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6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4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sz="1800" kern="1200">
                <a:solidFill>
                  <a:schemeClr val="tx1"/>
                </a:solidFill>
                <a:latin typeface="Arial" panose="020B0604020202020204" pitchFamily="34" charset="0"/>
                <a:ea typeface="+mn-ea"/>
                <a:cs typeface="+mn-cs"/>
              </a:defRPr>
            </a:lvl9pPr>
          </a:lstStyle>
          <a:p>
            <a:pPr marL="0" marR="0" lvl="0" indent="0" algn="just" defTabSz="914400" rtl="0" eaLnBrk="0" fontAlgn="base" latinLnBrk="0" hangingPunct="0">
              <a:lnSpc>
                <a:spcPct val="90000"/>
              </a:lnSpc>
              <a:spcBef>
                <a:spcPct val="0"/>
              </a:spcBef>
              <a:spcAft>
                <a:spcPct val="0"/>
              </a:spcAft>
              <a:buClrTx/>
              <a:buSzTx/>
              <a:buFont typeface="Arial" panose="020B0604020202020204" pitchFamily="34" charset="0"/>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kumimoji="0" lang="fr-FR" sz="1800" b="0" i="0" u="none" strike="noStrike" kern="1200" cap="none" spc="0" normalizeH="0" baseline="0" dirty="0">
                <a:ln>
                  <a:noFill/>
                </a:ln>
                <a:solidFill>
                  <a:sysClr val="windowText" lastClr="000000"/>
                </a:solidFill>
                <a:effectLst/>
                <a:uLnTx/>
                <a:uFillTx/>
                <a:latin typeface="Calibri" panose="020F0502020204030204"/>
                <a:ea typeface="+mn-ea"/>
                <a:cs typeface="+mn-cs"/>
              </a:rPr>
              <a:t>Les principaux points à retenir de la campagne de distribution multiproduits menée en 2019 au Burkina Faso ont principalement trait : au changement social et de comportement, </a:t>
            </a:r>
            <a:r>
              <a:rPr lang="fr-FR" sz="1800" dirty="0">
                <a:effectLst/>
                <a:latin typeface="Calibri" panose="020F0502020204030204" pitchFamily="34" charset="0"/>
                <a:ea typeface="MS Mincho" panose="02020609040205080304" pitchFamily="49" charset="-128"/>
                <a:cs typeface="Times New Roman" panose="02020603050405020304" pitchFamily="18" charset="0"/>
              </a:rPr>
              <a:t>à savoir la nécessité d’établir dès le départ un consensus et de décider quand, comment et à qui seront communiquées les informations concernant les différents types de moustiquaires ; et à la logistique, notamment la nécessité de faciliter la gestion de la chaîne d’approvisionnement pour en garantir l’efficacité, au travers d’un système permettant de distinguer aisément les balles de différents types de MII.</a:t>
            </a:r>
            <a:endParaRPr kumimoji="0" lang="fr-FR" sz="1800" b="0" i="0" u="none" strike="noStrike" kern="1200" cap="none" spc="0" normalizeH="0" baseline="0" dirty="0">
              <a:ln>
                <a:noFill/>
              </a:ln>
              <a:solidFill>
                <a:sysClr val="windowText" lastClr="000000"/>
              </a:solidFill>
              <a:effectLst/>
              <a:uLnTx/>
              <a:uFillTx/>
              <a:latin typeface="Calibri" panose="020F0502020204030204"/>
              <a:ea typeface="+mn-ea"/>
              <a:cs typeface="+mn-cs"/>
            </a:endParaRPr>
          </a:p>
          <a:p>
            <a:pPr marL="0" marR="0" lvl="0" indent="0" algn="just" defTabSz="914400" rtl="0" eaLnBrk="0" fontAlgn="base" latinLnBrk="0" hangingPunct="0">
              <a:lnSpc>
                <a:spcPct val="90000"/>
              </a:lnSpc>
              <a:spcBef>
                <a:spcPct val="0"/>
              </a:spcBef>
              <a:spcAft>
                <a:spcPct val="0"/>
              </a:spcAft>
              <a:buClrTx/>
              <a:buSzTx/>
              <a:buFont typeface="Arial" panose="020B0604020202020204" pitchFamily="34" charset="0"/>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kumimoji="0" lang="fr-FR" sz="1800" b="0" i="0" u="none" strike="noStrike" kern="1200" cap="none" spc="0" normalizeH="0" baseline="0" dirty="0">
              <a:ln>
                <a:noFill/>
              </a:ln>
              <a:solidFill>
                <a:sysClr val="windowText" lastClr="000000"/>
              </a:solidFill>
              <a:effectLst/>
              <a:uLnTx/>
              <a:uFillTx/>
              <a:latin typeface="Calibri" panose="020F0502020204030204"/>
              <a:ea typeface="+mn-ea"/>
              <a:cs typeface="+mn-cs"/>
            </a:endParaRPr>
          </a:p>
          <a:p>
            <a:pPr marL="0" marR="0" lvl="0" indent="0" algn="just" defTabSz="914400" rtl="0" eaLnBrk="0" fontAlgn="base" latinLnBrk="0" hangingPunct="0">
              <a:lnSpc>
                <a:spcPct val="90000"/>
              </a:lnSpc>
              <a:spcBef>
                <a:spcPct val="0"/>
              </a:spcBef>
              <a:spcAft>
                <a:spcPct val="0"/>
              </a:spcAft>
              <a:buClrTx/>
              <a:buSzTx/>
              <a:buFont typeface="Arial" panose="020B0604020202020204" pitchFamily="34" charset="0"/>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fr-FR" sz="1800" dirty="0">
                <a:solidFill>
                  <a:sysClr val="windowText" lastClr="000000"/>
                </a:solidFill>
                <a:latin typeface="Calibri" panose="020F0502020204030204"/>
              </a:rPr>
              <a:t>U</a:t>
            </a:r>
            <a:r>
              <a:rPr lang="fr-FR" sz="1800" dirty="0">
                <a:effectLst/>
                <a:latin typeface="Calibri" panose="020F0502020204030204" pitchFamily="34" charset="0"/>
                <a:ea typeface="MS Mincho" panose="02020609040205080304" pitchFamily="49" charset="-128"/>
                <a:cs typeface="Times New Roman" panose="02020603050405020304" pitchFamily="18" charset="0"/>
              </a:rPr>
              <a:t>n grand nombre de forces, difficultés et enseignements tirés sont semblables à ceux déjà mis au jour lors de distributions de moustiquaires de type unique. Il en découle qu’à l’avenir, pour améliorer l’efficacité et l’efficience des campagnes de distribution de moustiquaires multiples, il conviendra d’apporter des réponses aux difficultés systémiques liées aux campagnes en général, quel que soit le type de MII choisi ou leur nombre.</a:t>
            </a:r>
            <a:endParaRPr kumimoji="0" lang="fr-FR" sz="1800" b="0" i="0" u="none" strike="noStrike" kern="1200" cap="none" spc="0" normalizeH="0" baseline="0" dirty="0">
              <a:ln>
                <a:noFill/>
              </a:ln>
              <a:solidFill>
                <a:sysClr val="windowText" lastClr="000000"/>
              </a:solidFill>
              <a:effectLst/>
              <a:uLnTx/>
              <a:uFillTx/>
              <a:latin typeface="Calibri" panose="020F0502020204030204"/>
              <a:ea typeface="+mn-ea"/>
              <a:cs typeface="+mn-cs"/>
            </a:endParaRPr>
          </a:p>
        </p:txBody>
      </p:sp>
      <p:pic>
        <p:nvPicPr>
          <p:cNvPr id="7" name="Picture 5" descr="A picture containing outdoor, person, man, holding&#10;&#10;Description automatically generated">
            <a:extLst>
              <a:ext uri="{FF2B5EF4-FFF2-40B4-BE49-F238E27FC236}">
                <a16:creationId xmlns:a16="http://schemas.microsoft.com/office/drawing/2014/main" id="{E5B4858E-725D-45DF-9B7F-DEDE891F0F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1" y="1989138"/>
            <a:ext cx="3048000" cy="3421062"/>
          </a:xfrm>
          <a:prstGeom prst="rect">
            <a:avLst/>
          </a:prstGeom>
        </p:spPr>
      </p:pic>
      <p:sp>
        <p:nvSpPr>
          <p:cNvPr id="8" name="TextBox 6">
            <a:extLst>
              <a:ext uri="{FF2B5EF4-FFF2-40B4-BE49-F238E27FC236}">
                <a16:creationId xmlns:a16="http://schemas.microsoft.com/office/drawing/2014/main" id="{E3C9F1E2-4BBE-461A-975C-41FF2E2CCF7D}"/>
              </a:ext>
            </a:extLst>
          </p:cNvPr>
          <p:cNvSpPr txBox="1"/>
          <p:nvPr/>
        </p:nvSpPr>
        <p:spPr>
          <a:xfrm>
            <a:off x="6096000" y="5562600"/>
            <a:ext cx="3048000" cy="738664"/>
          </a:xfrm>
          <a:prstGeom prst="rect">
            <a:avLst/>
          </a:prstGeom>
          <a:noFill/>
        </p:spPr>
        <p:txBody>
          <a:bodyPr wrap="square">
            <a:spAutoFit/>
          </a:bodyPr>
          <a:lstStyle/>
          <a:p>
            <a:pPr algn="ctr" fontAlgn="auto">
              <a:spcBef>
                <a:spcPts val="0"/>
              </a:spcBef>
              <a:spcAft>
                <a:spcPts val="0"/>
              </a:spcAft>
            </a:pPr>
            <a:r>
              <a:rPr lang="fr-FR" sz="1050" i="1" dirty="0">
                <a:solidFill>
                  <a:prstClr val="black"/>
                </a:solidFill>
                <a:latin typeface="Calibri" panose="020F0502020204030204"/>
                <a:ea typeface="+mn-ea"/>
              </a:rPr>
              <a:t>Centre de santé de Tioyo, district sanitaire de Diébougou, région du Sud-Ouest : démonstration de l’utilisation d’une MII de type IG2 à un point de distribution</a:t>
            </a:r>
          </a:p>
        </p:txBody>
      </p:sp>
    </p:spTree>
    <p:extLst>
      <p:ext uri="{BB962C8B-B14F-4D97-AF65-F5344CB8AC3E}">
        <p14:creationId xmlns:p14="http://schemas.microsoft.com/office/powerpoint/2010/main" val="375331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FB20C8-9F50-994C-92AC-78B7CA9AE308}"/>
              </a:ext>
            </a:extLst>
          </p:cNvPr>
          <p:cNvSpPr txBox="1"/>
          <p:nvPr/>
        </p:nvSpPr>
        <p:spPr>
          <a:xfrm>
            <a:off x="1066800" y="2133600"/>
            <a:ext cx="5791200" cy="1661993"/>
          </a:xfrm>
          <a:prstGeom prst="rect">
            <a:avLst/>
          </a:prstGeom>
          <a:noFill/>
        </p:spPr>
        <p:txBody>
          <a:bodyPr wrap="square" rtlCol="0">
            <a:spAutoFit/>
          </a:bodyPr>
          <a:lstStyle/>
          <a:p>
            <a:r>
              <a:rPr lang="en-US" sz="6000" b="1" dirty="0">
                <a:solidFill>
                  <a:schemeClr val="bg1"/>
                </a:solidFill>
                <a:latin typeface="+mn-lt"/>
              </a:rPr>
              <a:t>Merci </a:t>
            </a:r>
          </a:p>
          <a:p>
            <a:endParaRPr lang="en-US" sz="2400" b="1" dirty="0">
              <a:solidFill>
                <a:schemeClr val="bg1"/>
              </a:solidFill>
            </a:endParaRPr>
          </a:p>
          <a:p>
            <a:endParaRPr lang="en-US" dirty="0">
              <a:solidFill>
                <a:schemeClr val="bg1"/>
              </a:solidFill>
            </a:endParaRPr>
          </a:p>
        </p:txBody>
      </p:sp>
      <p:pic>
        <p:nvPicPr>
          <p:cNvPr id="3" name="Image 2"/>
          <p:cNvPicPr>
            <a:picLocks noChangeAspect="1"/>
          </p:cNvPicPr>
          <p:nvPr/>
        </p:nvPicPr>
        <p:blipFill>
          <a:blip r:embed="rId2"/>
          <a:stretch>
            <a:fillRect/>
          </a:stretch>
        </p:blipFill>
        <p:spPr>
          <a:xfrm>
            <a:off x="4724400" y="2431844"/>
            <a:ext cx="4267200" cy="4204036"/>
          </a:xfrm>
          <a:prstGeom prst="rect">
            <a:avLst/>
          </a:prstGeom>
        </p:spPr>
      </p:pic>
    </p:spTree>
    <p:extLst>
      <p:ext uri="{BB962C8B-B14F-4D97-AF65-F5344CB8AC3E}">
        <p14:creationId xmlns:p14="http://schemas.microsoft.com/office/powerpoint/2010/main" val="162320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3A56-991A-7C4A-98C8-A791A029D7B0}"/>
              </a:ext>
            </a:extLst>
          </p:cNvPr>
          <p:cNvSpPr>
            <a:spLocks noGrp="1"/>
          </p:cNvSpPr>
          <p:nvPr>
            <p:ph type="title"/>
          </p:nvPr>
        </p:nvSpPr>
        <p:spPr>
          <a:xfrm>
            <a:off x="899592" y="1124744"/>
            <a:ext cx="7416824" cy="548513"/>
          </a:xfrm>
        </p:spPr>
        <p:txBody>
          <a:bodyPr/>
          <a:lstStyle/>
          <a:p>
            <a:r>
              <a:rPr lang="fr-FR" i="0" dirty="0"/>
              <a:t>Contexte de la campagne</a:t>
            </a:r>
          </a:p>
        </p:txBody>
      </p:sp>
      <p:grpSp>
        <p:nvGrpSpPr>
          <p:cNvPr id="39" name="Group 5">
            <a:extLst>
              <a:ext uri="{FF2B5EF4-FFF2-40B4-BE49-F238E27FC236}">
                <a16:creationId xmlns:a16="http://schemas.microsoft.com/office/drawing/2014/main" id="{06345ACB-6DEF-4535-A360-437BB1756560}"/>
              </a:ext>
            </a:extLst>
          </p:cNvPr>
          <p:cNvGrpSpPr/>
          <p:nvPr/>
        </p:nvGrpSpPr>
        <p:grpSpPr>
          <a:xfrm>
            <a:off x="228600" y="2209800"/>
            <a:ext cx="4038600" cy="4316179"/>
            <a:chOff x="0" y="0"/>
            <a:chExt cx="4902922" cy="6858000"/>
          </a:xfrm>
        </p:grpSpPr>
        <p:pic>
          <p:nvPicPr>
            <p:cNvPr id="40" name="Picture 6">
              <a:extLst>
                <a:ext uri="{FF2B5EF4-FFF2-40B4-BE49-F238E27FC236}">
                  <a16:creationId xmlns:a16="http://schemas.microsoft.com/office/drawing/2014/main" id="{14BF7649-E2D0-4DE0-91A8-717B55D9B7F4}"/>
                </a:ext>
              </a:extLst>
            </p:cNvPr>
            <p:cNvPicPr>
              <a:picLocks noChangeAspect="1"/>
            </p:cNvPicPr>
            <p:nvPr/>
          </p:nvPicPr>
          <p:blipFill>
            <a:blip r:embed="rId2"/>
            <a:stretch>
              <a:fillRect/>
            </a:stretch>
          </p:blipFill>
          <p:spPr>
            <a:xfrm>
              <a:off x="0" y="0"/>
              <a:ext cx="4902922" cy="6858000"/>
            </a:xfrm>
            <a:prstGeom prst="rect">
              <a:avLst/>
            </a:prstGeom>
          </p:spPr>
        </p:pic>
        <p:grpSp>
          <p:nvGrpSpPr>
            <p:cNvPr id="41" name="Group 8">
              <a:extLst>
                <a:ext uri="{FF2B5EF4-FFF2-40B4-BE49-F238E27FC236}">
                  <a16:creationId xmlns:a16="http://schemas.microsoft.com/office/drawing/2014/main" id="{D19E12FF-7447-46F8-9140-A568B94A8BA6}"/>
                </a:ext>
              </a:extLst>
            </p:cNvPr>
            <p:cNvGrpSpPr/>
            <p:nvPr/>
          </p:nvGrpSpPr>
          <p:grpSpPr>
            <a:xfrm>
              <a:off x="80224" y="272737"/>
              <a:ext cx="4446457" cy="5581547"/>
              <a:chOff x="355687" y="346628"/>
              <a:chExt cx="4446457" cy="5581547"/>
            </a:xfrm>
          </p:grpSpPr>
          <p:grpSp>
            <p:nvGrpSpPr>
              <p:cNvPr id="57" name="Group 24">
                <a:extLst>
                  <a:ext uri="{FF2B5EF4-FFF2-40B4-BE49-F238E27FC236}">
                    <a16:creationId xmlns:a16="http://schemas.microsoft.com/office/drawing/2014/main" id="{21D15C1A-7654-4502-9FEB-6B7998D4E707}"/>
                  </a:ext>
                </a:extLst>
              </p:cNvPr>
              <p:cNvGrpSpPr/>
              <p:nvPr/>
            </p:nvGrpSpPr>
            <p:grpSpPr>
              <a:xfrm>
                <a:off x="1007117" y="627673"/>
                <a:ext cx="3795027" cy="5300502"/>
                <a:chOff x="1007117" y="627673"/>
                <a:chExt cx="3795027" cy="5300502"/>
              </a:xfrm>
            </p:grpSpPr>
            <p:sp>
              <p:nvSpPr>
                <p:cNvPr id="68" name="TextBox 35">
                  <a:extLst>
                    <a:ext uri="{FF2B5EF4-FFF2-40B4-BE49-F238E27FC236}">
                      <a16:creationId xmlns:a16="http://schemas.microsoft.com/office/drawing/2014/main" id="{36C3F48F-4968-4A1E-B3C9-399EB9C42862}"/>
                    </a:ext>
                  </a:extLst>
                </p:cNvPr>
                <p:cNvSpPr txBox="1"/>
                <p:nvPr/>
              </p:nvSpPr>
              <p:spPr>
                <a:xfrm>
                  <a:off x="2547186" y="1059528"/>
                  <a:ext cx="825523" cy="489029"/>
                </a:xfrm>
                <a:prstGeom prst="rect">
                  <a:avLst/>
                </a:prstGeom>
                <a:noFill/>
              </p:spPr>
              <p:txBody>
                <a:bodyPr wrap="none" rtlCol="0">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Calibri" panose="020F0502020204030204"/>
                      <a:ea typeface="+mn-ea"/>
                    </a:rPr>
                    <a:t>Nouna</a:t>
                  </a:r>
                </a:p>
              </p:txBody>
            </p:sp>
            <p:sp>
              <p:nvSpPr>
                <p:cNvPr id="69" name="TextBox 36">
                  <a:extLst>
                    <a:ext uri="{FF2B5EF4-FFF2-40B4-BE49-F238E27FC236}">
                      <a16:creationId xmlns:a16="http://schemas.microsoft.com/office/drawing/2014/main" id="{A8534EB9-4728-4AE2-8830-DABD0088B69D}"/>
                    </a:ext>
                  </a:extLst>
                </p:cNvPr>
                <p:cNvSpPr txBox="1"/>
                <p:nvPr/>
              </p:nvSpPr>
              <p:spPr>
                <a:xfrm>
                  <a:off x="3910455" y="627673"/>
                  <a:ext cx="891689" cy="489029"/>
                </a:xfrm>
                <a:prstGeom prst="rect">
                  <a:avLst/>
                </a:prstGeom>
                <a:noFill/>
              </p:spPr>
              <p:txBody>
                <a:bodyPr wrap="none" rtlCol="0">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Calibri" panose="020F0502020204030204"/>
                      <a:ea typeface="+mn-ea"/>
                    </a:rPr>
                    <a:t>Tougan</a:t>
                  </a:r>
                </a:p>
              </p:txBody>
            </p:sp>
            <p:sp>
              <p:nvSpPr>
                <p:cNvPr id="70" name="TextBox 37">
                  <a:extLst>
                    <a:ext uri="{FF2B5EF4-FFF2-40B4-BE49-F238E27FC236}">
                      <a16:creationId xmlns:a16="http://schemas.microsoft.com/office/drawing/2014/main" id="{9465F4FC-3DE7-4E3C-AC0B-BE0F7F73552E}"/>
                    </a:ext>
                  </a:extLst>
                </p:cNvPr>
                <p:cNvSpPr txBox="1"/>
                <p:nvPr/>
              </p:nvSpPr>
              <p:spPr>
                <a:xfrm>
                  <a:off x="1007117" y="5439146"/>
                  <a:ext cx="940341" cy="489029"/>
                </a:xfrm>
                <a:prstGeom prst="rect">
                  <a:avLst/>
                </a:prstGeom>
                <a:noFill/>
              </p:spPr>
              <p:txBody>
                <a:bodyPr wrap="none" rtlCol="0">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Calibri" panose="020F0502020204030204"/>
                      <a:ea typeface="+mn-ea"/>
                    </a:rPr>
                    <a:t>Banfora</a:t>
                  </a:r>
                </a:p>
              </p:txBody>
            </p:sp>
            <p:sp>
              <p:nvSpPr>
                <p:cNvPr id="71" name="TextBox 38">
                  <a:extLst>
                    <a:ext uri="{FF2B5EF4-FFF2-40B4-BE49-F238E27FC236}">
                      <a16:creationId xmlns:a16="http://schemas.microsoft.com/office/drawing/2014/main" id="{E29B7689-5219-4D41-A756-570381FB9F6E}"/>
                    </a:ext>
                  </a:extLst>
                </p:cNvPr>
                <p:cNvSpPr txBox="1"/>
                <p:nvPr/>
              </p:nvSpPr>
              <p:spPr>
                <a:xfrm>
                  <a:off x="3778802" y="5012729"/>
                  <a:ext cx="809954" cy="489029"/>
                </a:xfrm>
                <a:prstGeom prst="rect">
                  <a:avLst/>
                </a:prstGeom>
                <a:noFill/>
              </p:spPr>
              <p:txBody>
                <a:bodyPr wrap="none" rtlCol="0">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black"/>
                      </a:solidFill>
                      <a:effectLst/>
                      <a:uLnTx/>
                      <a:uFillTx/>
                      <a:latin typeface="Calibri" panose="020F0502020204030204"/>
                      <a:ea typeface="+mn-ea"/>
                    </a:rPr>
                    <a:t>Gaoua</a:t>
                  </a:r>
                </a:p>
              </p:txBody>
            </p:sp>
          </p:grpSp>
          <p:grpSp>
            <p:nvGrpSpPr>
              <p:cNvPr id="58" name="Group 25">
                <a:extLst>
                  <a:ext uri="{FF2B5EF4-FFF2-40B4-BE49-F238E27FC236}">
                    <a16:creationId xmlns:a16="http://schemas.microsoft.com/office/drawing/2014/main" id="{80937530-C97C-4FE4-97B1-09BA6B1EAF58}"/>
                  </a:ext>
                </a:extLst>
              </p:cNvPr>
              <p:cNvGrpSpPr/>
              <p:nvPr/>
            </p:nvGrpSpPr>
            <p:grpSpPr>
              <a:xfrm>
                <a:off x="355687" y="346628"/>
                <a:ext cx="2124800" cy="938009"/>
                <a:chOff x="535022" y="594407"/>
                <a:chExt cx="2124800" cy="938009"/>
              </a:xfrm>
            </p:grpSpPr>
            <p:grpSp>
              <p:nvGrpSpPr>
                <p:cNvPr id="59" name="Group 26">
                  <a:extLst>
                    <a:ext uri="{FF2B5EF4-FFF2-40B4-BE49-F238E27FC236}">
                      <a16:creationId xmlns:a16="http://schemas.microsoft.com/office/drawing/2014/main" id="{5B8FA06B-3829-4F6D-8784-2A4F89134B00}"/>
                    </a:ext>
                  </a:extLst>
                </p:cNvPr>
                <p:cNvGrpSpPr/>
                <p:nvPr/>
              </p:nvGrpSpPr>
              <p:grpSpPr>
                <a:xfrm>
                  <a:off x="535022" y="594407"/>
                  <a:ext cx="2112823" cy="489029"/>
                  <a:chOff x="1556426" y="697497"/>
                  <a:chExt cx="4381792" cy="864508"/>
                </a:xfrm>
              </p:grpSpPr>
              <p:sp>
                <p:nvSpPr>
                  <p:cNvPr id="66" name="Rectangle 65">
                    <a:extLst>
                      <a:ext uri="{FF2B5EF4-FFF2-40B4-BE49-F238E27FC236}">
                        <a16:creationId xmlns:a16="http://schemas.microsoft.com/office/drawing/2014/main" id="{784AAD5D-1353-4AD9-B78C-469C14FCA061}"/>
                      </a:ext>
                    </a:extLst>
                  </p:cNvPr>
                  <p:cNvSpPr/>
                  <p:nvPr/>
                </p:nvSpPr>
                <p:spPr>
                  <a:xfrm>
                    <a:off x="1556426" y="971020"/>
                    <a:ext cx="496111" cy="379378"/>
                  </a:xfrm>
                  <a:prstGeom prst="rect">
                    <a:avLst/>
                  </a:prstGeom>
                  <a:solidFill>
                    <a:srgbClr val="00B0F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TextBox 34">
                    <a:extLst>
                      <a:ext uri="{FF2B5EF4-FFF2-40B4-BE49-F238E27FC236}">
                        <a16:creationId xmlns:a16="http://schemas.microsoft.com/office/drawing/2014/main" id="{0B30FB36-A881-4543-B74E-399E2B8963BB}"/>
                      </a:ext>
                    </a:extLst>
                  </p:cNvPr>
                  <p:cNvSpPr txBox="1"/>
                  <p:nvPr/>
                </p:nvSpPr>
                <p:spPr>
                  <a:xfrm>
                    <a:off x="2027699" y="697497"/>
                    <a:ext cx="3910519" cy="8645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kern="0" dirty="0">
                        <a:solidFill>
                          <a:prstClr val="black"/>
                        </a:solidFill>
                        <a:latin typeface="Calibri" panose="020F0502020204030204"/>
                        <a:ea typeface="+mn-ea"/>
                      </a:rPr>
                      <a:t>MILDA classiques</a:t>
                    </a:r>
                    <a:endParaRPr kumimoji="0" lang="fr-FR" sz="1400" b="0" i="0" u="none" strike="noStrike" kern="0" cap="none" spc="0" normalizeH="0" baseline="0" noProof="0" dirty="0">
                      <a:ln>
                        <a:noFill/>
                      </a:ln>
                      <a:solidFill>
                        <a:prstClr val="black"/>
                      </a:solidFill>
                      <a:effectLst/>
                      <a:uLnTx/>
                      <a:uFillTx/>
                      <a:latin typeface="Calibri" panose="020F0502020204030204"/>
                      <a:ea typeface="+mn-ea"/>
                    </a:endParaRPr>
                  </a:p>
                </p:txBody>
              </p:sp>
            </p:grpSp>
            <p:grpSp>
              <p:nvGrpSpPr>
                <p:cNvPr id="60" name="Group 27">
                  <a:extLst>
                    <a:ext uri="{FF2B5EF4-FFF2-40B4-BE49-F238E27FC236}">
                      <a16:creationId xmlns:a16="http://schemas.microsoft.com/office/drawing/2014/main" id="{D5872AEE-3959-459C-9957-AA4A5ABCD5E4}"/>
                    </a:ext>
                  </a:extLst>
                </p:cNvPr>
                <p:cNvGrpSpPr/>
                <p:nvPr/>
              </p:nvGrpSpPr>
              <p:grpSpPr>
                <a:xfrm>
                  <a:off x="535022" y="1132012"/>
                  <a:ext cx="2124800" cy="400404"/>
                  <a:chOff x="1556426" y="754158"/>
                  <a:chExt cx="4406629" cy="707837"/>
                </a:xfrm>
              </p:grpSpPr>
              <p:sp>
                <p:nvSpPr>
                  <p:cNvPr id="64" name="Rectangle 63">
                    <a:extLst>
                      <a:ext uri="{FF2B5EF4-FFF2-40B4-BE49-F238E27FC236}">
                        <a16:creationId xmlns:a16="http://schemas.microsoft.com/office/drawing/2014/main" id="{A5832413-63BB-4E94-8B84-AC9ECDA43E6F}"/>
                      </a:ext>
                    </a:extLst>
                  </p:cNvPr>
                  <p:cNvSpPr/>
                  <p:nvPr/>
                </p:nvSpPr>
                <p:spPr>
                  <a:xfrm>
                    <a:off x="1556426" y="971020"/>
                    <a:ext cx="496111" cy="379378"/>
                  </a:xfrm>
                  <a:prstGeom prst="rect">
                    <a:avLst/>
                  </a:prstGeom>
                  <a:solidFill>
                    <a:srgbClr val="FFF2CC"/>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5" name="TextBox 32">
                    <a:extLst>
                      <a:ext uri="{FF2B5EF4-FFF2-40B4-BE49-F238E27FC236}">
                        <a16:creationId xmlns:a16="http://schemas.microsoft.com/office/drawing/2014/main" id="{AFB1ADA7-A977-41E5-A108-8D938C6E7761}"/>
                      </a:ext>
                    </a:extLst>
                  </p:cNvPr>
                  <p:cNvSpPr txBox="1"/>
                  <p:nvPr/>
                </p:nvSpPr>
                <p:spPr>
                  <a:xfrm>
                    <a:off x="2052536" y="754158"/>
                    <a:ext cx="3910519" cy="70783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panose="020F0502020204030204"/>
                        <a:ea typeface="+mn-ea"/>
                      </a:rPr>
                      <a:t>MII PBO</a:t>
                    </a:r>
                  </a:p>
                </p:txBody>
              </p:sp>
            </p:grpSp>
            <p:grpSp>
              <p:nvGrpSpPr>
                <p:cNvPr id="61" name="Group 28">
                  <a:extLst>
                    <a:ext uri="{FF2B5EF4-FFF2-40B4-BE49-F238E27FC236}">
                      <a16:creationId xmlns:a16="http://schemas.microsoft.com/office/drawing/2014/main" id="{18E8645E-7569-41BE-81FA-6456281E741D}"/>
                    </a:ext>
                  </a:extLst>
                </p:cNvPr>
                <p:cNvGrpSpPr/>
                <p:nvPr/>
              </p:nvGrpSpPr>
              <p:grpSpPr>
                <a:xfrm>
                  <a:off x="535022" y="805968"/>
                  <a:ext cx="2124800" cy="489029"/>
                  <a:chOff x="1556426" y="617337"/>
                  <a:chExt cx="4406629" cy="864508"/>
                </a:xfrm>
              </p:grpSpPr>
              <p:sp>
                <p:nvSpPr>
                  <p:cNvPr id="62" name="Rectangle 61">
                    <a:extLst>
                      <a:ext uri="{FF2B5EF4-FFF2-40B4-BE49-F238E27FC236}">
                        <a16:creationId xmlns:a16="http://schemas.microsoft.com/office/drawing/2014/main" id="{206352E6-4BD6-46C0-8CDC-7F00CEA9EAD7}"/>
                      </a:ext>
                    </a:extLst>
                  </p:cNvPr>
                  <p:cNvSpPr/>
                  <p:nvPr/>
                </p:nvSpPr>
                <p:spPr>
                  <a:xfrm>
                    <a:off x="1556426" y="971020"/>
                    <a:ext cx="496111" cy="379378"/>
                  </a:xfrm>
                  <a:prstGeom prst="rect">
                    <a:avLst/>
                  </a:prstGeom>
                  <a:solidFill>
                    <a:srgbClr val="E3AEB4"/>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3" name="TextBox 30">
                    <a:extLst>
                      <a:ext uri="{FF2B5EF4-FFF2-40B4-BE49-F238E27FC236}">
                        <a16:creationId xmlns:a16="http://schemas.microsoft.com/office/drawing/2014/main" id="{8EBDCCDA-A6A8-4BD2-8010-48C59442EE40}"/>
                      </a:ext>
                    </a:extLst>
                  </p:cNvPr>
                  <p:cNvSpPr txBox="1"/>
                  <p:nvPr/>
                </p:nvSpPr>
                <p:spPr>
                  <a:xfrm>
                    <a:off x="2052536" y="617337"/>
                    <a:ext cx="3910519" cy="8645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panose="020F0502020204030204"/>
                        <a:ea typeface="+mn-ea"/>
                      </a:rPr>
                      <a:t>MII IG2</a:t>
                    </a:r>
                  </a:p>
                </p:txBody>
              </p:sp>
            </p:grpSp>
          </p:grpSp>
        </p:grpSp>
        <p:grpSp>
          <p:nvGrpSpPr>
            <p:cNvPr id="42" name="Group 9">
              <a:extLst>
                <a:ext uri="{FF2B5EF4-FFF2-40B4-BE49-F238E27FC236}">
                  <a16:creationId xmlns:a16="http://schemas.microsoft.com/office/drawing/2014/main" id="{DFEC7535-038E-4142-BF2B-36A09944AFBD}"/>
                </a:ext>
              </a:extLst>
            </p:cNvPr>
            <p:cNvGrpSpPr/>
            <p:nvPr/>
          </p:nvGrpSpPr>
          <p:grpSpPr>
            <a:xfrm>
              <a:off x="80224" y="59566"/>
              <a:ext cx="4782602" cy="6039977"/>
              <a:chOff x="80224" y="59566"/>
              <a:chExt cx="4782602" cy="6039977"/>
            </a:xfrm>
          </p:grpSpPr>
          <p:grpSp>
            <p:nvGrpSpPr>
              <p:cNvPr id="43" name="Group 10">
                <a:extLst>
                  <a:ext uri="{FF2B5EF4-FFF2-40B4-BE49-F238E27FC236}">
                    <a16:creationId xmlns:a16="http://schemas.microsoft.com/office/drawing/2014/main" id="{A19AD769-6598-4DCC-8696-CB82AD08C258}"/>
                  </a:ext>
                </a:extLst>
              </p:cNvPr>
              <p:cNvGrpSpPr/>
              <p:nvPr/>
            </p:nvGrpSpPr>
            <p:grpSpPr>
              <a:xfrm>
                <a:off x="80224" y="3567317"/>
                <a:ext cx="4579434" cy="2532226"/>
                <a:chOff x="202974" y="3722599"/>
                <a:chExt cx="4579434" cy="2532226"/>
              </a:xfrm>
            </p:grpSpPr>
            <p:sp>
              <p:nvSpPr>
                <p:cNvPr id="53" name="Oval 20">
                  <a:extLst>
                    <a:ext uri="{FF2B5EF4-FFF2-40B4-BE49-F238E27FC236}">
                      <a16:creationId xmlns:a16="http://schemas.microsoft.com/office/drawing/2014/main" id="{BD6931BB-BF30-48A0-B5AF-4D29D968D380}"/>
                    </a:ext>
                  </a:extLst>
                </p:cNvPr>
                <p:cNvSpPr/>
                <p:nvPr/>
              </p:nvSpPr>
              <p:spPr>
                <a:xfrm>
                  <a:off x="3382388" y="4673198"/>
                  <a:ext cx="1400020" cy="1266113"/>
                </a:xfrm>
                <a:prstGeom prst="ellipse">
                  <a:avLst/>
                </a:prstGeom>
                <a:solidFill>
                  <a:srgbClr val="B22600">
                    <a:alpha val="22000"/>
                  </a:srgbClr>
                </a:solidFill>
                <a:ln w="381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21">
                  <a:extLst>
                    <a:ext uri="{FF2B5EF4-FFF2-40B4-BE49-F238E27FC236}">
                      <a16:creationId xmlns:a16="http://schemas.microsoft.com/office/drawing/2014/main" id="{997C6E4E-0AA3-467E-979D-108D0145088E}"/>
                    </a:ext>
                  </a:extLst>
                </p:cNvPr>
                <p:cNvSpPr/>
                <p:nvPr/>
              </p:nvSpPr>
              <p:spPr>
                <a:xfrm>
                  <a:off x="537864" y="4988712"/>
                  <a:ext cx="1400020" cy="1266113"/>
                </a:xfrm>
                <a:prstGeom prst="ellipse">
                  <a:avLst/>
                </a:prstGeom>
                <a:solidFill>
                  <a:srgbClr val="B22600">
                    <a:alpha val="22000"/>
                  </a:srgbClr>
                </a:solidFill>
                <a:ln w="381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55" name="Straight Connector 22">
                  <a:extLst>
                    <a:ext uri="{FF2B5EF4-FFF2-40B4-BE49-F238E27FC236}">
                      <a16:creationId xmlns:a16="http://schemas.microsoft.com/office/drawing/2014/main" id="{04A19136-C764-441B-9D5F-E8B5627C4E1C}"/>
                    </a:ext>
                  </a:extLst>
                </p:cNvPr>
                <p:cNvCxnSpPr>
                  <a:cxnSpLocks/>
                  <a:stCxn id="53" idx="2"/>
                  <a:endCxn id="54" idx="6"/>
                </p:cNvCxnSpPr>
                <p:nvPr/>
              </p:nvCxnSpPr>
              <p:spPr>
                <a:xfrm flipH="1">
                  <a:off x="1937884" y="5306255"/>
                  <a:ext cx="1444504" cy="315514"/>
                </a:xfrm>
                <a:prstGeom prst="line">
                  <a:avLst/>
                </a:prstGeom>
                <a:noFill/>
                <a:ln w="28575" cap="flat" cmpd="sng" algn="ctr">
                  <a:solidFill>
                    <a:srgbClr val="FF0000"/>
                  </a:solidFill>
                  <a:prstDash val="solid"/>
                  <a:miter lim="800000"/>
                </a:ln>
                <a:effectLst/>
              </p:spPr>
            </p:cxnSp>
            <p:sp>
              <p:nvSpPr>
                <p:cNvPr id="56" name="Oval 23">
                  <a:extLst>
                    <a:ext uri="{FF2B5EF4-FFF2-40B4-BE49-F238E27FC236}">
                      <a16:creationId xmlns:a16="http://schemas.microsoft.com/office/drawing/2014/main" id="{C694748E-0F04-4FBE-9C1C-DFF491C7CFE8}"/>
                    </a:ext>
                  </a:extLst>
                </p:cNvPr>
                <p:cNvSpPr/>
                <p:nvPr/>
              </p:nvSpPr>
              <p:spPr>
                <a:xfrm>
                  <a:off x="202974" y="3722599"/>
                  <a:ext cx="1400020" cy="1266113"/>
                </a:xfrm>
                <a:prstGeom prst="ellipse">
                  <a:avLst/>
                </a:prstGeom>
                <a:solidFill>
                  <a:srgbClr val="B22600">
                    <a:alpha val="22000"/>
                  </a:srgbClr>
                </a:solidFill>
                <a:ln w="381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Orodara</a:t>
                  </a:r>
                </a:p>
              </p:txBody>
            </p:sp>
          </p:grpSp>
          <p:grpSp>
            <p:nvGrpSpPr>
              <p:cNvPr id="44" name="Group 11">
                <a:extLst>
                  <a:ext uri="{FF2B5EF4-FFF2-40B4-BE49-F238E27FC236}">
                    <a16:creationId xmlns:a16="http://schemas.microsoft.com/office/drawing/2014/main" id="{7660B707-98AA-4A49-8377-666735499027}"/>
                  </a:ext>
                </a:extLst>
              </p:cNvPr>
              <p:cNvGrpSpPr/>
              <p:nvPr/>
            </p:nvGrpSpPr>
            <p:grpSpPr>
              <a:xfrm>
                <a:off x="1981736" y="59566"/>
                <a:ext cx="2881090" cy="1792731"/>
                <a:chOff x="623556" y="4459385"/>
                <a:chExt cx="2913103" cy="1671208"/>
              </a:xfrm>
            </p:grpSpPr>
            <p:sp>
              <p:nvSpPr>
                <p:cNvPr id="50" name="Oval 17">
                  <a:extLst>
                    <a:ext uri="{FF2B5EF4-FFF2-40B4-BE49-F238E27FC236}">
                      <a16:creationId xmlns:a16="http://schemas.microsoft.com/office/drawing/2014/main" id="{E52058B0-E9E1-42A6-B41A-DC7F31D930C7}"/>
                    </a:ext>
                  </a:extLst>
                </p:cNvPr>
                <p:cNvSpPr/>
                <p:nvPr/>
              </p:nvSpPr>
              <p:spPr>
                <a:xfrm>
                  <a:off x="2136639" y="4459385"/>
                  <a:ext cx="1400020" cy="1266113"/>
                </a:xfrm>
                <a:prstGeom prst="ellipse">
                  <a:avLst/>
                </a:prstGeom>
                <a:solidFill>
                  <a:srgbClr val="B22600">
                    <a:alpha val="22000"/>
                  </a:srgbClr>
                </a:solidFill>
                <a:ln w="381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1" name="Oval 18">
                  <a:extLst>
                    <a:ext uri="{FF2B5EF4-FFF2-40B4-BE49-F238E27FC236}">
                      <a16:creationId xmlns:a16="http://schemas.microsoft.com/office/drawing/2014/main" id="{4DF58DA2-45C6-46E7-B2B7-D5A899711910}"/>
                    </a:ext>
                  </a:extLst>
                </p:cNvPr>
                <p:cNvSpPr/>
                <p:nvPr/>
              </p:nvSpPr>
              <p:spPr>
                <a:xfrm>
                  <a:off x="623556" y="4864480"/>
                  <a:ext cx="1400020" cy="1266113"/>
                </a:xfrm>
                <a:prstGeom prst="ellipse">
                  <a:avLst/>
                </a:prstGeom>
                <a:solidFill>
                  <a:srgbClr val="B22600">
                    <a:alpha val="22000"/>
                  </a:srgbClr>
                </a:solidFill>
                <a:ln w="381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19">
                  <a:extLst>
                    <a:ext uri="{FF2B5EF4-FFF2-40B4-BE49-F238E27FC236}">
                      <a16:creationId xmlns:a16="http://schemas.microsoft.com/office/drawing/2014/main" id="{3AD9C264-384C-43B8-9A51-A4BA75D1E8DE}"/>
                    </a:ext>
                  </a:extLst>
                </p:cNvPr>
                <p:cNvCxnSpPr>
                  <a:cxnSpLocks/>
                  <a:stCxn id="50" idx="2"/>
                  <a:endCxn id="51" idx="7"/>
                </p:cNvCxnSpPr>
                <p:nvPr/>
              </p:nvCxnSpPr>
              <p:spPr>
                <a:xfrm flipH="1" flipV="1">
                  <a:off x="1818548" y="5049898"/>
                  <a:ext cx="318091" cy="42543"/>
                </a:xfrm>
                <a:prstGeom prst="line">
                  <a:avLst/>
                </a:prstGeom>
                <a:noFill/>
                <a:ln w="28575" cap="flat" cmpd="sng" algn="ctr">
                  <a:solidFill>
                    <a:srgbClr val="FF0000"/>
                  </a:solidFill>
                  <a:prstDash val="solid"/>
                  <a:miter lim="800000"/>
                </a:ln>
                <a:effectLst/>
              </p:spPr>
            </p:cxnSp>
          </p:grpSp>
          <p:sp>
            <p:nvSpPr>
              <p:cNvPr id="45" name="Oval 12">
                <a:extLst>
                  <a:ext uri="{FF2B5EF4-FFF2-40B4-BE49-F238E27FC236}">
                    <a16:creationId xmlns:a16="http://schemas.microsoft.com/office/drawing/2014/main" id="{A293D891-9886-4687-88FC-F7604BBC81DC}"/>
                  </a:ext>
                </a:extLst>
              </p:cNvPr>
              <p:cNvSpPr/>
              <p:nvPr/>
            </p:nvSpPr>
            <p:spPr>
              <a:xfrm>
                <a:off x="87432" y="1217047"/>
                <a:ext cx="250009" cy="241053"/>
              </a:xfrm>
              <a:prstGeom prst="ellipse">
                <a:avLst/>
              </a:prstGeom>
              <a:solidFill>
                <a:srgbClr val="B22600">
                  <a:alpha val="22000"/>
                </a:srgbClr>
              </a:solidFill>
              <a:ln w="381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TextBox 13">
                <a:extLst>
                  <a:ext uri="{FF2B5EF4-FFF2-40B4-BE49-F238E27FC236}">
                    <a16:creationId xmlns:a16="http://schemas.microsoft.com/office/drawing/2014/main" id="{E923E0D7-D2ED-4E35-877C-4A66DDA23F09}"/>
                  </a:ext>
                </a:extLst>
              </p:cNvPr>
              <p:cNvSpPr txBox="1"/>
              <p:nvPr/>
            </p:nvSpPr>
            <p:spPr>
              <a:xfrm>
                <a:off x="319440" y="1176856"/>
                <a:ext cx="1793898" cy="83134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panose="020F0502020204030204"/>
                    <a:ea typeface="+mn-ea"/>
                  </a:rPr>
                  <a:t>Districts de l’étude pilote</a:t>
                </a:r>
              </a:p>
            </p:txBody>
          </p:sp>
          <p:pic>
            <p:nvPicPr>
              <p:cNvPr id="47" name="Picture 14">
                <a:extLst>
                  <a:ext uri="{FF2B5EF4-FFF2-40B4-BE49-F238E27FC236}">
                    <a16:creationId xmlns:a16="http://schemas.microsoft.com/office/drawing/2014/main" id="{F01B3C24-B5AD-4E78-9C75-1B59B9391D5A}"/>
                  </a:ext>
                </a:extLst>
              </p:cNvPr>
              <p:cNvPicPr>
                <a:picLocks noChangeAspect="1"/>
              </p:cNvPicPr>
              <p:nvPr/>
            </p:nvPicPr>
            <p:blipFill>
              <a:blip r:embed="rId3"/>
              <a:stretch>
                <a:fillRect/>
              </a:stretch>
            </p:blipFill>
            <p:spPr>
              <a:xfrm>
                <a:off x="2868094" y="5346913"/>
                <a:ext cx="423078" cy="344460"/>
              </a:xfrm>
              <a:prstGeom prst="rect">
                <a:avLst/>
              </a:prstGeom>
            </p:spPr>
          </p:pic>
          <p:pic>
            <p:nvPicPr>
              <p:cNvPr id="48" name="Picture 15">
                <a:extLst>
                  <a:ext uri="{FF2B5EF4-FFF2-40B4-BE49-F238E27FC236}">
                    <a16:creationId xmlns:a16="http://schemas.microsoft.com/office/drawing/2014/main" id="{D4DD51F5-B775-402C-919D-DC94FA82C4F9}"/>
                  </a:ext>
                </a:extLst>
              </p:cNvPr>
              <p:cNvPicPr>
                <a:picLocks noChangeAspect="1"/>
              </p:cNvPicPr>
              <p:nvPr/>
            </p:nvPicPr>
            <p:blipFill>
              <a:blip r:embed="rId3"/>
              <a:stretch>
                <a:fillRect/>
              </a:stretch>
            </p:blipFill>
            <p:spPr>
              <a:xfrm>
                <a:off x="1770197" y="2140894"/>
                <a:ext cx="423078" cy="344460"/>
              </a:xfrm>
              <a:prstGeom prst="rect">
                <a:avLst/>
              </a:prstGeom>
            </p:spPr>
          </p:pic>
          <p:cxnSp>
            <p:nvCxnSpPr>
              <p:cNvPr id="49" name="Straight Connector 16">
                <a:extLst>
                  <a:ext uri="{FF2B5EF4-FFF2-40B4-BE49-F238E27FC236}">
                    <a16:creationId xmlns:a16="http://schemas.microsoft.com/office/drawing/2014/main" id="{827D8EBE-5CD8-4E59-923E-C87F587B6906}"/>
                  </a:ext>
                </a:extLst>
              </p:cNvPr>
              <p:cNvCxnSpPr>
                <a:cxnSpLocks/>
              </p:cNvCxnSpPr>
              <p:nvPr/>
            </p:nvCxnSpPr>
            <p:spPr>
              <a:xfrm flipH="1" flipV="1">
                <a:off x="1480244" y="4370449"/>
                <a:ext cx="1793898" cy="636629"/>
              </a:xfrm>
              <a:prstGeom prst="line">
                <a:avLst/>
              </a:prstGeom>
              <a:noFill/>
              <a:ln w="28575" cap="flat" cmpd="sng" algn="ctr">
                <a:solidFill>
                  <a:srgbClr val="FF0000"/>
                </a:solidFill>
                <a:prstDash val="solid"/>
                <a:miter lim="800000"/>
              </a:ln>
              <a:effectLst/>
            </p:spPr>
          </p:cxnSp>
        </p:grpSp>
      </p:grpSp>
      <p:sp>
        <p:nvSpPr>
          <p:cNvPr id="72" name="Content Placeholder 2">
            <a:extLst>
              <a:ext uri="{FF2B5EF4-FFF2-40B4-BE49-F238E27FC236}">
                <a16:creationId xmlns:a16="http://schemas.microsoft.com/office/drawing/2014/main" id="{64DD25B4-B3CD-4465-A65E-3388B9F73F29}"/>
              </a:ext>
            </a:extLst>
          </p:cNvPr>
          <p:cNvSpPr txBox="1">
            <a:spLocks/>
          </p:cNvSpPr>
          <p:nvPr/>
        </p:nvSpPr>
        <p:spPr>
          <a:xfrm>
            <a:off x="4312929" y="2040381"/>
            <a:ext cx="4656900" cy="260782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MS Mincho"/>
                <a:cs typeface="Times New Roman" panose="02020603050405020304" pitchFamily="18" charset="0"/>
              </a:rPr>
              <a:t>La campagne menée en 2019 au Burkina Faso a été la première à distribuer des moustiquaires imprégnées d’insecticide (MII) de type IG2. Des moustiquaires classiques et PBO ont également été distribuées.</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MS Mincho"/>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fr-FR" sz="2400" dirty="0">
                <a:solidFill>
                  <a:sysClr val="windowText" lastClr="000000"/>
                </a:solidFill>
                <a:latin typeface="Calibri" panose="020F0502020204030204" pitchFamily="34" charset="0"/>
                <a:ea typeface="MS Mincho"/>
                <a:cs typeface="Times New Roman" panose="02020603050405020304" pitchFamily="18" charset="0"/>
              </a:rPr>
              <a:t>Menée</a:t>
            </a:r>
            <a:r>
              <a:rPr kumimoji="0" lang="fr-FR" sz="2400" b="0" i="0" u="none" strike="noStrike" kern="1200" cap="none" spc="0" normalizeH="0" baseline="0" noProof="0" dirty="0">
                <a:ln>
                  <a:noFill/>
                </a:ln>
                <a:solidFill>
                  <a:sysClr val="windowText" lastClr="000000"/>
                </a:solidFill>
                <a:effectLst/>
                <a:uLnTx/>
                <a:uFillTx/>
                <a:latin typeface="Calibri" panose="020F0502020204030204" pitchFamily="34" charset="0"/>
                <a:ea typeface="MS Mincho"/>
                <a:cs typeface="Times New Roman" panose="02020603050405020304" pitchFamily="18" charset="0"/>
              </a:rPr>
              <a:t> par le Programme national de lutte contre le paludisme (PNLP), la campagne était financée par le Fonds mondial, l’Initiative présidentielle des États-Unis contre le paludisme et d’autres partenaires.</a:t>
            </a:r>
          </a:p>
        </p:txBody>
      </p:sp>
      <p:graphicFrame>
        <p:nvGraphicFramePr>
          <p:cNvPr id="73" name="Table 7">
            <a:extLst>
              <a:ext uri="{FF2B5EF4-FFF2-40B4-BE49-F238E27FC236}">
                <a16:creationId xmlns:a16="http://schemas.microsoft.com/office/drawing/2014/main" id="{AD2F6EB3-B053-45CB-8C44-DB45ACE5BF27}"/>
              </a:ext>
            </a:extLst>
          </p:cNvPr>
          <p:cNvGraphicFramePr>
            <a:graphicFrameLocks noGrp="1"/>
          </p:cNvGraphicFramePr>
          <p:nvPr>
            <p:extLst>
              <p:ext uri="{D42A27DB-BD31-4B8C-83A1-F6EECF244321}">
                <p14:modId xmlns:p14="http://schemas.microsoft.com/office/powerpoint/2010/main" val="2029389897"/>
              </p:ext>
            </p:extLst>
          </p:nvPr>
        </p:nvGraphicFramePr>
        <p:xfrm>
          <a:off x="4379316" y="4548767"/>
          <a:ext cx="4660543" cy="2156833"/>
        </p:xfrm>
        <a:graphic>
          <a:graphicData uri="http://schemas.openxmlformats.org/drawingml/2006/table">
            <a:tbl>
              <a:tblPr firstRow="1" bandRow="1"/>
              <a:tblGrid>
                <a:gridCol w="1520100">
                  <a:extLst>
                    <a:ext uri="{9D8B030D-6E8A-4147-A177-3AD203B41FA5}">
                      <a16:colId xmlns:a16="http://schemas.microsoft.com/office/drawing/2014/main" val="1325322078"/>
                    </a:ext>
                  </a:extLst>
                </a:gridCol>
                <a:gridCol w="1577488">
                  <a:extLst>
                    <a:ext uri="{9D8B030D-6E8A-4147-A177-3AD203B41FA5}">
                      <a16:colId xmlns:a16="http://schemas.microsoft.com/office/drawing/2014/main" val="1761249469"/>
                    </a:ext>
                  </a:extLst>
                </a:gridCol>
                <a:gridCol w="1562955">
                  <a:extLst>
                    <a:ext uri="{9D8B030D-6E8A-4147-A177-3AD203B41FA5}">
                      <a16:colId xmlns:a16="http://schemas.microsoft.com/office/drawing/2014/main" val="3670617746"/>
                    </a:ext>
                  </a:extLst>
                </a:gridCol>
              </a:tblGrid>
              <a:tr h="41780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1200" noProof="0" dirty="0">
                          <a:highlight>
                            <a:srgbClr val="A32C31"/>
                          </a:highlight>
                        </a:rPr>
                        <a:t>Type de moustiquaires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32C3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1200" noProof="0" dirty="0">
                          <a:highlight>
                            <a:srgbClr val="A32C31"/>
                          </a:highlight>
                        </a:rPr>
                        <a:t>Quantité distribuée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32C3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1200" noProof="0" dirty="0">
                          <a:highlight>
                            <a:srgbClr val="A32C31"/>
                          </a:highlight>
                        </a:rPr>
                        <a:t>Dates de distribution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32C31"/>
                    </a:solidFill>
                  </a:tcPr>
                </a:tc>
                <a:extLst>
                  <a:ext uri="{0D108BD9-81ED-4DB2-BD59-A6C34878D82A}">
                    <a16:rowId xmlns:a16="http://schemas.microsoft.com/office/drawing/2014/main" val="1037697016"/>
                  </a:ext>
                </a:extLst>
              </a:tr>
              <a:tr h="4178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noProof="0" dirty="0"/>
                        <a:t>Classique - Olyset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noProof="0" dirty="0"/>
                        <a:t>9 341</a:t>
                      </a:r>
                      <a:r>
                        <a:rPr lang="fr-FR" sz="1200" baseline="0" noProof="0" dirty="0"/>
                        <a:t> 339</a:t>
                      </a:r>
                      <a:endParaRPr lang="fr-FR" sz="1200" noProof="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noProof="0" dirty="0">
                          <a:latin typeface="Calibri" panose="020F0502020204030204" pitchFamily="34" charset="0"/>
                          <a:ea typeface="MS Mincho"/>
                          <a:cs typeface="Times New Roman" panose="02020603050405020304" pitchFamily="18" charset="0"/>
                        </a:rPr>
                        <a:t>29 juin—3 juillet 2019</a:t>
                      </a:r>
                      <a:endParaRPr lang="fr-FR" sz="1200" noProof="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778469434"/>
                  </a:ext>
                </a:extLst>
              </a:tr>
              <a:tr h="55030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noProof="0" dirty="0"/>
                        <a:t>PBO-Permanet3.0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noProof="0" dirty="0"/>
                        <a:t>1 299</a:t>
                      </a:r>
                      <a:r>
                        <a:rPr lang="fr-FR" sz="1200" baseline="0" noProof="0" dirty="0"/>
                        <a:t> 245</a:t>
                      </a:r>
                      <a:endParaRPr lang="fr-FR" sz="1200"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noProof="0" dirty="0">
                          <a:latin typeface="Calibri" panose="020F0502020204030204" pitchFamily="34" charset="0"/>
                          <a:ea typeface="MS Mincho"/>
                          <a:cs typeface="Times New Roman" panose="02020603050405020304" pitchFamily="18" charset="0"/>
                        </a:rPr>
                        <a:t>29 juin—3 juillet 2019</a:t>
                      </a:r>
                      <a:endParaRPr lang="fr-FR" sz="1200"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761843085"/>
                  </a:ext>
                </a:extLst>
              </a:tr>
              <a:tr h="4178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noProof="0" dirty="0"/>
                        <a:t>Interceptor</a:t>
                      </a:r>
                      <a:r>
                        <a:rPr lang="fr-FR" sz="1200" baseline="0" noProof="0" dirty="0"/>
                        <a:t> G2 (IG2)</a:t>
                      </a:r>
                      <a:endParaRPr lang="fr-FR" sz="1200"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noProof="0" dirty="0"/>
                        <a:t>1 533 618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noProof="0" dirty="0">
                          <a:latin typeface="Calibri" panose="020F0502020204030204" pitchFamily="34" charset="0"/>
                          <a:ea typeface="MS Mincho"/>
                          <a:cs typeface="Times New Roman" panose="02020603050405020304" pitchFamily="18" charset="0"/>
                        </a:rPr>
                        <a:t>29 octobre—2 novembre 2019</a:t>
                      </a:r>
                      <a:endParaRPr lang="fr-FR" sz="1200"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3305422036"/>
                  </a:ext>
                </a:extLst>
              </a:tr>
              <a:tr h="2536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b="1" noProof="0" dirty="0"/>
                        <a:t>TOTAL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1200" b="1" noProof="0" dirty="0"/>
                        <a:t>12 174 202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r-FR" sz="1200"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2164660288"/>
                  </a:ext>
                </a:extLst>
              </a:tr>
            </a:tbl>
          </a:graphicData>
        </a:graphic>
      </p:graphicFrame>
    </p:spTree>
    <p:extLst>
      <p:ext uri="{BB962C8B-B14F-4D97-AF65-F5344CB8AC3E}">
        <p14:creationId xmlns:p14="http://schemas.microsoft.com/office/powerpoint/2010/main" val="108483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F4A55769-2AD9-DB4D-A9CB-7498915FB6B7}"/>
              </a:ext>
            </a:extLst>
          </p:cNvPr>
          <p:cNvSpPr>
            <a:spLocks noGrp="1"/>
          </p:cNvSpPr>
          <p:nvPr>
            <p:ph type="title"/>
          </p:nvPr>
        </p:nvSpPr>
        <p:spPr/>
        <p:txBody>
          <a:bodyPr/>
          <a:lstStyle/>
          <a:p>
            <a:r>
              <a:rPr lang="fr-FR" sz="2400" i="0" dirty="0"/>
              <a:t>Évaluation du processus</a:t>
            </a:r>
            <a:endParaRPr lang="fr-FR" altLang="en-US" sz="2400" i="0" dirty="0"/>
          </a:p>
        </p:txBody>
      </p:sp>
      <p:sp>
        <p:nvSpPr>
          <p:cNvPr id="8" name="Espace réservé du contenu 2"/>
          <p:cNvSpPr txBox="1">
            <a:spLocks/>
          </p:cNvSpPr>
          <p:nvPr/>
        </p:nvSpPr>
        <p:spPr>
          <a:xfrm>
            <a:off x="228601" y="2006071"/>
            <a:ext cx="5334000" cy="47244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dirty="0">
                <a:ln>
                  <a:noFill/>
                </a:ln>
                <a:solidFill>
                  <a:sysClr val="windowText" lastClr="000000"/>
                </a:solidFill>
                <a:effectLst/>
                <a:uLnTx/>
                <a:uFillTx/>
                <a:latin typeface="Calibri" panose="020F0502020204030204"/>
                <a:ea typeface="+mn-ea"/>
                <a:cs typeface="+mn-cs"/>
              </a:rPr>
              <a:t>La distribution de trois types de MII a nécessité de porter une attention particulière à la planification et </a:t>
            </a:r>
            <a:r>
              <a:rPr lang="fr-FR" sz="1500" dirty="0">
                <a:solidFill>
                  <a:sysClr val="windowText" lastClr="000000"/>
                </a:solidFill>
                <a:latin typeface="Calibri" panose="020F0502020204030204"/>
              </a:rPr>
              <a:t>à</a:t>
            </a:r>
            <a:r>
              <a:rPr kumimoji="0" lang="fr-FR" sz="1500" b="0" i="0" u="none" strike="noStrike" kern="1200" cap="none" spc="0" normalizeH="0" baseline="0" dirty="0">
                <a:ln>
                  <a:noFill/>
                </a:ln>
                <a:solidFill>
                  <a:sysClr val="windowText" lastClr="000000"/>
                </a:solidFill>
                <a:effectLst/>
                <a:uLnTx/>
                <a:uFillTx/>
                <a:latin typeface="Calibri" panose="020F0502020204030204"/>
                <a:ea typeface="+mn-ea"/>
                <a:cs typeface="+mn-cs"/>
              </a:rPr>
              <a:t> la mise en œuvre afin de </a:t>
            </a:r>
            <a:r>
              <a:rPr lang="fr-FR" sz="1500" dirty="0">
                <a:solidFill>
                  <a:sysClr val="windowText" lastClr="000000"/>
                </a:solidFill>
                <a:latin typeface="Calibri" panose="020F0502020204030204"/>
              </a:rPr>
              <a:t>garantir la bonne répartition des MII par région, la comptabilisation de toutes les MII et la mobilisation des personnes concernées, qui devaient venir les récupérer et les utiliser.</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dirty="0">
                <a:ln>
                  <a:noFill/>
                </a:ln>
                <a:solidFill>
                  <a:sysClr val="windowText" lastClr="000000"/>
                </a:solidFill>
                <a:effectLst/>
                <a:uLnTx/>
                <a:uFillTx/>
                <a:latin typeface="Calibri" panose="020F0502020204030204"/>
                <a:ea typeface="+mn-ea"/>
                <a:cs typeface="+mn-cs"/>
              </a:rPr>
              <a:t>Une évaluation du processus a été menée du 24 octobre au 9 novembre 2019. Les outils ont été élaborés par l’Alliance pour la prévention du paludisme (APP), et les données ont été collectées par le biais des trois méthodes suivantes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fr-FR" sz="1500" b="1" dirty="0">
                <a:solidFill>
                  <a:sysClr val="windowText" lastClr="000000"/>
                </a:solidFill>
                <a:latin typeface="Calibri" panose="020F0502020204030204"/>
              </a:rPr>
              <a:t>e</a:t>
            </a:r>
            <a:r>
              <a:rPr kumimoji="0" lang="fr-FR" sz="1500" b="1" i="0" u="none" strike="noStrike" kern="1200" cap="none" spc="0" normalizeH="0" baseline="0" dirty="0">
                <a:ln>
                  <a:noFill/>
                </a:ln>
                <a:solidFill>
                  <a:sysClr val="windowText" lastClr="000000"/>
                </a:solidFill>
                <a:effectLst/>
                <a:uLnTx/>
                <a:uFillTx/>
                <a:latin typeface="Calibri" panose="020F0502020204030204"/>
                <a:ea typeface="+mn-ea"/>
                <a:cs typeface="+mn-cs"/>
              </a:rPr>
              <a:t>xamen des documents : </a:t>
            </a:r>
            <a:r>
              <a:rPr kumimoji="0" lang="fr-FR" sz="1500" i="0" u="none" strike="noStrike" kern="1200" cap="none" spc="0" normalizeH="0" baseline="0" dirty="0">
                <a:ln>
                  <a:noFill/>
                </a:ln>
                <a:solidFill>
                  <a:sysClr val="windowText" lastClr="000000"/>
                </a:solidFill>
                <a:effectLst/>
                <a:uLnTx/>
                <a:uFillTx/>
                <a:latin typeface="Calibri" panose="020F0502020204030204"/>
                <a:ea typeface="+mn-ea"/>
                <a:cs typeface="+mn-cs"/>
              </a:rPr>
              <a:t>documents validés, guides de formation, rapports sur les campagnes de distribution précédentes et comptes rendus des réunions ;</a:t>
            </a:r>
            <a:endParaRPr kumimoji="0" lang="fr-FR" sz="1500" b="1" i="0" u="none" strike="noStrike" kern="1200" cap="none" spc="0" normalizeH="0" baseline="0" dirty="0">
              <a:ln>
                <a:noFill/>
              </a:ln>
              <a:solidFill>
                <a:sysClr val="windowText" lastClr="000000"/>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fr-FR" sz="1500" b="1" dirty="0">
                <a:solidFill>
                  <a:sysClr val="windowText" lastClr="000000"/>
                </a:solidFill>
                <a:latin typeface="Calibri" panose="020F0502020204030204"/>
              </a:rPr>
              <a:t>e</a:t>
            </a:r>
            <a:r>
              <a:rPr kumimoji="0" lang="fr-FR" sz="1500" b="1" i="0" u="none" strike="noStrike" kern="1200" cap="none" spc="0" normalizeH="0" baseline="0" dirty="0">
                <a:ln>
                  <a:noFill/>
                </a:ln>
                <a:solidFill>
                  <a:sysClr val="windowText" lastClr="000000"/>
                </a:solidFill>
                <a:effectLst/>
                <a:uLnTx/>
                <a:uFillTx/>
                <a:latin typeface="Calibri" panose="020F0502020204030204"/>
                <a:ea typeface="+mn-ea"/>
                <a:cs typeface="+mn-cs"/>
              </a:rPr>
              <a:t>ntretiens : </a:t>
            </a:r>
            <a:r>
              <a:rPr kumimoji="0" lang="fr-FR" sz="1500" i="0" u="none" strike="noStrike" kern="1200" cap="none" spc="0" normalizeH="0" baseline="0" dirty="0">
                <a:ln>
                  <a:noFill/>
                </a:ln>
                <a:solidFill>
                  <a:sysClr val="windowText" lastClr="000000"/>
                </a:solidFill>
                <a:effectLst/>
                <a:uLnTx/>
                <a:uFillTx/>
                <a:latin typeface="Calibri" panose="020F0502020204030204"/>
                <a:ea typeface="+mn-ea"/>
                <a:cs typeface="+mn-cs"/>
              </a:rPr>
              <a:t>partenaires de la campagne, PNLP, personnel de santé au niveau régional et des districts, équipes de supervision, équipes de distribution et ménages ;</a:t>
            </a:r>
            <a:endParaRPr kumimoji="0" lang="fr-FR" sz="1500" b="1" i="0" u="none" strike="noStrike" kern="1200" cap="none" spc="0" normalizeH="0" baseline="0" dirty="0">
              <a:ln>
                <a:noFill/>
              </a:ln>
              <a:solidFill>
                <a:sysClr val="windowText" lastClr="000000"/>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fr-FR" sz="1500" b="1" dirty="0">
                <a:solidFill>
                  <a:sysClr val="windowText" lastClr="000000"/>
                </a:solidFill>
                <a:latin typeface="Calibri" panose="020F0502020204030204"/>
              </a:rPr>
              <a:t>v</a:t>
            </a:r>
            <a:r>
              <a:rPr kumimoji="0" lang="fr-FR" sz="1500" b="1" i="0" u="none" strike="noStrike" kern="1200" cap="none" spc="0" normalizeH="0" baseline="0" dirty="0">
                <a:ln>
                  <a:noFill/>
                </a:ln>
                <a:solidFill>
                  <a:sysClr val="windowText" lastClr="000000"/>
                </a:solidFill>
                <a:effectLst/>
                <a:uLnTx/>
                <a:uFillTx/>
                <a:latin typeface="Calibri" panose="020F0502020204030204"/>
                <a:ea typeface="+mn-ea"/>
                <a:cs typeface="+mn-cs"/>
              </a:rPr>
              <a:t>isites de terrain : </a:t>
            </a:r>
            <a:r>
              <a:rPr kumimoji="0" lang="fr-FR" sz="1500" b="0" i="0" u="none" strike="noStrike" kern="1200" cap="none" spc="0" normalizeH="0" baseline="0" dirty="0">
                <a:ln>
                  <a:noFill/>
                </a:ln>
                <a:solidFill>
                  <a:sysClr val="windowText" lastClr="000000"/>
                </a:solidFill>
                <a:effectLst/>
                <a:uLnTx/>
                <a:uFillTx/>
                <a:latin typeface="Calibri" panose="020F0502020204030204"/>
                <a:ea typeface="+mn-ea"/>
                <a:cs typeface="+mn-cs"/>
              </a:rPr>
              <a:t>des observations et des entretiens ont été menés dans la région de la Boucle du Mouhoun </a:t>
            </a:r>
            <a:r>
              <a:rPr kumimoji="0" lang="fr-FR" sz="1500" b="0" i="1" u="none" strike="noStrike" kern="1200" cap="none" spc="0" normalizeH="0" baseline="0" dirty="0">
                <a:ln>
                  <a:noFill/>
                </a:ln>
                <a:solidFill>
                  <a:sysClr val="windowText" lastClr="000000"/>
                </a:solidFill>
                <a:effectLst/>
                <a:uLnTx/>
                <a:uFillTx/>
                <a:latin typeface="Calibri" panose="020F0502020204030204"/>
                <a:ea typeface="+mn-ea"/>
                <a:cs typeface="+mn-cs"/>
              </a:rPr>
              <a:t>(district </a:t>
            </a:r>
            <a:r>
              <a:rPr lang="fr-FR" sz="1500" i="1" dirty="0">
                <a:solidFill>
                  <a:sysClr val="windowText" lastClr="000000"/>
                </a:solidFill>
                <a:latin typeface="Calibri" panose="020F0502020204030204"/>
              </a:rPr>
              <a:t>sanitaire de </a:t>
            </a:r>
            <a:r>
              <a:rPr kumimoji="0" lang="fr-FR" sz="1500" b="0" i="1" u="none" strike="noStrike" kern="1200" cap="none" spc="0" normalizeH="0" baseline="0" dirty="0">
                <a:ln>
                  <a:noFill/>
                </a:ln>
                <a:solidFill>
                  <a:sysClr val="windowText" lastClr="000000"/>
                </a:solidFill>
                <a:effectLst/>
                <a:uLnTx/>
                <a:uFillTx/>
                <a:latin typeface="Calibri" panose="020F0502020204030204"/>
                <a:ea typeface="+mn-ea"/>
                <a:cs typeface="+mn-cs"/>
              </a:rPr>
              <a:t>Dédougou) </a:t>
            </a:r>
            <a:r>
              <a:rPr kumimoji="0" lang="fr-FR" sz="1500" b="0" i="0" u="none" strike="noStrike" kern="1200" cap="none" spc="0" normalizeH="0" baseline="0" dirty="0">
                <a:ln>
                  <a:noFill/>
                </a:ln>
                <a:solidFill>
                  <a:sysClr val="windowText" lastClr="000000"/>
                </a:solidFill>
                <a:effectLst/>
                <a:uLnTx/>
                <a:uFillTx/>
                <a:latin typeface="Calibri" panose="020F0502020204030204"/>
                <a:ea typeface="+mn-ea"/>
                <a:cs typeface="+mn-cs"/>
              </a:rPr>
              <a:t>et la région du Sud-Ouest </a:t>
            </a:r>
            <a:r>
              <a:rPr kumimoji="0" lang="fr-FR" sz="1500" b="0" i="1" u="none" strike="noStrike" kern="1200" cap="none" spc="0" normalizeH="0" baseline="0" dirty="0">
                <a:ln>
                  <a:noFill/>
                </a:ln>
                <a:solidFill>
                  <a:sysClr val="windowText" lastClr="000000"/>
                </a:solidFill>
                <a:effectLst/>
                <a:uLnTx/>
                <a:uFillTx/>
                <a:latin typeface="Calibri" panose="020F0502020204030204"/>
                <a:ea typeface="+mn-ea"/>
                <a:cs typeface="+mn-cs"/>
              </a:rPr>
              <a:t>(districts sanitaires de Gaoua et de Diébougou)</a:t>
            </a:r>
            <a:r>
              <a:rPr kumimoji="0" lang="fr-FR" sz="1500" b="0" u="none" strike="noStrike" kern="1200" cap="none" spc="0" normalizeH="0" baseline="0" dirty="0">
                <a:ln>
                  <a:noFill/>
                </a:ln>
                <a:solidFill>
                  <a:sysClr val="windowText" lastClr="000000"/>
                </a:solidFill>
                <a:effectLst/>
                <a:uLnTx/>
                <a:uFillTx/>
                <a:latin typeface="Calibri" panose="020F0502020204030204"/>
                <a:ea typeface="+mn-ea"/>
                <a:cs typeface="+mn-cs"/>
              </a:rPr>
              <a:t>.</a:t>
            </a:r>
          </a:p>
        </p:txBody>
      </p:sp>
      <p:pic>
        <p:nvPicPr>
          <p:cNvPr id="9" name="Image 5">
            <a:extLst>
              <a:ext uri="{FF2B5EF4-FFF2-40B4-BE49-F238E27FC236}">
                <a16:creationId xmlns:a16="http://schemas.microsoft.com/office/drawing/2014/main" id="{6010B6B7-4AE0-4BDD-AC67-CABA5E795152}"/>
              </a:ext>
            </a:extLst>
          </p:cNvPr>
          <p:cNvPicPr>
            <a:picLocks noChangeAspect="1"/>
          </p:cNvPicPr>
          <p:nvPr/>
        </p:nvPicPr>
        <p:blipFill>
          <a:blip r:embed="rId2"/>
          <a:stretch>
            <a:fillRect/>
          </a:stretch>
        </p:blipFill>
        <p:spPr>
          <a:xfrm>
            <a:off x="5562601" y="2057400"/>
            <a:ext cx="3505199" cy="3352800"/>
          </a:xfrm>
          <a:prstGeom prst="rect">
            <a:avLst/>
          </a:prstGeom>
        </p:spPr>
      </p:pic>
      <p:sp>
        <p:nvSpPr>
          <p:cNvPr id="10" name="TextBox 9">
            <a:extLst>
              <a:ext uri="{FF2B5EF4-FFF2-40B4-BE49-F238E27FC236}">
                <a16:creationId xmlns:a16="http://schemas.microsoft.com/office/drawing/2014/main" id="{CA47CDF3-83A8-455A-BDBC-D424FDE250EE}"/>
              </a:ext>
            </a:extLst>
          </p:cNvPr>
          <p:cNvSpPr txBox="1"/>
          <p:nvPr/>
        </p:nvSpPr>
        <p:spPr>
          <a:xfrm>
            <a:off x="5596129" y="5478462"/>
            <a:ext cx="3471671" cy="461665"/>
          </a:xfrm>
          <a:prstGeom prst="rect">
            <a:avLst/>
          </a:prstGeom>
          <a:noFill/>
        </p:spPr>
        <p:txBody>
          <a:bodyPr wrap="square">
            <a:spAutoFit/>
          </a:bodyPr>
          <a:lstStyle/>
          <a:p>
            <a:pPr algn="ctr" fontAlgn="auto">
              <a:spcBef>
                <a:spcPts val="0"/>
              </a:spcBef>
              <a:spcAft>
                <a:spcPts val="0"/>
              </a:spcAft>
            </a:pPr>
            <a:r>
              <a:rPr lang="fr-FR" sz="1200" i="1" dirty="0">
                <a:solidFill>
                  <a:prstClr val="black"/>
                </a:solidFill>
                <a:latin typeface="Calibri" panose="020F0502020204030204"/>
                <a:ea typeface="+mn-ea"/>
              </a:rPr>
              <a:t>Entretien avec l’équipe de distribution</a:t>
            </a:r>
          </a:p>
          <a:p>
            <a:pPr algn="ctr" fontAlgn="auto">
              <a:spcBef>
                <a:spcPts val="0"/>
              </a:spcBef>
              <a:spcAft>
                <a:spcPts val="0"/>
              </a:spcAft>
            </a:pPr>
            <a:r>
              <a:rPr lang="fr-FR" sz="1200" i="1" dirty="0">
                <a:solidFill>
                  <a:prstClr val="black"/>
                </a:solidFill>
                <a:latin typeface="Calibri" panose="020F0502020204030204"/>
                <a:ea typeface="+mn-ea"/>
              </a:rPr>
              <a:t> dans le centre de santé rural de Tioyo</a:t>
            </a:r>
          </a:p>
        </p:txBody>
      </p:sp>
    </p:spTree>
    <p:extLst>
      <p:ext uri="{BB962C8B-B14F-4D97-AF65-F5344CB8AC3E}">
        <p14:creationId xmlns:p14="http://schemas.microsoft.com/office/powerpoint/2010/main" val="330060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C7F6-9CB7-DC41-A705-4E3CD988E725}"/>
              </a:ext>
            </a:extLst>
          </p:cNvPr>
          <p:cNvSpPr>
            <a:spLocks noGrp="1"/>
          </p:cNvSpPr>
          <p:nvPr>
            <p:ph type="title"/>
          </p:nvPr>
        </p:nvSpPr>
        <p:spPr>
          <a:xfrm>
            <a:off x="906148" y="1106488"/>
            <a:ext cx="7416824" cy="864096"/>
          </a:xfrm>
        </p:spPr>
        <p:txBody>
          <a:bodyPr/>
          <a:lstStyle/>
          <a:p>
            <a:r>
              <a:rPr lang="fr-FR" i="0" dirty="0"/>
              <a:t>Bonnes pratiques appliquées dans le cadre de la campagne</a:t>
            </a:r>
          </a:p>
        </p:txBody>
      </p:sp>
      <p:sp>
        <p:nvSpPr>
          <p:cNvPr id="5" name="Content Placeholder 2">
            <a:extLst>
              <a:ext uri="{FF2B5EF4-FFF2-40B4-BE49-F238E27FC236}">
                <a16:creationId xmlns:a16="http://schemas.microsoft.com/office/drawing/2014/main" id="{2EC2B2AB-A962-42D9-9B1F-FCC67912D144}"/>
              </a:ext>
            </a:extLst>
          </p:cNvPr>
          <p:cNvSpPr txBox="1">
            <a:spLocks/>
          </p:cNvSpPr>
          <p:nvPr/>
        </p:nvSpPr>
        <p:spPr>
          <a:xfrm>
            <a:off x="161321" y="1988840"/>
            <a:ext cx="8906479" cy="4792960"/>
          </a:xfrm>
          <a:prstGeom prst="rect">
            <a:avLst/>
          </a:prstGeom>
        </p:spPr>
        <p:txBody>
          <a:bodyPr vert="horz" lIns="91440" tIns="45720" rIns="91440" bIns="45720" numCol="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350" b="1" i="0" u="none" strike="noStrike" kern="1200" cap="none" spc="0" normalizeH="0" baseline="0" noProof="0" dirty="0">
                <a:ln>
                  <a:noFill/>
                </a:ln>
                <a:solidFill>
                  <a:sysClr val="windowText" lastClr="000000"/>
                </a:solidFill>
                <a:effectLst/>
                <a:uLnTx/>
                <a:uFillTx/>
                <a:latin typeface="Calibri" panose="020F0502020204030204"/>
              </a:rPr>
              <a:t>Solide coordination : </a:t>
            </a:r>
            <a:r>
              <a:rPr lang="fr-FR" sz="1350" dirty="0">
                <a:solidFill>
                  <a:sysClr val="windowText" lastClr="000000"/>
                </a:solidFill>
                <a:latin typeface="Calibri" panose="020F0502020204030204"/>
              </a:rPr>
              <a:t>le PNLP a veillé à ce qu’un </a:t>
            </a:r>
            <a:r>
              <a:rPr kumimoji="0" lang="fr-FR" sz="1350" b="0" i="1" u="none" strike="noStrike" kern="1200" cap="none" spc="0" normalizeH="0" baseline="0" noProof="0" dirty="0">
                <a:ln>
                  <a:noFill/>
                </a:ln>
                <a:solidFill>
                  <a:sysClr val="windowText" lastClr="000000"/>
                </a:solidFill>
                <a:effectLst/>
                <a:uLnTx/>
                <a:uFillTx/>
                <a:latin typeface="Calibri" panose="020F0502020204030204"/>
              </a:rPr>
              <a:t>Comité ministériel d’organisation </a:t>
            </a:r>
            <a:r>
              <a:rPr kumimoji="0" lang="fr-FR" sz="1350" b="0" i="0" u="none" strike="noStrike" kern="1200" cap="none" spc="0" normalizeH="0" baseline="0" noProof="0" dirty="0">
                <a:ln>
                  <a:noFill/>
                </a:ln>
                <a:solidFill>
                  <a:sysClr val="windowText" lastClr="000000"/>
                </a:solidFill>
                <a:effectLst/>
                <a:uLnTx/>
                <a:uFillTx/>
                <a:latin typeface="Calibri" panose="020F0502020204030204"/>
              </a:rPr>
              <a:t>(CMO), appuyé par des sous-comités techniques et incluant des acteurs communautaires, soit établi.</a:t>
            </a:r>
            <a:endParaRPr kumimoji="0" lang="fr-FR" sz="1350" b="0" i="1" u="none" strike="noStrike" kern="1200" cap="none" spc="0" normalizeH="0" baseline="0" noProof="0" dirty="0">
              <a:ln>
                <a:noFill/>
              </a:ln>
              <a:solidFill>
                <a:sysClr val="windowText" lastClr="000000"/>
              </a:solidFill>
              <a:effectLst/>
              <a:uLnTx/>
              <a:uFillTx/>
              <a:latin typeface="Calibri" panose="020F0502020204030204"/>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ü"/>
              <a:tabLst/>
              <a:defRPr/>
            </a:pPr>
            <a:r>
              <a:rPr kumimoji="0" lang="fr-FR" sz="1350" b="1" i="0" u="none" strike="noStrike" kern="1200" cap="none" spc="0" normalizeH="0" baseline="0" noProof="0" dirty="0">
                <a:ln>
                  <a:noFill/>
                </a:ln>
                <a:solidFill>
                  <a:sysClr val="windowText" lastClr="000000"/>
                </a:solidFill>
                <a:effectLst/>
                <a:uLnTx/>
                <a:uFillTx/>
                <a:latin typeface="Calibri" panose="020F0502020204030204"/>
              </a:rPr>
              <a:t>Définition en amont de macroplans : </a:t>
            </a:r>
            <a:r>
              <a:rPr kumimoji="0" lang="fr-FR" sz="1350" i="0" u="none" strike="noStrike" kern="1200" cap="none" spc="0" normalizeH="0" baseline="0" noProof="0" dirty="0">
                <a:ln>
                  <a:noFill/>
                </a:ln>
                <a:solidFill>
                  <a:sysClr val="windowText" lastClr="000000"/>
                </a:solidFill>
                <a:effectLst/>
                <a:uLnTx/>
                <a:uFillTx/>
                <a:latin typeface="Calibri" panose="020F0502020204030204"/>
              </a:rPr>
              <a:t>le PNLP a très tôt fait appel à des partenaires pour définir le plan d’action, le plan logistique, le calendrier et le budget de la campagne.</a:t>
            </a:r>
            <a:endParaRPr kumimoji="0" lang="fr-FR" sz="1350" b="0" i="0" u="none" strike="noStrike" kern="1200" cap="none" spc="0" normalizeH="0" baseline="0" noProof="0" dirty="0">
              <a:ln>
                <a:noFill/>
              </a:ln>
              <a:solidFill>
                <a:sysClr val="windowText" lastClr="000000"/>
              </a:solidFill>
              <a:effectLst/>
              <a:uLnTx/>
              <a:uFillTx/>
              <a:latin typeface="Calibri" panose="020F0502020204030204"/>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ü"/>
              <a:tabLst/>
              <a:defRPr/>
            </a:pPr>
            <a:r>
              <a:rPr kumimoji="0" lang="fr-FR" sz="1350" b="1" i="0" u="none" strike="noStrike" kern="1200" cap="none" spc="0" normalizeH="0" baseline="0" noProof="0" dirty="0">
                <a:ln>
                  <a:noFill/>
                </a:ln>
                <a:solidFill>
                  <a:sysClr val="windowText" lastClr="000000"/>
                </a:solidFill>
                <a:effectLst/>
                <a:uLnTx/>
                <a:uFillTx/>
                <a:latin typeface="Calibri" panose="020F0502020204030204"/>
              </a:rPr>
              <a:t>Examen minutieux des difficultés potentielles : </a:t>
            </a:r>
            <a:r>
              <a:rPr kumimoji="0" lang="fr-FR" sz="1350" i="0" u="none" strike="noStrike" kern="1200" cap="none" spc="0" normalizeH="0" baseline="0" noProof="0" dirty="0">
                <a:ln>
                  <a:noFill/>
                </a:ln>
                <a:solidFill>
                  <a:sysClr val="windowText" lastClr="000000"/>
                </a:solidFill>
                <a:effectLst/>
                <a:uLnTx/>
                <a:uFillTx/>
                <a:latin typeface="Calibri" panose="020F0502020204030204"/>
              </a:rPr>
              <a:t>une évaluation des risques et un plan d’atténuation ont été</a:t>
            </a:r>
            <a:r>
              <a:rPr lang="fr-FR" sz="1350" dirty="0">
                <a:solidFill>
                  <a:sysClr val="windowText" lastClr="000000"/>
                </a:solidFill>
                <a:latin typeface="Calibri" panose="020F0502020204030204"/>
              </a:rPr>
              <a:t> inclus dans le macroplan élaboré sous la direction du CMO.</a:t>
            </a:r>
            <a:endParaRPr kumimoji="0" lang="fr-FR" sz="1350" b="0" i="0" u="none" strike="noStrike" kern="1200" cap="none" spc="0" normalizeH="0" baseline="0" noProof="0" dirty="0">
              <a:ln>
                <a:noFill/>
              </a:ln>
              <a:solidFill>
                <a:sysClr val="windowText" lastClr="000000"/>
              </a:solidFill>
              <a:effectLst/>
              <a:uLnTx/>
              <a:uFillTx/>
              <a:latin typeface="Calibri" panose="020F0502020204030204"/>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ü"/>
              <a:tabLst/>
              <a:defRPr/>
            </a:pPr>
            <a:r>
              <a:rPr kumimoji="0" lang="fr-FR" sz="1350" b="1" i="0" u="none" strike="noStrike" kern="1200" cap="none" spc="0" normalizeH="0" baseline="0" noProof="0" dirty="0">
                <a:ln>
                  <a:noFill/>
                </a:ln>
                <a:solidFill>
                  <a:sysClr val="windowText" lastClr="000000"/>
                </a:solidFill>
                <a:effectLst/>
                <a:uLnTx/>
                <a:uFillTx/>
                <a:latin typeface="Calibri" panose="020F0502020204030204"/>
              </a:rPr>
              <a:t>Mobilisation dès le départ des forces de sécurité nationales : </a:t>
            </a:r>
            <a:r>
              <a:rPr lang="fr-FR" sz="1350" dirty="0">
                <a:solidFill>
                  <a:sysClr val="windowText" lastClr="000000"/>
                </a:solidFill>
                <a:latin typeface="Calibri" panose="020F0502020204030204"/>
              </a:rPr>
              <a:t>s’appuyant sur les enseignements tirés des campagnes précédentes et anticipant une situation sécuritaire de plus en plus complexe, le</a:t>
            </a:r>
            <a:r>
              <a:rPr kumimoji="0" lang="fr-FR" sz="1350" b="0" i="0" u="none" strike="noStrike" kern="1200" cap="none" spc="0" normalizeH="0" baseline="0" noProof="0" dirty="0">
                <a:ln>
                  <a:noFill/>
                </a:ln>
                <a:solidFill>
                  <a:sysClr val="windowText" lastClr="000000"/>
                </a:solidFill>
                <a:effectLst/>
                <a:uLnTx/>
                <a:uFillTx/>
                <a:latin typeface="Calibri" panose="020F0502020204030204"/>
              </a:rPr>
              <a:t> PNLP a mobilisé très tôt les forces de sécurité nationales.</a:t>
            </a:r>
            <a:endParaRPr lang="fr-FR" sz="1350" dirty="0">
              <a:solidFill>
                <a:sysClr val="windowText" lastClr="000000"/>
              </a:solidFill>
              <a:latin typeface="Calibri" panose="020F0502020204030204"/>
            </a:endParaRP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ü"/>
              <a:tabLst/>
              <a:defRPr/>
            </a:pPr>
            <a:endParaRPr kumimoji="0" lang="fr-FR" sz="1350" b="0" i="0" u="none" strike="noStrike" kern="1200" cap="none" spc="0" normalizeH="0" baseline="0" noProof="0" dirty="0">
              <a:ln>
                <a:noFill/>
              </a:ln>
              <a:solidFill>
                <a:sysClr val="windowText" lastClr="000000"/>
              </a:solidFill>
              <a:effectLst/>
              <a:uLnTx/>
              <a:uFillTx/>
              <a:latin typeface="Calibri" panose="020F0502020204030204"/>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350" b="1" i="0" u="none"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Décision de communiquer</a:t>
            </a:r>
            <a:r>
              <a:rPr lang="fr-FR" sz="1350" b="1" dirty="0">
                <a:solidFill>
                  <a:sysClr val="windowText" lastClr="000000"/>
                </a:solidFill>
                <a:latin typeface="Calibri" panose="020F0502020204030204" pitchFamily="34" charset="0"/>
                <a:ea typeface="Times New Roman" panose="02020603050405020304" pitchFamily="18" charset="0"/>
                <a:cs typeface="Times New Roman" panose="02020603050405020304" pitchFamily="18" charset="0"/>
              </a:rPr>
              <a:t> sur les différents types de MII : </a:t>
            </a:r>
            <a:r>
              <a:rPr kumimoji="0" lang="fr-FR" sz="1350" b="0" i="0" u="none"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le PNLP a pris la décision de communiquer à tous les niveaux, y compris au niveau des ménages, sur les différents types de moustiquaires distribués. </a:t>
            </a:r>
            <a:endParaRPr kumimoji="0" lang="fr-FR" sz="1350" b="0" i="0" u="none" strike="noStrike" kern="1200" cap="none" spc="0" normalizeH="0" baseline="0" noProof="0" dirty="0">
              <a:ln>
                <a:noFill/>
              </a:ln>
              <a:solidFill>
                <a:sysClr val="windowText" lastClr="000000"/>
              </a:solidFill>
              <a:effectLst/>
              <a:uLnTx/>
              <a:uFillTx/>
              <a:latin typeface="Calibri" panose="020F0502020204030204" pitchFamily="34" charset="0"/>
              <a:ea typeface="MS Mincho"/>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350" b="0" i="0" u="none" strike="noStrike" kern="1200" cap="none" spc="0" normalizeH="0" baseline="0" noProof="0" dirty="0">
              <a:ln>
                <a:noFill/>
              </a:ln>
              <a:solidFill>
                <a:sysClr val="windowText" lastClr="000000"/>
              </a:solidFill>
              <a:effectLst/>
              <a:uLnTx/>
              <a:uFillTx/>
              <a:latin typeface="Calibri" panose="020F0502020204030204" pitchFamily="34" charset="0"/>
              <a:ea typeface="MS Mincho"/>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350" b="1" i="0" u="none" strike="noStrike" kern="120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Élaboration d’un plan de gestion des rumeurs : </a:t>
            </a:r>
            <a:r>
              <a:rPr kumimoji="0" lang="fr-FR" sz="1350" i="0" u="none" strike="noStrike" kern="120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rPr>
              <a:t>des stratégies ont été élaborées en vue de repérer et de dissiper les rumeurs et les fausses informations potentielles concernant les différents types de MII.</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350" b="1" i="0" u="none" strike="noStrike" kern="120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350" b="1" i="0" u="none" strike="noStrike" kern="120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rPr>
              <a:t>Anticipation des difficultés potentielles concernant la chaîne d’approvisionnement : </a:t>
            </a:r>
            <a:r>
              <a:rPr kumimoji="0" lang="fr-FR" sz="1350" i="0" u="none" strike="noStrike" kern="1200" cap="none" spc="0" normalizeH="0" baseline="0" noProof="0" dirty="0">
                <a:ln>
                  <a:noFill/>
                </a:ln>
                <a:solidFill>
                  <a:sysClr val="windowText" lastClr="000000"/>
                </a:solidFill>
                <a:effectLst/>
                <a:uLnTx/>
                <a:uFillTx/>
                <a:latin typeface="Calibri" panose="020F0502020204030204"/>
                <a:ea typeface="Times New Roman" panose="02020603050405020304" pitchFamily="18" charset="0"/>
              </a:rPr>
              <a:t>les MII achetées par le PNLP ont été emballées dans des balles de couleurs différentes en fonction de leur type afin de faciliter leur identification lors du transport et du stockage.</a:t>
            </a:r>
            <a:endParaRPr kumimoji="0" lang="fr-FR" sz="1350" b="0" i="0" u="none" strike="noStrike" kern="1200" cap="none" spc="0" normalizeH="0" baseline="0" noProof="0" dirty="0">
              <a:ln>
                <a:noFill/>
              </a:ln>
              <a:solidFill>
                <a:sysClr val="windowText" lastClr="000000"/>
              </a:solidFill>
              <a:effectLst/>
              <a:uLnTx/>
              <a:uFillTx/>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6" name="Espace réservé du contenu 9">
            <a:extLst>
              <a:ext uri="{FF2B5EF4-FFF2-40B4-BE49-F238E27FC236}">
                <a16:creationId xmlns:a16="http://schemas.microsoft.com/office/drawing/2014/main" id="{58047D3B-BBFC-4241-B282-77C6E876585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0800000">
            <a:off x="6248399" y="3200400"/>
            <a:ext cx="2734279" cy="2667001"/>
          </a:xfrm>
          <a:prstGeom prst="rect">
            <a:avLst/>
          </a:prstGeom>
        </p:spPr>
      </p:pic>
      <p:sp>
        <p:nvSpPr>
          <p:cNvPr id="7" name="TextBox 15">
            <a:extLst>
              <a:ext uri="{FF2B5EF4-FFF2-40B4-BE49-F238E27FC236}">
                <a16:creationId xmlns:a16="http://schemas.microsoft.com/office/drawing/2014/main" id="{59A327F8-29C4-4769-82C0-F001C7610605}"/>
              </a:ext>
            </a:extLst>
          </p:cNvPr>
          <p:cNvSpPr txBox="1"/>
          <p:nvPr/>
        </p:nvSpPr>
        <p:spPr>
          <a:xfrm>
            <a:off x="6248398" y="5885658"/>
            <a:ext cx="2734279" cy="600164"/>
          </a:xfrm>
          <a:prstGeom prst="rect">
            <a:avLst/>
          </a:prstGeom>
          <a:noFill/>
        </p:spPr>
        <p:txBody>
          <a:bodyPr wrap="square">
            <a:spAutoFit/>
          </a:bodyPr>
          <a:lstStyle/>
          <a:p>
            <a:pPr fontAlgn="auto">
              <a:spcBef>
                <a:spcPts val="0"/>
              </a:spcBef>
              <a:spcAft>
                <a:spcPts val="0"/>
              </a:spcAft>
            </a:pPr>
            <a:r>
              <a:rPr lang="fr-FR" sz="1100" i="1" dirty="0">
                <a:solidFill>
                  <a:prstClr val="black"/>
                </a:solidFill>
                <a:latin typeface="Calibri" panose="020F0502020204030204"/>
                <a:ea typeface="+mn-ea"/>
              </a:rPr>
              <a:t>Équipe et responsable du PNLP du Burkina Faso, délégation du PNLP du Mali et consultants de l’APP</a:t>
            </a:r>
          </a:p>
        </p:txBody>
      </p:sp>
    </p:spTree>
    <p:extLst>
      <p:ext uri="{BB962C8B-B14F-4D97-AF65-F5344CB8AC3E}">
        <p14:creationId xmlns:p14="http://schemas.microsoft.com/office/powerpoint/2010/main" val="196571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82DD-5C7B-3E47-9CE0-67F9874085EB}"/>
              </a:ext>
            </a:extLst>
          </p:cNvPr>
          <p:cNvSpPr>
            <a:spLocks noGrp="1"/>
          </p:cNvSpPr>
          <p:nvPr>
            <p:ph type="title"/>
          </p:nvPr>
        </p:nvSpPr>
        <p:spPr>
          <a:xfrm>
            <a:off x="899592" y="1124744"/>
            <a:ext cx="7416824" cy="648800"/>
          </a:xfrm>
        </p:spPr>
        <p:txBody>
          <a:bodyPr/>
          <a:lstStyle/>
          <a:p>
            <a:r>
              <a:rPr lang="fr-FR" i="0" dirty="0"/>
              <a:t>Difficultés rencontrées lors de la campagne</a:t>
            </a:r>
          </a:p>
        </p:txBody>
      </p:sp>
      <p:sp>
        <p:nvSpPr>
          <p:cNvPr id="5" name="Content Placeholder 4">
            <a:extLst>
              <a:ext uri="{FF2B5EF4-FFF2-40B4-BE49-F238E27FC236}">
                <a16:creationId xmlns:a16="http://schemas.microsoft.com/office/drawing/2014/main" id="{13A9C57E-F78B-47C1-B33E-D2565735157F}"/>
              </a:ext>
            </a:extLst>
          </p:cNvPr>
          <p:cNvSpPr txBox="1">
            <a:spLocks/>
          </p:cNvSpPr>
          <p:nvPr/>
        </p:nvSpPr>
        <p:spPr>
          <a:xfrm>
            <a:off x="156538" y="1981200"/>
            <a:ext cx="8993696" cy="4876800"/>
          </a:xfrm>
          <a:prstGeom prst="rect">
            <a:avLst/>
          </a:prstGeom>
        </p:spPr>
        <p:txBody>
          <a:bodyPr vert="horz" lIns="91440" tIns="45720" rIns="91440" bIns="45720" numCol="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50" b="0" i="0" u="none" strike="noStrike" kern="1200" cap="none" spc="0" normalizeH="0" baseline="0" noProof="0" dirty="0">
                <a:ln>
                  <a:noFill/>
                </a:ln>
                <a:solidFill>
                  <a:sysClr val="windowText" lastClr="000000"/>
                </a:solidFill>
                <a:effectLst/>
                <a:uLnTx/>
                <a:uFillTx/>
                <a:latin typeface="Calibri" panose="020F0502020204030204"/>
              </a:rPr>
              <a:t>La campagne a été émaillée de nombreuses difficultés pour la plupart </a:t>
            </a:r>
            <a:r>
              <a:rPr lang="fr-FR" sz="1250" dirty="0">
                <a:solidFill>
                  <a:sysClr val="windowText" lastClr="000000"/>
                </a:solidFill>
                <a:latin typeface="Calibri" panose="020F0502020204030204"/>
              </a:rPr>
              <a:t>sans rapport avec le fait que différents types de moustiquaires étaient distribués </a:t>
            </a:r>
            <a:r>
              <a:rPr kumimoji="0" lang="fr-FR" sz="1250" b="0" i="0" u="none" strike="noStrike" kern="1200" cap="none" spc="0" normalizeH="0" baseline="0" noProof="0" dirty="0">
                <a:ln>
                  <a:noFill/>
                </a:ln>
                <a:solidFill>
                  <a:sysClr val="windowText" lastClr="000000"/>
                </a:solidFill>
                <a:effectLst/>
                <a:uLnTx/>
                <a:uFillTx/>
                <a:latin typeface="Calibri" panose="020F0502020204030204"/>
              </a:rPr>
              <a:t>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1250" b="1" i="0" u="none" strike="noStrike" kern="1200" cap="none" spc="0" normalizeH="0" baseline="0" noProof="0" dirty="0">
                <a:ln>
                  <a:noFill/>
                </a:ln>
                <a:solidFill>
                  <a:sysClr val="windowText" lastClr="000000"/>
                </a:solidFill>
                <a:effectLst/>
                <a:uLnTx/>
                <a:uFillTx/>
                <a:latin typeface="Calibri" panose="020F0502020204030204"/>
              </a:rPr>
              <a:t>Insuffisance des ressources allouées à la microplanification : </a:t>
            </a:r>
            <a:r>
              <a:rPr kumimoji="0" lang="fr-FR" sz="1250" i="0" u="none" strike="noStrike" kern="1200" cap="none" spc="0" normalizeH="0" baseline="0" noProof="0" dirty="0">
                <a:ln>
                  <a:noFill/>
                </a:ln>
                <a:solidFill>
                  <a:sysClr val="windowText" lastClr="000000"/>
                </a:solidFill>
                <a:effectLst/>
                <a:uLnTx/>
                <a:uFillTx/>
                <a:latin typeface="Calibri" panose="020F0502020204030204"/>
              </a:rPr>
              <a:t>le manque de ressources s’est traduit par une planification et un budget insuffisants pour mener des formations poussées au niveau national, et a retardé la mise en œuvre des ateliers de microplanification.</a:t>
            </a:r>
            <a:endParaRPr kumimoji="0" lang="fr-FR" sz="1250" b="1" i="0" u="none" strike="noStrike" kern="1200" cap="none" spc="0" normalizeH="0" baseline="0" noProof="0" dirty="0">
              <a:ln>
                <a:noFill/>
              </a:ln>
              <a:solidFill>
                <a:sysClr val="windowText" lastClr="000000"/>
              </a:solidFill>
              <a:effectLst/>
              <a:uLnTx/>
              <a:uFillTx/>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1250" b="1" i="0" u="none" strike="noStrike" kern="1200" cap="none" spc="0" normalizeH="0" baseline="0" noProof="0" dirty="0">
                <a:ln>
                  <a:noFill/>
                </a:ln>
                <a:solidFill>
                  <a:sysClr val="windowText" lastClr="000000"/>
                </a:solidFill>
                <a:effectLst/>
                <a:uLnTx/>
                <a:uFillTx/>
                <a:latin typeface="Calibri" panose="020F0502020204030204"/>
              </a:rPr>
              <a:t>Retards dans l’arrivée des MII : </a:t>
            </a:r>
            <a:r>
              <a:rPr kumimoji="0" lang="fr-FR" sz="1250" i="0" u="none" strike="noStrike" kern="1200" cap="none" spc="0" normalizeH="0" baseline="0" noProof="0" dirty="0">
                <a:ln>
                  <a:noFill/>
                </a:ln>
                <a:solidFill>
                  <a:sysClr val="windowText" lastClr="000000"/>
                </a:solidFill>
                <a:effectLst/>
                <a:uLnTx/>
                <a:uFillTx/>
                <a:latin typeface="Calibri" panose="020F0502020204030204"/>
              </a:rPr>
              <a:t>l’arrivée tardive des MII IG2 au Burkina Faso a transformé la campagne nationale unique en une campagne nationale en deux phases afin de garantir que les MII déjà disponibles dans le pays parviennent aux ménages avant la saison de forte transmission du paludisme.</a:t>
            </a:r>
            <a:endParaRPr kumimoji="0" lang="fr-FR" sz="1250" b="1" i="0" u="none" strike="noStrike" kern="1200" cap="none" spc="0" normalizeH="0" baseline="0" noProof="0" dirty="0">
              <a:ln>
                <a:noFill/>
              </a:ln>
              <a:solidFill>
                <a:sysClr val="windowText" lastClr="000000"/>
              </a:solidFill>
              <a:effectLst/>
              <a:uLnTx/>
              <a:uFillTx/>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1250" b="1" i="0" u="none" strike="noStrike" kern="1200" cap="none" spc="0" normalizeH="0" baseline="0" noProof="0" dirty="0">
                <a:ln>
                  <a:noFill/>
                </a:ln>
                <a:solidFill>
                  <a:sysClr val="windowText" lastClr="000000"/>
                </a:solidFill>
                <a:effectLst/>
                <a:uLnTx/>
                <a:uFillTx/>
                <a:latin typeface="Calibri" panose="020F0502020204030204"/>
              </a:rPr>
              <a:t>Contrôle des bons : </a:t>
            </a:r>
            <a:r>
              <a:rPr kumimoji="0" lang="fr-FR" sz="1250" i="0" u="none" strike="noStrike" kern="1200" cap="none" spc="0" normalizeH="0" baseline="0" noProof="0" dirty="0">
                <a:ln>
                  <a:noFill/>
                </a:ln>
                <a:solidFill>
                  <a:sysClr val="windowText" lastClr="000000"/>
                </a:solidFill>
                <a:effectLst/>
                <a:uLnTx/>
                <a:uFillTx/>
                <a:latin typeface="Calibri" panose="020F0502020204030204"/>
              </a:rPr>
              <a:t>des failles dans la gestion des bons au cours du processus d’enregistrement des ménages ont entraîné une rupture de stock des bons avant même la fin de ce processus.</a:t>
            </a:r>
            <a:endParaRPr kumimoji="0" lang="fr-FR" sz="1250" b="1" i="0" u="none" strike="noStrike" kern="1200" cap="none" spc="0" normalizeH="0" baseline="0" noProof="0" dirty="0">
              <a:ln>
                <a:noFill/>
              </a:ln>
              <a:solidFill>
                <a:sysClr val="windowText" lastClr="000000"/>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fr-FR" sz="1250" b="0" i="0" u="none" strike="noStrike" kern="1200" cap="none" spc="0" normalizeH="0" baseline="0" noProof="0" dirty="0">
              <a:ln>
                <a:noFill/>
              </a:ln>
              <a:solidFill>
                <a:sysClr val="windowText" lastClr="000000"/>
              </a:solidFill>
              <a:effectLst/>
              <a:uLnTx/>
              <a:uFillTx/>
              <a:latin typeface="Calibri" panose="020F0502020204030204"/>
            </a:endParaRPr>
          </a:p>
          <a:p>
            <a:pPr marR="0" lvl="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fr-FR" sz="1250" b="1"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rPr>
              <a:t>Mouvements de population et groupes de population spéciaux : </a:t>
            </a:r>
            <a:r>
              <a:rPr kumimoji="0" lang="fr-FR" sz="1250"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rPr>
              <a:t>de nombreux ménages déplacés n’avaient pas emporté leurs bons avec eux, ou les avaient perdus durant la période d’insécurité, et ont donc eu des difficultés à obtenir leurs MII lors de la distribution.</a:t>
            </a:r>
            <a:endParaRPr kumimoji="0" lang="fr-FR" sz="1250" b="1"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endParaRPr>
          </a:p>
          <a:p>
            <a:pPr marR="0" lvl="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endParaRPr kumimoji="0" lang="fr-FR" sz="1250" b="0"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endParaRPr>
          </a:p>
          <a:p>
            <a:pPr marR="0" lvl="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fr-FR" sz="1250" b="1"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rPr>
              <a:t>Pénurie de MII : </a:t>
            </a:r>
            <a:r>
              <a:rPr kumimoji="0" lang="fr-FR" sz="1250"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rPr>
              <a:t>l’enregistrement des ménages a révélé un déficit de 2,6 millions </a:t>
            </a:r>
            <a:r>
              <a:rPr lang="fr-FR" sz="1250" dirty="0">
                <a:solidFill>
                  <a:sysClr val="windowText" lastClr="000000"/>
                </a:solidFill>
                <a:latin typeface="Calibri" panose="020F0502020204030204"/>
                <a:ea typeface="MS Mincho"/>
                <a:cs typeface="Times New Roman" panose="02020603050405020304" pitchFamily="18" charset="0"/>
              </a:rPr>
              <a:t>de MII, qu’il a fallu combler avec les MII disponibles pour la campagne.</a:t>
            </a:r>
            <a:endParaRPr kumimoji="0" lang="fr-FR" sz="1250" b="1"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endParaRPr>
          </a:p>
          <a:p>
            <a:pPr marR="0" lvl="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endParaRPr kumimoji="0" lang="fr-FR" sz="1250" b="0"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endParaRPr>
          </a:p>
          <a:p>
            <a:pPr marR="0" lvl="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fr-FR" sz="1250" b="1"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rPr>
              <a:t>Plan et budget liés au changement social et de comportement : </a:t>
            </a:r>
            <a:r>
              <a:rPr kumimoji="0" lang="fr-FR" sz="1250"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rPr>
              <a:t>des ressources insuffisantes ont été allouées aux activités de changement social et de comportement, ce qui s’est traduit par une pénurie de matériel et d’outils aux différents niveaux et par une réduction des activités prévues après la distribution.</a:t>
            </a:r>
            <a:endParaRPr kumimoji="0" lang="fr-FR" sz="1250" b="1"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endParaRPr>
          </a:p>
          <a:p>
            <a:pPr marR="0" lvl="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endParaRPr kumimoji="0" lang="fr-FR" sz="1250" b="1"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endParaRPr>
          </a:p>
          <a:p>
            <a:pPr marR="0" lvl="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fr-FR" sz="1250" b="1"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rPr>
              <a:t>Données relatives à la distribution : </a:t>
            </a:r>
            <a:r>
              <a:rPr kumimoji="0" lang="fr-FR" sz="1250"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rPr>
              <a:t>le mouvement de grève du personnel de santé a empêché de collecter des données relatives à la distribution pendant ou après la distribution des MII.</a:t>
            </a:r>
          </a:p>
          <a:p>
            <a:pPr marR="0" lvl="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endParaRPr kumimoji="0" lang="fr-FR" sz="1250" b="0"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endParaRPr>
          </a:p>
          <a:p>
            <a:pPr marR="0" lvl="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kumimoji="0" lang="fr-FR" sz="1250" b="1" i="0" u="none" strike="noStrike" kern="1200" cap="none" spc="0" normalizeH="0" baseline="0" noProof="0" dirty="0">
                <a:ln>
                  <a:noFill/>
                </a:ln>
                <a:solidFill>
                  <a:sysClr val="windowText" lastClr="000000"/>
                </a:solidFill>
                <a:effectLst/>
                <a:uLnTx/>
                <a:uFillTx/>
                <a:latin typeface="Calibri" panose="020F0502020204030204"/>
                <a:ea typeface="MS Mincho"/>
                <a:cs typeface="Times New Roman" panose="02020603050405020304" pitchFamily="18" charset="0"/>
              </a:rPr>
              <a:t>Paiement des acteurs de la campagne : </a:t>
            </a:r>
            <a:r>
              <a:rPr lang="fr-FR" sz="1250" dirty="0">
                <a:solidFill>
                  <a:sysClr val="windowText" lastClr="000000"/>
                </a:solidFill>
                <a:latin typeface="Calibri" panose="020F0502020204030204"/>
                <a:ea typeface="MS Mincho"/>
                <a:cs typeface="Times New Roman" panose="02020603050405020304" pitchFamily="18" charset="0"/>
              </a:rPr>
              <a:t>le paiement des volontaires par le biais de services de paiement mobile a subi </a:t>
            </a:r>
            <a:r>
              <a:rPr lang="fr-FR" sz="1250" dirty="0">
                <a:latin typeface="Calibri" panose="020F0502020204030204"/>
                <a:ea typeface="MS Mincho"/>
                <a:cs typeface="Times New Roman" panose="02020603050405020304" pitchFamily="18" charset="0"/>
              </a:rPr>
              <a:t>d</a:t>
            </a:r>
            <a:r>
              <a:rPr kumimoji="0" lang="fr-FR" sz="1250" b="0" i="0" u="none" strike="noStrike" kern="1200" cap="none" spc="0" normalizeH="0" baseline="0" noProof="0" dirty="0">
                <a:ln>
                  <a:noFill/>
                </a:ln>
                <a:effectLst/>
                <a:uLnTx/>
                <a:uFillTx/>
                <a:latin typeface="Calibri" panose="020F0502020204030204"/>
                <a:ea typeface="MS Mincho"/>
                <a:cs typeface="Times New Roman" panose="02020603050405020304" pitchFamily="18" charset="0"/>
              </a:rPr>
              <a:t>es retards importants.</a:t>
            </a:r>
            <a:r>
              <a:rPr kumimoji="0" lang="fr-FR" sz="1250" b="0" i="0" u="none" strike="noStrike" kern="1200" cap="none" spc="0" normalizeH="0" baseline="0" noProof="0" dirty="0">
                <a:ln>
                  <a:noFill/>
                </a:ln>
                <a:solidFill>
                  <a:sysClr val="window" lastClr="FFFFFF"/>
                </a:solidFill>
                <a:effectLst/>
                <a:uLnTx/>
                <a:uFillTx/>
                <a:latin typeface="Calibri" panose="020F0502020204030204"/>
              </a:rPr>
              <a:t>.</a:t>
            </a:r>
          </a:p>
        </p:txBody>
      </p:sp>
      <p:pic>
        <p:nvPicPr>
          <p:cNvPr id="6" name="Image 4">
            <a:extLst>
              <a:ext uri="{FF2B5EF4-FFF2-40B4-BE49-F238E27FC236}">
                <a16:creationId xmlns:a16="http://schemas.microsoft.com/office/drawing/2014/main" id="{41E6978D-5478-4166-A381-22AA9D3CD129}"/>
              </a:ext>
            </a:extLst>
          </p:cNvPr>
          <p:cNvPicPr>
            <a:picLocks noChangeAspect="1"/>
          </p:cNvPicPr>
          <p:nvPr/>
        </p:nvPicPr>
        <p:blipFill>
          <a:blip r:embed="rId2"/>
          <a:stretch>
            <a:fillRect/>
          </a:stretch>
        </p:blipFill>
        <p:spPr>
          <a:xfrm>
            <a:off x="6210300" y="3683798"/>
            <a:ext cx="2739062" cy="2214039"/>
          </a:xfrm>
          <a:prstGeom prst="rect">
            <a:avLst/>
          </a:prstGeom>
        </p:spPr>
      </p:pic>
      <p:sp>
        <p:nvSpPr>
          <p:cNvPr id="7" name="TextBox 7">
            <a:extLst>
              <a:ext uri="{FF2B5EF4-FFF2-40B4-BE49-F238E27FC236}">
                <a16:creationId xmlns:a16="http://schemas.microsoft.com/office/drawing/2014/main" id="{39755C8B-6AF2-43F0-9EF4-AD2C9D6244D2}"/>
              </a:ext>
            </a:extLst>
          </p:cNvPr>
          <p:cNvSpPr txBox="1"/>
          <p:nvPr/>
        </p:nvSpPr>
        <p:spPr>
          <a:xfrm>
            <a:off x="6172200" y="5993198"/>
            <a:ext cx="2815262" cy="769441"/>
          </a:xfrm>
          <a:prstGeom prst="rect">
            <a:avLst/>
          </a:prstGeom>
          <a:noFill/>
        </p:spPr>
        <p:txBody>
          <a:bodyPr wrap="square">
            <a:spAutoFit/>
          </a:bodyPr>
          <a:lstStyle/>
          <a:p>
            <a:pPr algn="ctr" fontAlgn="auto">
              <a:spcBef>
                <a:spcPts val="0"/>
              </a:spcBef>
              <a:spcAft>
                <a:spcPts val="0"/>
              </a:spcAft>
            </a:pPr>
            <a:r>
              <a:rPr lang="fr-FR" sz="1100" i="1" dirty="0">
                <a:solidFill>
                  <a:prstClr val="black"/>
                </a:solidFill>
                <a:latin typeface="Calibri" panose="020F0502020204030204"/>
                <a:ea typeface="+mn-ea"/>
              </a:rPr>
              <a:t>Démonstration de l’utilisation d’une PBO Permanet 3.0 lors de la journée de lancement de la campagne à Bobo Dioulasso le 28 juin 2019</a:t>
            </a:r>
          </a:p>
        </p:txBody>
      </p:sp>
    </p:spTree>
    <p:extLst>
      <p:ext uri="{BB962C8B-B14F-4D97-AF65-F5344CB8AC3E}">
        <p14:creationId xmlns:p14="http://schemas.microsoft.com/office/powerpoint/2010/main" val="39000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F760-9F7A-F64E-A32A-2FEBF2A635EB}"/>
              </a:ext>
            </a:extLst>
          </p:cNvPr>
          <p:cNvSpPr>
            <a:spLocks noGrp="1"/>
          </p:cNvSpPr>
          <p:nvPr>
            <p:ph type="title"/>
          </p:nvPr>
        </p:nvSpPr>
        <p:spPr>
          <a:xfrm>
            <a:off x="900113" y="1125538"/>
            <a:ext cx="7416800" cy="550862"/>
          </a:xfrm>
        </p:spPr>
        <p:txBody>
          <a:bodyPr wrap="square" anchor="ctr">
            <a:normAutofit/>
          </a:bodyPr>
          <a:lstStyle/>
          <a:p>
            <a:r>
              <a:rPr lang="fr-FR" i="0" dirty="0"/>
              <a:t>Enseignements tirés et recommandations</a:t>
            </a:r>
          </a:p>
        </p:txBody>
      </p:sp>
      <p:graphicFrame>
        <p:nvGraphicFramePr>
          <p:cNvPr id="7" name="Table 7">
            <a:extLst>
              <a:ext uri="{FF2B5EF4-FFF2-40B4-BE49-F238E27FC236}">
                <a16:creationId xmlns:a16="http://schemas.microsoft.com/office/drawing/2014/main" id="{0B5E5752-2B8C-4C3E-B12B-4360E31E9D25}"/>
              </a:ext>
            </a:extLst>
          </p:cNvPr>
          <p:cNvGraphicFramePr>
            <a:graphicFrameLocks noGrp="1"/>
          </p:cNvGraphicFramePr>
          <p:nvPr>
            <p:extLst>
              <p:ext uri="{D42A27DB-BD31-4B8C-83A1-F6EECF244321}">
                <p14:modId xmlns:p14="http://schemas.microsoft.com/office/powerpoint/2010/main" val="2369807196"/>
              </p:ext>
            </p:extLst>
          </p:nvPr>
        </p:nvGraphicFramePr>
        <p:xfrm>
          <a:off x="188913" y="1659467"/>
          <a:ext cx="8955087" cy="5143086"/>
        </p:xfrm>
        <a:graphic>
          <a:graphicData uri="http://schemas.openxmlformats.org/drawingml/2006/table">
            <a:tbl>
              <a:tblPr firstRow="1" bandRow="1"/>
              <a:tblGrid>
                <a:gridCol w="1639887">
                  <a:extLst>
                    <a:ext uri="{9D8B030D-6E8A-4147-A177-3AD203B41FA5}">
                      <a16:colId xmlns:a16="http://schemas.microsoft.com/office/drawing/2014/main" val="1325322078"/>
                    </a:ext>
                  </a:extLst>
                </a:gridCol>
                <a:gridCol w="7315200">
                  <a:extLst>
                    <a:ext uri="{9D8B030D-6E8A-4147-A177-3AD203B41FA5}">
                      <a16:colId xmlns:a16="http://schemas.microsoft.com/office/drawing/2014/main" val="1761249469"/>
                    </a:ext>
                  </a:extLst>
                </a:gridCol>
              </a:tblGrid>
              <a:tr h="39246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fr-FR" sz="1800" noProof="0" dirty="0">
                          <a:solidFill>
                            <a:schemeClr val="bg1"/>
                          </a:solidFill>
                          <a:highlight>
                            <a:srgbClr val="A32C31"/>
                          </a:highlight>
                        </a:rPr>
                        <a:t>Enseignements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32C3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fr-FR" sz="1800" noProof="0" dirty="0">
                          <a:solidFill>
                            <a:schemeClr val="bg1"/>
                          </a:solidFill>
                          <a:highlight>
                            <a:srgbClr val="A32C31"/>
                          </a:highlight>
                        </a:rPr>
                        <a:t>Recommandations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32C31"/>
                    </a:solidFill>
                  </a:tcPr>
                </a:tc>
                <a:extLst>
                  <a:ext uri="{0D108BD9-81ED-4DB2-BD59-A6C34878D82A}">
                    <a16:rowId xmlns:a16="http://schemas.microsoft.com/office/drawing/2014/main" val="1037697016"/>
                  </a:ext>
                </a:extLst>
              </a:tr>
              <a:tr h="874369">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buNone/>
                      </a:pPr>
                      <a:r>
                        <a:rPr lang="fr-FR" sz="1600" b="1" noProof="0" dirty="0">
                          <a:solidFill>
                            <a:schemeClr val="tx1"/>
                          </a:solidFill>
                        </a:rPr>
                        <a:t>COORDINATION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l">
                        <a:buFont typeface="Wingdings" panose="05000000000000000000" pitchFamily="2" charset="2"/>
                        <a:buNone/>
                      </a:pPr>
                      <a:r>
                        <a:rPr lang="fr-FR" sz="1600" noProof="0" dirty="0">
                          <a:solidFill>
                            <a:schemeClr val="tx1"/>
                          </a:solidFill>
                        </a:rPr>
                        <a:t>Des mécanismes de coordination solides et fonctionnels doivent être établis à tous les niveaux, en incluant toutes les parties prenantes clés, au moins neuf mois avant la distribution.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778469434"/>
                  </a:ext>
                </a:extLst>
              </a:tr>
              <a:tr h="1081633">
                <a:tc vMerge="1">
                  <a:txBody>
                    <a:bodyPr/>
                    <a:lstStyle/>
                    <a:p>
                      <a:r>
                        <a:rPr lang="en-US" dirty="0"/>
                        <a:t>PBO-Permanet3.0</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l">
                        <a:buFont typeface="Wingdings" panose="05000000000000000000" pitchFamily="2" charset="2"/>
                        <a:buNone/>
                      </a:pPr>
                      <a:r>
                        <a:rPr lang="fr-FR" sz="1600" noProof="0" dirty="0">
                          <a:solidFill>
                            <a:schemeClr val="tx1"/>
                          </a:solidFill>
                        </a:rPr>
                        <a:t>Les retards potentiels dans le calendrier de mise en œuvre des activités doivent être pris en compte lors de l’élaboration du plan d’évaluation et d’atténuation des risques. Il est important de doter les structures de coordination, tous niveaux confondus, de plans d’urgence.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761843085"/>
                  </a:ext>
                </a:extLst>
              </a:tr>
              <a:tr h="615298">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buNone/>
                      </a:pPr>
                      <a:r>
                        <a:rPr lang="fr-FR" sz="1600" b="1" noProof="0" dirty="0">
                          <a:solidFill>
                            <a:schemeClr val="tx1"/>
                          </a:solidFill>
                        </a:rPr>
                        <a:t>MICRO-</a:t>
                      </a:r>
                    </a:p>
                    <a:p>
                      <a:pPr marL="0" indent="0" algn="l">
                        <a:buNone/>
                      </a:pPr>
                      <a:r>
                        <a:rPr lang="fr-FR" sz="1600" b="1" noProof="0" dirty="0">
                          <a:solidFill>
                            <a:schemeClr val="tx1"/>
                          </a:solidFill>
                        </a:rPr>
                        <a:t>PLANIFICATION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a:spcBef>
                          <a:spcPts val="0"/>
                        </a:spcBef>
                        <a:spcAft>
                          <a:spcPts val="0"/>
                        </a:spcAft>
                        <a:buNone/>
                      </a:pPr>
                      <a:r>
                        <a:rPr lang="fr-FR" sz="1600" noProof="0" dirty="0">
                          <a:solidFill>
                            <a:schemeClr val="tx1"/>
                          </a:solidFill>
                        </a:rPr>
                        <a:t>La microplanification doit être incluse dans le plan d’action de la campagne et budgétisée en conséquence.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3305422036"/>
                  </a:ext>
                </a:extLst>
              </a:tr>
              <a:tr h="2158567">
                <a:tc vMerge="1">
                  <a:txBody>
                    <a:bodyPr/>
                    <a:lstStyle/>
                    <a:p>
                      <a:r>
                        <a:rPr lang="en-US" sz="1400" b="1" dirty="0"/>
                        <a:t>TOTAL</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R="0" lvl="0" algn="l">
                        <a:spcBef>
                          <a:spcPts val="0"/>
                        </a:spcBef>
                        <a:spcAft>
                          <a:spcPts val="0"/>
                        </a:spcAft>
                        <a:buFont typeface="Wingdings" panose="05000000000000000000" pitchFamily="2" charset="2"/>
                        <a:buNone/>
                      </a:pPr>
                      <a:r>
                        <a:rPr lang="fr-FR" sz="1600" noProof="0" dirty="0">
                          <a:solidFill>
                            <a:schemeClr val="tx1"/>
                          </a:solidFill>
                        </a:rPr>
                        <a:t>Aucune des étapes essentielles suivantes ne doit être omise lors de la microplanification :</a:t>
                      </a:r>
                    </a:p>
                    <a:p>
                      <a:pPr marL="742950" marR="0" lvl="1" indent="-285750" algn="l">
                        <a:spcBef>
                          <a:spcPts val="0"/>
                        </a:spcBef>
                        <a:spcAft>
                          <a:spcPts val="0"/>
                        </a:spcAft>
                        <a:buFont typeface="Courier New" panose="02070309020205020404" pitchFamily="49" charset="0"/>
                        <a:buChar char="o"/>
                      </a:pPr>
                      <a:r>
                        <a:rPr lang="fr-FR" sz="1500" noProof="0" dirty="0">
                          <a:solidFill>
                            <a:schemeClr val="tx1"/>
                          </a:solidFill>
                        </a:rPr>
                        <a:t>élaboration d’outils de microplanification ;</a:t>
                      </a:r>
                    </a:p>
                    <a:p>
                      <a:pPr marL="742950" marR="0" lvl="1" indent="-285750" algn="l">
                        <a:spcBef>
                          <a:spcPts val="0"/>
                        </a:spcBef>
                        <a:spcAft>
                          <a:spcPts val="0"/>
                        </a:spcAft>
                        <a:buFont typeface="Courier New" panose="02070309020205020404" pitchFamily="49" charset="0"/>
                        <a:buChar char="o"/>
                      </a:pPr>
                      <a:r>
                        <a:rPr lang="fr-FR" sz="1500" noProof="0" dirty="0">
                          <a:solidFill>
                            <a:schemeClr val="tx1"/>
                          </a:solidFill>
                        </a:rPr>
                        <a:t>formation des facilitateurs au niveau central (durée recommandée : cinq jours) ;</a:t>
                      </a:r>
                    </a:p>
                    <a:p>
                      <a:pPr marL="742950" marR="0" lvl="1" indent="-285750" algn="l">
                        <a:spcBef>
                          <a:spcPts val="0"/>
                        </a:spcBef>
                        <a:spcAft>
                          <a:spcPts val="0"/>
                        </a:spcAft>
                        <a:buFont typeface="Courier New" panose="02070309020205020404" pitchFamily="49" charset="0"/>
                        <a:buChar char="o"/>
                      </a:pPr>
                      <a:r>
                        <a:rPr lang="fr-FR" sz="1500" noProof="0" dirty="0">
                          <a:solidFill>
                            <a:schemeClr val="tx1"/>
                          </a:solidFill>
                        </a:rPr>
                        <a:t>ateliers de microplanification (durée recommandée : cinq jours) au niveau des districts avec des participants maîtrisant le contexte opérationnel (p.ex. personnel des établissements de santé ou membres des communautés) ;</a:t>
                      </a:r>
                    </a:p>
                    <a:p>
                      <a:pPr marL="742950" marR="0" lvl="1" indent="-285750" algn="l">
                        <a:spcBef>
                          <a:spcPts val="0"/>
                        </a:spcBef>
                        <a:spcAft>
                          <a:spcPts val="0"/>
                        </a:spcAft>
                        <a:buFont typeface="Courier New" panose="02070309020205020404" pitchFamily="49" charset="0"/>
                        <a:buChar char="o"/>
                      </a:pPr>
                      <a:r>
                        <a:rPr lang="fr-FR" sz="1500" noProof="0" dirty="0">
                          <a:solidFill>
                            <a:schemeClr val="tx1"/>
                          </a:solidFill>
                        </a:rPr>
                        <a:t>« nettoyage » des microplans au niveau central ;</a:t>
                      </a:r>
                    </a:p>
                    <a:p>
                      <a:pPr marL="742950" marR="0" lvl="1" indent="-285750" algn="l">
                        <a:spcBef>
                          <a:spcPts val="0"/>
                        </a:spcBef>
                        <a:spcAft>
                          <a:spcPts val="0"/>
                        </a:spcAft>
                        <a:buFont typeface="Courier New" panose="02070309020205020404" pitchFamily="49" charset="0"/>
                        <a:buChar char="o"/>
                      </a:pPr>
                      <a:r>
                        <a:rPr lang="fr-FR" sz="1500" noProof="0" dirty="0">
                          <a:solidFill>
                            <a:schemeClr val="tx1"/>
                          </a:solidFill>
                        </a:rPr>
                        <a:t>validation des microplans au niveau des districts, des provinces et des régions.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2164660288"/>
                  </a:ext>
                </a:extLst>
              </a:tr>
            </a:tbl>
          </a:graphicData>
        </a:graphic>
      </p:graphicFrame>
    </p:spTree>
    <p:extLst>
      <p:ext uri="{BB962C8B-B14F-4D97-AF65-F5344CB8AC3E}">
        <p14:creationId xmlns:p14="http://schemas.microsoft.com/office/powerpoint/2010/main" val="217212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7614-55E2-ED47-99EB-AD4E98C3E266}"/>
              </a:ext>
            </a:extLst>
          </p:cNvPr>
          <p:cNvSpPr>
            <a:spLocks noGrp="1"/>
          </p:cNvSpPr>
          <p:nvPr>
            <p:ph type="title"/>
          </p:nvPr>
        </p:nvSpPr>
        <p:spPr>
          <a:xfrm>
            <a:off x="900113" y="943980"/>
            <a:ext cx="7416800" cy="863600"/>
          </a:xfrm>
        </p:spPr>
        <p:txBody>
          <a:bodyPr wrap="square" anchor="ctr">
            <a:normAutofit/>
          </a:bodyPr>
          <a:lstStyle/>
          <a:p>
            <a:r>
              <a:rPr lang="fr-FR" i="0" dirty="0"/>
              <a:t>Enseignements tirés et recommandations (suite)</a:t>
            </a:r>
            <a:endParaRPr lang="en-US" i="0" dirty="0"/>
          </a:p>
        </p:txBody>
      </p:sp>
      <p:graphicFrame>
        <p:nvGraphicFramePr>
          <p:cNvPr id="6" name="Table 7">
            <a:extLst>
              <a:ext uri="{FF2B5EF4-FFF2-40B4-BE49-F238E27FC236}">
                <a16:creationId xmlns:a16="http://schemas.microsoft.com/office/drawing/2014/main" id="{0B5E5752-2B8C-4C3E-B12B-4360E31E9D25}"/>
              </a:ext>
            </a:extLst>
          </p:cNvPr>
          <p:cNvGraphicFramePr>
            <a:graphicFrameLocks noGrp="1"/>
          </p:cNvGraphicFramePr>
          <p:nvPr>
            <p:extLst>
              <p:ext uri="{D42A27DB-BD31-4B8C-83A1-F6EECF244321}">
                <p14:modId xmlns:p14="http://schemas.microsoft.com/office/powerpoint/2010/main" val="3628878768"/>
              </p:ext>
            </p:extLst>
          </p:nvPr>
        </p:nvGraphicFramePr>
        <p:xfrm>
          <a:off x="0" y="1524001"/>
          <a:ext cx="9143999" cy="5399637"/>
        </p:xfrm>
        <a:graphic>
          <a:graphicData uri="http://schemas.openxmlformats.org/drawingml/2006/table">
            <a:tbl>
              <a:tblPr firstRow="1" bandRow="1"/>
              <a:tblGrid>
                <a:gridCol w="1396216">
                  <a:extLst>
                    <a:ext uri="{9D8B030D-6E8A-4147-A177-3AD203B41FA5}">
                      <a16:colId xmlns:a16="http://schemas.microsoft.com/office/drawing/2014/main" val="1325322078"/>
                    </a:ext>
                  </a:extLst>
                </a:gridCol>
                <a:gridCol w="7747783">
                  <a:extLst>
                    <a:ext uri="{9D8B030D-6E8A-4147-A177-3AD203B41FA5}">
                      <a16:colId xmlns:a16="http://schemas.microsoft.com/office/drawing/2014/main" val="1761249469"/>
                    </a:ext>
                  </a:extLst>
                </a:gridCol>
              </a:tblGrid>
              <a:tr h="31953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fr-FR" sz="1400" noProof="0" dirty="0">
                          <a:solidFill>
                            <a:schemeClr val="bg1"/>
                          </a:solidFill>
                          <a:highlight>
                            <a:srgbClr val="A32C31"/>
                          </a:highlight>
                          <a:latin typeface="+mn-lt"/>
                        </a:rPr>
                        <a:t>Enseignements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32C3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fr-FR" sz="1400" noProof="0" dirty="0">
                          <a:solidFill>
                            <a:schemeClr val="bg1"/>
                          </a:solidFill>
                          <a:highlight>
                            <a:srgbClr val="A32C31"/>
                          </a:highlight>
                          <a:latin typeface="+mn-lt"/>
                        </a:rPr>
                        <a:t>Recommandations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32C31"/>
                    </a:solidFill>
                  </a:tcPr>
                </a:tc>
                <a:extLst>
                  <a:ext uri="{0D108BD9-81ED-4DB2-BD59-A6C34878D82A}">
                    <a16:rowId xmlns:a16="http://schemas.microsoft.com/office/drawing/2014/main" val="1037697016"/>
                  </a:ext>
                </a:extLst>
              </a:tr>
              <a:tr h="547778">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buNone/>
                      </a:pPr>
                      <a:r>
                        <a:rPr lang="fr-FR" sz="1400" b="1" noProof="0" dirty="0">
                          <a:solidFill>
                            <a:schemeClr val="tx1"/>
                          </a:solidFill>
                          <a:latin typeface="+mn-lt"/>
                        </a:rPr>
                        <a:t>LOGISTIQUE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l">
                        <a:buFont typeface="Wingdings" panose="05000000000000000000" pitchFamily="2" charset="2"/>
                        <a:buNone/>
                      </a:pPr>
                      <a:r>
                        <a:rPr lang="fr-FR" sz="1400" kern="1200" dirty="0">
                          <a:solidFill>
                            <a:schemeClr val="tx1"/>
                          </a:solidFill>
                          <a:latin typeface="+mn-lt"/>
                          <a:ea typeface="+mn-ea"/>
                          <a:cs typeface="+mn-cs"/>
                        </a:rPr>
                        <a:t>Le suivi de la chaîne d’approvisionnement est essentiel, et toute modification du calendrier de livraison doit être annoncée rapidement aux parties prenantes de tous les niveaux.</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340258778"/>
                  </a:ext>
                </a:extLst>
              </a:tr>
              <a:tr h="717911">
                <a:tc vMerge="1">
                  <a:txBody>
                    <a:bodyPr/>
                    <a:lstStyle/>
                    <a:p>
                      <a:pPr marL="0" indent="0" algn="ctr">
                        <a:buNone/>
                      </a:pPr>
                      <a:endParaRPr lang="en-GB" sz="800" b="1" dirty="0">
                        <a:solidFill>
                          <a:schemeClr val="tx1"/>
                        </a:solidFill>
                      </a:endParaRP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l">
                        <a:buFont typeface="Wingdings" panose="05000000000000000000" pitchFamily="2" charset="2"/>
                        <a:buNone/>
                      </a:pPr>
                      <a:r>
                        <a:rPr lang="fr-FR" sz="1400" kern="1200" dirty="0">
                          <a:solidFill>
                            <a:schemeClr val="tx1"/>
                          </a:solidFill>
                          <a:latin typeface="+mn-lt"/>
                          <a:ea typeface="+mn-ea"/>
                          <a:cs typeface="+mn-cs"/>
                        </a:rPr>
                        <a:t>Le plan d’évaluation et d’atténuation des risques doit intégrer la possibilité de retards de livraison et prévoir un plan d’urgence (et un budget connexe) permettant de gérer les retards de mise en œuvre de la campagne.</a:t>
                      </a:r>
                      <a:endParaRPr lang="fr-FR" sz="1400" kern="1200" noProof="0" dirty="0">
                        <a:solidFill>
                          <a:schemeClr val="tx1"/>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2954986592"/>
                  </a:ext>
                </a:extLst>
              </a:tr>
              <a:tr h="1004261">
                <a:tc vMerge="1">
                  <a:txBody>
                    <a:bodyPr/>
                    <a:lstStyle/>
                    <a:p>
                      <a:pPr marL="0" indent="0" algn="ctr">
                        <a:buNone/>
                      </a:pPr>
                      <a:endParaRPr lang="en-GB" sz="800" b="1" dirty="0">
                        <a:solidFill>
                          <a:schemeClr val="tx1"/>
                        </a:solidFill>
                      </a:endParaRP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l">
                        <a:buFont typeface="Wingdings" panose="05000000000000000000" pitchFamily="2" charset="2"/>
                        <a:buNone/>
                      </a:pPr>
                      <a:r>
                        <a:rPr lang="fr-FR" sz="1400" kern="1200" dirty="0">
                          <a:solidFill>
                            <a:schemeClr val="tx1"/>
                          </a:solidFill>
                          <a:latin typeface="+mn-lt"/>
                          <a:ea typeface="+mn-ea"/>
                          <a:cs typeface="+mn-cs"/>
                        </a:rPr>
                        <a:t>Les coûts de la gestion des déchets et de la logistique inversée doivent figurer dans le budget de la campagne. Le processus de gestion des déchets et de logistique inversée doit être détaillé dans les macroplans afin d’éliminer toute ambiguïté au moment du chiffrage du coût des activités et de leur mise en œuvre.</a:t>
                      </a:r>
                      <a:endParaRPr lang="fr-FR" sz="1400" kern="1200" noProof="0" dirty="0">
                        <a:solidFill>
                          <a:schemeClr val="tx1"/>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234048824"/>
                  </a:ext>
                </a:extLst>
              </a:tr>
              <a:tr h="717911">
                <a:tc vMerge="1">
                  <a:txBody>
                    <a:bodyPr/>
                    <a:lstStyle/>
                    <a:p>
                      <a:pPr marL="0" indent="0" algn="ctr">
                        <a:buNone/>
                      </a:pPr>
                      <a:endParaRPr lang="en-GB" sz="800" b="1" dirty="0">
                        <a:solidFill>
                          <a:schemeClr val="tx1"/>
                        </a:solidFill>
                      </a:endParaRP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fr-FR" sz="1400" kern="1200" dirty="0">
                          <a:solidFill>
                            <a:schemeClr val="tx1"/>
                          </a:solidFill>
                          <a:latin typeface="+mn-lt"/>
                          <a:ea typeface="+mn-ea"/>
                          <a:cs typeface="+mn-cs"/>
                        </a:rPr>
                        <a:t>Une solide microplanification est nécessaire si l’on veut minimiser la nécessité de déplacements latéraux de MII, repérer les zones difficiles d’accès et les populations déplacées et planifier la distribution de MII en conséquence.</a:t>
                      </a:r>
                      <a:endParaRPr lang="fr-FR" sz="1400" kern="1200" noProof="0" dirty="0">
                        <a:solidFill>
                          <a:schemeClr val="tx1"/>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4108727481"/>
                  </a:ext>
                </a:extLst>
              </a:tr>
              <a:tr h="717911">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noProof="0" dirty="0">
                          <a:solidFill>
                            <a:schemeClr val="tx1"/>
                          </a:solidFill>
                          <a:latin typeface="+mn-lt"/>
                        </a:rPr>
                        <a:t>CHANGEMENT SOCIAL ET DE COMPORTE-MENT (CSC)</a:t>
                      </a:r>
                      <a:endParaRPr lang="fr-FR" sz="1400" noProof="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buNone/>
                      </a:pPr>
                      <a:r>
                        <a:rPr lang="fr-FR" sz="1400" kern="1200" dirty="0">
                          <a:solidFill>
                            <a:schemeClr val="tx1"/>
                          </a:solidFill>
                          <a:latin typeface="+mn-lt"/>
                          <a:ea typeface="+mn-ea"/>
                          <a:cs typeface="+mn-cs"/>
                        </a:rPr>
                        <a:t>Garantir l’élaboration précoce du plan et du budget destinés aux actions de CSC et tenir compte du temps et des ressources supplémentaires que requiert une campagne de distribution de moustiquaires multiples</a:t>
                      </a:r>
                      <a:r>
                        <a:rPr lang="fr-FR" sz="1400" kern="1200" noProof="0" dirty="0">
                          <a:solidFill>
                            <a:schemeClr val="tx1"/>
                          </a:solidFill>
                          <a:latin typeface="+mn-lt"/>
                          <a:ea typeface="+mn-ea"/>
                          <a:cs typeface="+mn-cs"/>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543660482"/>
                  </a:ext>
                </a:extLst>
              </a:tr>
              <a:tr h="1308692">
                <a:tc vMerge="1">
                  <a:txBody>
                    <a:bodyPr/>
                    <a:lstStyle/>
                    <a:p>
                      <a:pPr marL="0" indent="0" algn="ctr">
                        <a:buNone/>
                      </a:pPr>
                      <a:endParaRPr lang="en-GB" sz="800" b="1" dirty="0">
                        <a:solidFill>
                          <a:schemeClr val="tx1"/>
                        </a:solidFill>
                      </a:endParaRPr>
                    </a:p>
                  </a:txBody>
                  <a:tcPr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l">
                        <a:buFont typeface="Wingdings" panose="05000000000000000000" pitchFamily="2" charset="2"/>
                        <a:buNone/>
                      </a:pPr>
                      <a:r>
                        <a:rPr lang="fr-FR" sz="1400" noProof="0" dirty="0">
                          <a:solidFill>
                            <a:schemeClr val="tx1"/>
                          </a:solidFill>
                          <a:latin typeface="+mn-lt"/>
                        </a:rPr>
                        <a:t>Le </a:t>
                      </a:r>
                      <a:r>
                        <a:rPr lang="fr-FR" sz="1400" kern="1200" dirty="0">
                          <a:solidFill>
                            <a:schemeClr val="tx1"/>
                          </a:solidFill>
                          <a:latin typeface="Calibri" panose="020F0502020204030204"/>
                          <a:ea typeface="+mn-ea"/>
                          <a:cs typeface="+mn-cs"/>
                        </a:rPr>
                        <a:t>plan et le budget destinés aux actions de CSC doivent prendre en compte </a:t>
                      </a:r>
                      <a:r>
                        <a:rPr lang="fr-FR" sz="1400" noProof="0" dirty="0">
                          <a:solidFill>
                            <a:schemeClr val="tx1"/>
                          </a:solidFill>
                          <a:latin typeface="+mn-lt"/>
                        </a:rPr>
                        <a:t>:</a:t>
                      </a:r>
                    </a:p>
                    <a:p>
                      <a:pPr marL="742950" marR="0" lvl="1" indent="-285750" algn="l" defTabSz="914400" rtl="0" eaLnBrk="1" latinLnBrk="0" hangingPunct="1">
                        <a:spcBef>
                          <a:spcPts val="0"/>
                        </a:spcBef>
                        <a:spcAft>
                          <a:spcPts val="0"/>
                        </a:spcAft>
                        <a:buFont typeface="Courier New" panose="02070309020205020404" pitchFamily="49" charset="0"/>
                        <a:buChar char="o"/>
                      </a:pPr>
                      <a:r>
                        <a:rPr lang="fr-FR" sz="1350" kern="1200" dirty="0">
                          <a:solidFill>
                            <a:schemeClr val="tx1"/>
                          </a:solidFill>
                          <a:latin typeface="+mn-lt"/>
                          <a:ea typeface="+mn-ea"/>
                          <a:cs typeface="+mn-cs"/>
                        </a:rPr>
                        <a:t>tous les outils et les supports nécessaires à l’appui de la stratégie de communication ;</a:t>
                      </a:r>
                      <a:endParaRPr lang="fr-FR" sz="1350" kern="1200" noProof="0" dirty="0">
                        <a:solidFill>
                          <a:schemeClr val="tx1"/>
                        </a:solidFill>
                        <a:latin typeface="+mn-lt"/>
                        <a:ea typeface="+mn-ea"/>
                        <a:cs typeface="+mn-cs"/>
                      </a:endParaRPr>
                    </a:p>
                    <a:p>
                      <a:pPr marL="742950" marR="0" lvl="1" indent="-285750" algn="l" defTabSz="914400" rtl="0" eaLnBrk="1" latinLnBrk="0" hangingPunct="1">
                        <a:spcBef>
                          <a:spcPts val="0"/>
                        </a:spcBef>
                        <a:spcAft>
                          <a:spcPts val="0"/>
                        </a:spcAft>
                        <a:buFont typeface="Courier New" panose="02070309020205020404" pitchFamily="49" charset="0"/>
                        <a:buChar char="o"/>
                      </a:pPr>
                      <a:r>
                        <a:rPr lang="fr-FR" sz="1350" kern="1200" dirty="0">
                          <a:solidFill>
                            <a:schemeClr val="tx1"/>
                          </a:solidFill>
                          <a:latin typeface="+mn-lt"/>
                          <a:ea typeface="+mn-ea"/>
                          <a:cs typeface="+mn-cs"/>
                        </a:rPr>
                        <a:t>une microplanification du CSC pour garantir la mise à disposition de quantités suffisantes de matériel dans chaque district </a:t>
                      </a:r>
                      <a:r>
                        <a:rPr lang="fr-FR" sz="1350" kern="1200" noProof="0" dirty="0">
                          <a:solidFill>
                            <a:schemeClr val="tx1"/>
                          </a:solidFill>
                          <a:latin typeface="+mn-lt"/>
                          <a:ea typeface="+mn-ea"/>
                          <a:cs typeface="+mn-cs"/>
                        </a:rPr>
                        <a:t>;</a:t>
                      </a:r>
                    </a:p>
                    <a:p>
                      <a:pPr marL="742950" marR="0" lvl="1" indent="-285750" algn="l" defTabSz="914400" rtl="0" eaLnBrk="1" latinLnBrk="0" hangingPunct="1">
                        <a:spcBef>
                          <a:spcPts val="0"/>
                        </a:spcBef>
                        <a:spcAft>
                          <a:spcPts val="0"/>
                        </a:spcAft>
                        <a:buFont typeface="Courier New" panose="02070309020205020404" pitchFamily="49" charset="0"/>
                        <a:buChar char="o"/>
                      </a:pPr>
                      <a:r>
                        <a:rPr lang="fr-FR" sz="1350" kern="1200" noProof="0" dirty="0">
                          <a:solidFill>
                            <a:schemeClr val="tx1"/>
                          </a:solidFill>
                          <a:latin typeface="+mn-lt"/>
                          <a:ea typeface="+mn-ea"/>
                          <a:cs typeface="+mn-cs"/>
                        </a:rPr>
                        <a:t>un plan de gestion des rumeurs, prévoyant un chiffrage des coûts élevé en cas de besoin ;</a:t>
                      </a:r>
                    </a:p>
                    <a:p>
                      <a:pPr marL="742950" marR="0" lvl="1" indent="-285750" algn="l" defTabSz="914400" rtl="0" eaLnBrk="1" latinLnBrk="0" hangingPunct="1">
                        <a:spcBef>
                          <a:spcPts val="0"/>
                        </a:spcBef>
                        <a:spcAft>
                          <a:spcPts val="0"/>
                        </a:spcAft>
                        <a:buFont typeface="Courier New" panose="02070309020205020404" pitchFamily="49" charset="0"/>
                        <a:buChar char="o"/>
                      </a:pPr>
                      <a:r>
                        <a:rPr lang="fr-FR" sz="1350" kern="1200" dirty="0">
                          <a:solidFill>
                            <a:schemeClr val="tx1"/>
                          </a:solidFill>
                          <a:latin typeface="+mn-lt"/>
                          <a:ea typeface="+mn-ea"/>
                          <a:cs typeface="+mn-cs"/>
                        </a:rPr>
                        <a:t>une solide stratégie de CSC et des activités connexes pour la période suivant la distribution.</a:t>
                      </a:r>
                      <a:endParaRPr lang="fr-FR" sz="1350" kern="1200" noProof="0" dirty="0">
                        <a:solidFill>
                          <a:schemeClr val="tx1"/>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100831439"/>
                  </a:ext>
                </a:extLst>
              </a:tr>
            </a:tbl>
          </a:graphicData>
        </a:graphic>
      </p:graphicFrame>
    </p:spTree>
    <p:extLst>
      <p:ext uri="{BB962C8B-B14F-4D97-AF65-F5344CB8AC3E}">
        <p14:creationId xmlns:p14="http://schemas.microsoft.com/office/powerpoint/2010/main" val="288394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D7A9-B4C4-AC43-8F2C-964475650738}"/>
              </a:ext>
            </a:extLst>
          </p:cNvPr>
          <p:cNvSpPr>
            <a:spLocks noGrp="1"/>
          </p:cNvSpPr>
          <p:nvPr>
            <p:ph type="title"/>
          </p:nvPr>
        </p:nvSpPr>
        <p:spPr>
          <a:xfrm>
            <a:off x="863588" y="990600"/>
            <a:ext cx="7416824" cy="704056"/>
          </a:xfrm>
        </p:spPr>
        <p:txBody>
          <a:bodyPr/>
          <a:lstStyle/>
          <a:p>
            <a:r>
              <a:rPr lang="fr-FR" i="0" dirty="0"/>
              <a:t>Enseignements tirés et recommandations (suite)</a:t>
            </a:r>
            <a:endParaRPr lang="en-US" i="0" dirty="0"/>
          </a:p>
        </p:txBody>
      </p:sp>
      <p:graphicFrame>
        <p:nvGraphicFramePr>
          <p:cNvPr id="5" name="Table 7">
            <a:extLst>
              <a:ext uri="{FF2B5EF4-FFF2-40B4-BE49-F238E27FC236}">
                <a16:creationId xmlns:a16="http://schemas.microsoft.com/office/drawing/2014/main" id="{0B5E5752-2B8C-4C3E-B12B-4360E31E9D25}"/>
              </a:ext>
            </a:extLst>
          </p:cNvPr>
          <p:cNvGraphicFramePr>
            <a:graphicFrameLocks noGrp="1"/>
          </p:cNvGraphicFramePr>
          <p:nvPr>
            <p:extLst>
              <p:ext uri="{D42A27DB-BD31-4B8C-83A1-F6EECF244321}">
                <p14:modId xmlns:p14="http://schemas.microsoft.com/office/powerpoint/2010/main" val="1824023388"/>
              </p:ext>
            </p:extLst>
          </p:nvPr>
        </p:nvGraphicFramePr>
        <p:xfrm>
          <a:off x="114300" y="1514696"/>
          <a:ext cx="9029700" cy="5343304"/>
        </p:xfrm>
        <a:graphic>
          <a:graphicData uri="http://schemas.openxmlformats.org/drawingml/2006/table">
            <a:tbl>
              <a:tblPr firstRow="1" bandRow="1"/>
              <a:tblGrid>
                <a:gridCol w="1697892">
                  <a:extLst>
                    <a:ext uri="{9D8B030D-6E8A-4147-A177-3AD203B41FA5}">
                      <a16:colId xmlns:a16="http://schemas.microsoft.com/office/drawing/2014/main" val="1325322078"/>
                    </a:ext>
                  </a:extLst>
                </a:gridCol>
                <a:gridCol w="7331808">
                  <a:extLst>
                    <a:ext uri="{9D8B030D-6E8A-4147-A177-3AD203B41FA5}">
                      <a16:colId xmlns:a16="http://schemas.microsoft.com/office/drawing/2014/main" val="1761249469"/>
                    </a:ext>
                  </a:extLst>
                </a:gridCol>
              </a:tblGrid>
              <a:tr h="37506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fr-FR" sz="1800" noProof="0" dirty="0">
                          <a:solidFill>
                            <a:schemeClr val="bg1"/>
                          </a:solidFill>
                          <a:highlight>
                            <a:srgbClr val="A32C31"/>
                          </a:highlight>
                        </a:rPr>
                        <a:t>Enseignements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32C3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fr-FR" sz="1800" noProof="0" dirty="0">
                          <a:solidFill>
                            <a:schemeClr val="bg1"/>
                          </a:solidFill>
                          <a:highlight>
                            <a:srgbClr val="A32C31"/>
                          </a:highlight>
                        </a:rPr>
                        <a:t>Recommandations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32C31"/>
                    </a:solidFill>
                  </a:tcPr>
                </a:tc>
                <a:extLst>
                  <a:ext uri="{0D108BD9-81ED-4DB2-BD59-A6C34878D82A}">
                    <a16:rowId xmlns:a16="http://schemas.microsoft.com/office/drawing/2014/main" val="1037697016"/>
                  </a:ext>
                </a:extLst>
              </a:tr>
              <a:tr h="272993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noProof="0" dirty="0">
                          <a:solidFill>
                            <a:schemeClr val="tx1"/>
                          </a:solidFill>
                        </a:rPr>
                        <a:t>FORMATION</a:t>
                      </a:r>
                      <a:endParaRPr lang="fr-FR" sz="1600" noProof="0"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buNone/>
                      </a:pPr>
                      <a:r>
                        <a:rPr lang="fr-FR" sz="1600" kern="1200" dirty="0">
                          <a:solidFill>
                            <a:schemeClr val="tx1"/>
                          </a:solidFill>
                          <a:latin typeface="Calibri" panose="020F0502020204030204"/>
                          <a:ea typeface="+mn-ea"/>
                          <a:cs typeface="+mn-cs"/>
                        </a:rPr>
                        <a:t>Il est essentiel de procéder à une planification détaillée des formations lors de la phase de macro-planification, et d’allouer des ressources adéquates aux diverses formations, à savoir :</a:t>
                      </a:r>
                      <a:endParaRPr lang="fr-FR" sz="1600" noProof="0" dirty="0">
                        <a:solidFill>
                          <a:schemeClr val="tx1"/>
                        </a:solidFill>
                      </a:endParaRPr>
                    </a:p>
                    <a:p>
                      <a:pPr marL="742950" marR="0" lvl="1" indent="-285750" algn="l" defTabSz="914400" rtl="0" eaLnBrk="1" latinLnBrk="0" hangingPunct="1">
                        <a:spcBef>
                          <a:spcPts val="0"/>
                        </a:spcBef>
                        <a:spcAft>
                          <a:spcPts val="0"/>
                        </a:spcAft>
                        <a:buFont typeface="Courier New" panose="02070309020205020404" pitchFamily="49" charset="0"/>
                        <a:buChar char="o"/>
                      </a:pPr>
                      <a:r>
                        <a:rPr lang="fr-FR" sz="1600" kern="1200" noProof="0" dirty="0">
                          <a:solidFill>
                            <a:schemeClr val="tx1"/>
                          </a:solidFill>
                          <a:latin typeface="Calibri" panose="020F0502020204030204"/>
                          <a:ea typeface="+mn-ea"/>
                          <a:cs typeface="+mn-cs"/>
                        </a:rPr>
                        <a:t>un </a:t>
                      </a:r>
                      <a:r>
                        <a:rPr lang="fr-FR" sz="1600" kern="1200" dirty="0">
                          <a:solidFill>
                            <a:schemeClr val="tx1"/>
                          </a:solidFill>
                          <a:latin typeface="Calibri" panose="020F0502020204030204"/>
                          <a:ea typeface="+mn-ea"/>
                          <a:cs typeface="+mn-cs"/>
                        </a:rPr>
                        <a:t>nombre suffisant de jours et d’heures pour chaque session de formation et pour chaque module au sein d’une formation, conformément aux programmes élaborés ;</a:t>
                      </a:r>
                    </a:p>
                    <a:p>
                      <a:pPr marL="742950" marR="0" lvl="1" indent="-285750" algn="l" defTabSz="914400" rtl="0" eaLnBrk="1" latinLnBrk="0" hangingPunct="1">
                        <a:spcBef>
                          <a:spcPts val="0"/>
                        </a:spcBef>
                        <a:spcAft>
                          <a:spcPts val="0"/>
                        </a:spcAft>
                        <a:buFont typeface="Courier New" panose="02070309020205020404" pitchFamily="49" charset="0"/>
                        <a:buChar char="o"/>
                      </a:pPr>
                      <a:r>
                        <a:rPr lang="fr-FR" sz="1600" kern="1200" dirty="0">
                          <a:solidFill>
                            <a:schemeClr val="tx1"/>
                          </a:solidFill>
                          <a:latin typeface="Calibri" panose="020F0502020204030204"/>
                          <a:ea typeface="+mn-ea"/>
                          <a:cs typeface="+mn-cs"/>
                        </a:rPr>
                        <a:t>des ressources, des outils et du matériel en quantité suffisante pour les animateurs et les participants, afin de garantir la réalisation d’exercices pratiques à l’appui d’une mise en œuvre de qualité ;</a:t>
                      </a:r>
                    </a:p>
                    <a:p>
                      <a:pPr marL="742950" marR="0" lvl="1" indent="-285750" algn="l" defTabSz="914400" rtl="0" eaLnBrk="1" latinLnBrk="0" hangingPunct="1">
                        <a:spcBef>
                          <a:spcPts val="0"/>
                        </a:spcBef>
                        <a:spcAft>
                          <a:spcPts val="0"/>
                        </a:spcAft>
                        <a:buFont typeface="Courier New" panose="02070309020205020404" pitchFamily="49" charset="0"/>
                        <a:buChar char="o"/>
                      </a:pPr>
                      <a:r>
                        <a:rPr lang="fr-FR" sz="1600" kern="1200" dirty="0">
                          <a:solidFill>
                            <a:schemeClr val="tx1"/>
                          </a:solidFill>
                          <a:latin typeface="Calibri" panose="020F0502020204030204"/>
                          <a:ea typeface="+mn-ea"/>
                          <a:cs typeface="+mn-cs"/>
                        </a:rPr>
                        <a:t>suffisamment de temps pour garantir le respect des procédures et politiques relatives à la réservation des lieux, aux repas et aux autres obligations.</a:t>
                      </a:r>
                      <a:endParaRPr lang="fr-FR" sz="1600" kern="1200" noProof="0" dirty="0">
                        <a:solidFill>
                          <a:schemeClr val="tx1"/>
                        </a:solidFill>
                        <a:latin typeface="Calibri" panose="020F0502020204030204"/>
                        <a:ea typeface="+mn-ea"/>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1778469434"/>
                  </a:ext>
                </a:extLst>
              </a:tr>
              <a:tr h="21599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kern="1200" noProof="0" dirty="0">
                          <a:solidFill>
                            <a:schemeClr val="tx1"/>
                          </a:solidFill>
                          <a:latin typeface="+mn-lt"/>
                          <a:ea typeface="+mn-ea"/>
                          <a:cs typeface="+mn-cs"/>
                        </a:rPr>
                        <a:t>ENREGISTRE-MENT DES MÉNAGES, DISTRIBUTION DES MII ET PLAFONNEMENT RÉTROACTIF</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l">
                        <a:buNone/>
                      </a:pPr>
                      <a:r>
                        <a:rPr lang="fr-FR" sz="1600" kern="1200" dirty="0">
                          <a:solidFill>
                            <a:schemeClr val="tx1"/>
                          </a:solidFill>
                          <a:latin typeface="Calibri" panose="020F0502020204030204"/>
                          <a:ea typeface="+mn-ea"/>
                          <a:cs typeface="+mn-cs"/>
                        </a:rPr>
                        <a:t>Le plafonnement rétroactif, basé sur les chiffres réels issus de l’enregistrement des ménages plutôt que sur des hypothèses formulées au niveau macro ou micro, garantit que le nombre de MII distribuées aux ménages :</a:t>
                      </a:r>
                      <a:endParaRPr lang="fr-FR" sz="1600" kern="1200" noProof="0" dirty="0">
                        <a:solidFill>
                          <a:schemeClr val="tx1"/>
                        </a:solidFill>
                        <a:latin typeface="Calibri" panose="020F0502020204030204"/>
                        <a:ea typeface="+mn-ea"/>
                        <a:cs typeface="+mn-cs"/>
                      </a:endParaRPr>
                    </a:p>
                    <a:p>
                      <a:pPr marL="742950" marR="0" lvl="1" indent="-285750" algn="l" defTabSz="914400" rtl="0" eaLnBrk="1" latinLnBrk="0" hangingPunct="1">
                        <a:spcBef>
                          <a:spcPts val="0"/>
                        </a:spcBef>
                        <a:spcAft>
                          <a:spcPts val="0"/>
                        </a:spcAft>
                        <a:buFont typeface="Courier New" panose="02070309020205020404" pitchFamily="49" charset="0"/>
                        <a:buChar char="o"/>
                      </a:pPr>
                      <a:r>
                        <a:rPr lang="fr-FR" sz="1500" kern="1200" dirty="0">
                          <a:solidFill>
                            <a:schemeClr val="tx1"/>
                          </a:solidFill>
                          <a:latin typeface="Calibri" panose="020F0502020204030204"/>
                          <a:ea typeface="+mn-ea"/>
                          <a:cs typeface="+mn-cs"/>
                        </a:rPr>
                        <a:t>est plus représentatif des besoins réels en MII au niveau du ménage ;</a:t>
                      </a:r>
                    </a:p>
                    <a:p>
                      <a:pPr marL="742950" marR="0" lvl="1" indent="-285750" algn="l" defTabSz="914400" rtl="0" eaLnBrk="1" latinLnBrk="0" hangingPunct="1">
                        <a:spcBef>
                          <a:spcPts val="0"/>
                        </a:spcBef>
                        <a:spcAft>
                          <a:spcPts val="0"/>
                        </a:spcAft>
                        <a:buFont typeface="Courier New" panose="02070309020205020404" pitchFamily="49" charset="0"/>
                        <a:buChar char="o"/>
                      </a:pPr>
                      <a:r>
                        <a:rPr lang="fr-FR" sz="1500" kern="1200" dirty="0">
                          <a:solidFill>
                            <a:schemeClr val="tx1"/>
                          </a:solidFill>
                          <a:latin typeface="Calibri" panose="020F0502020204030204"/>
                          <a:ea typeface="+mn-ea"/>
                          <a:cs typeface="+mn-cs"/>
                        </a:rPr>
                        <a:t>ne pénalise pas de façon indue les innombrables ménages burkinabè comptant de nombreux membres ;</a:t>
                      </a:r>
                    </a:p>
                    <a:p>
                      <a:pPr marL="742950" marR="0" lvl="1" indent="-285750" algn="l" defTabSz="914400" rtl="0" eaLnBrk="1" latinLnBrk="0" hangingPunct="1">
                        <a:spcBef>
                          <a:spcPts val="0"/>
                        </a:spcBef>
                        <a:spcAft>
                          <a:spcPts val="0"/>
                        </a:spcAft>
                        <a:buFont typeface="Courier New" panose="02070309020205020404" pitchFamily="49" charset="0"/>
                        <a:buChar char="o"/>
                      </a:pPr>
                      <a:r>
                        <a:rPr lang="fr-FR" sz="1500" kern="1200" dirty="0">
                          <a:solidFill>
                            <a:schemeClr val="tx1"/>
                          </a:solidFill>
                          <a:latin typeface="Calibri" panose="020F0502020204030204"/>
                          <a:ea typeface="+mn-ea"/>
                          <a:cs typeface="+mn-cs"/>
                        </a:rPr>
                        <a:t>est cohérent par rapport au nombre de MII disponibles, afin de limiter le nombre de MII restantes devant faire l’objet d’une opération de logistique inversée à la fin de la campagne.</a:t>
                      </a:r>
                      <a:endParaRPr lang="fr-FR" sz="1500" kern="1200" noProof="0" dirty="0">
                        <a:solidFill>
                          <a:schemeClr val="tx1"/>
                        </a:solidFill>
                        <a:latin typeface="Calibri" panose="020F0502020204030204"/>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761843085"/>
                  </a:ext>
                </a:extLst>
              </a:tr>
            </a:tbl>
          </a:graphicData>
        </a:graphic>
      </p:graphicFrame>
    </p:spTree>
    <p:extLst>
      <p:ext uri="{BB962C8B-B14F-4D97-AF65-F5344CB8AC3E}">
        <p14:creationId xmlns:p14="http://schemas.microsoft.com/office/powerpoint/2010/main" val="385146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EE9D8-A650-F641-819A-64076014401D}"/>
              </a:ext>
            </a:extLst>
          </p:cNvPr>
          <p:cNvSpPr>
            <a:spLocks noGrp="1"/>
          </p:cNvSpPr>
          <p:nvPr>
            <p:ph type="title"/>
          </p:nvPr>
        </p:nvSpPr>
        <p:spPr/>
        <p:txBody>
          <a:bodyPr/>
          <a:lstStyle/>
          <a:p>
            <a:r>
              <a:rPr lang="fr-FR" i="0" dirty="0"/>
              <a:t>Enseignements tirés et recommandations (suite)</a:t>
            </a:r>
            <a:endParaRPr lang="en-US" i="0" dirty="0"/>
          </a:p>
        </p:txBody>
      </p:sp>
      <p:pic>
        <p:nvPicPr>
          <p:cNvPr id="8194" name="Picture 2" descr="page10image1960192704">
            <a:extLst>
              <a:ext uri="{FF2B5EF4-FFF2-40B4-BE49-F238E27FC236}">
                <a16:creationId xmlns:a16="http://schemas.microsoft.com/office/drawing/2014/main" id="{77FFA9B0-ECEC-FF45-A0C3-B8BD9DB6E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844" y="4842657"/>
            <a:ext cx="825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page10image1960192992">
            <a:extLst>
              <a:ext uri="{FF2B5EF4-FFF2-40B4-BE49-F238E27FC236}">
                <a16:creationId xmlns:a16="http://schemas.microsoft.com/office/drawing/2014/main" id="{8EF1DC85-8C86-8642-B47E-8A3E3CD9D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44" y="4842657"/>
            <a:ext cx="609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age10image1960193408">
            <a:extLst>
              <a:ext uri="{FF2B5EF4-FFF2-40B4-BE49-F238E27FC236}">
                <a16:creationId xmlns:a16="http://schemas.microsoft.com/office/drawing/2014/main" id="{2EDE7D53-538C-D343-89C4-F1E151760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44" y="4842657"/>
            <a:ext cx="571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page10image1960193696">
            <a:extLst>
              <a:ext uri="{FF2B5EF4-FFF2-40B4-BE49-F238E27FC236}">
                <a16:creationId xmlns:a16="http://schemas.microsoft.com/office/drawing/2014/main" id="{E293DCB7-20E0-DA42-85B0-32427384CF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44" y="4842657"/>
            <a:ext cx="571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page10image1960193984">
            <a:extLst>
              <a:ext uri="{FF2B5EF4-FFF2-40B4-BE49-F238E27FC236}">
                <a16:creationId xmlns:a16="http://schemas.microsoft.com/office/drawing/2014/main" id="{9982695C-1AED-D34C-B32A-D8A513BCFF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5344" y="4842657"/>
            <a:ext cx="825500" cy="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page10image1960194272">
            <a:extLst>
              <a:ext uri="{FF2B5EF4-FFF2-40B4-BE49-F238E27FC236}">
                <a16:creationId xmlns:a16="http://schemas.microsoft.com/office/drawing/2014/main" id="{60E35DE9-A5FB-0F40-BC6A-D49AE31BC8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1344" y="4842657"/>
            <a:ext cx="1003300" cy="127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page10image1960194560">
            <a:extLst>
              <a:ext uri="{FF2B5EF4-FFF2-40B4-BE49-F238E27FC236}">
                <a16:creationId xmlns:a16="http://schemas.microsoft.com/office/drawing/2014/main" id="{7E91D04E-58CE-BC40-8020-C64EC972ED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7844" y="4842657"/>
            <a:ext cx="1003300" cy="1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7">
            <a:extLst>
              <a:ext uri="{FF2B5EF4-FFF2-40B4-BE49-F238E27FC236}">
                <a16:creationId xmlns:a16="http://schemas.microsoft.com/office/drawing/2014/main" id="{0B5E5752-2B8C-4C3E-B12B-4360E31E9D25}"/>
              </a:ext>
            </a:extLst>
          </p:cNvPr>
          <p:cNvGraphicFramePr>
            <a:graphicFrameLocks noGrp="1"/>
          </p:cNvGraphicFramePr>
          <p:nvPr>
            <p:extLst>
              <p:ext uri="{D42A27DB-BD31-4B8C-83A1-F6EECF244321}">
                <p14:modId xmlns:p14="http://schemas.microsoft.com/office/powerpoint/2010/main" val="3114846383"/>
              </p:ext>
            </p:extLst>
          </p:nvPr>
        </p:nvGraphicFramePr>
        <p:xfrm>
          <a:off x="228600" y="1988839"/>
          <a:ext cx="5638799" cy="4117825"/>
        </p:xfrm>
        <a:graphic>
          <a:graphicData uri="http://schemas.openxmlformats.org/drawingml/2006/table">
            <a:tbl>
              <a:tblPr firstRow="1" bandRow="1"/>
              <a:tblGrid>
                <a:gridCol w="1371600">
                  <a:extLst>
                    <a:ext uri="{9D8B030D-6E8A-4147-A177-3AD203B41FA5}">
                      <a16:colId xmlns:a16="http://schemas.microsoft.com/office/drawing/2014/main" val="1325322078"/>
                    </a:ext>
                  </a:extLst>
                </a:gridCol>
                <a:gridCol w="4267199">
                  <a:extLst>
                    <a:ext uri="{9D8B030D-6E8A-4147-A177-3AD203B41FA5}">
                      <a16:colId xmlns:a16="http://schemas.microsoft.com/office/drawing/2014/main" val="1761249469"/>
                    </a:ext>
                  </a:extLst>
                </a:gridCol>
              </a:tblGrid>
              <a:tr h="52118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fr-FR" sz="1450" noProof="0" dirty="0">
                          <a:solidFill>
                            <a:schemeClr val="bg1"/>
                          </a:solidFill>
                          <a:highlight>
                            <a:srgbClr val="A32C31"/>
                          </a:highlight>
                        </a:rPr>
                        <a:t>Enseignements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32C3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fr-FR" sz="1500" noProof="0" dirty="0">
                          <a:solidFill>
                            <a:schemeClr val="bg1"/>
                          </a:solidFill>
                          <a:highlight>
                            <a:srgbClr val="A32C31"/>
                          </a:highlight>
                        </a:rPr>
                        <a:t>Recommandations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32C31"/>
                    </a:solidFill>
                  </a:tcPr>
                </a:tc>
                <a:extLst>
                  <a:ext uri="{0D108BD9-81ED-4DB2-BD59-A6C34878D82A}">
                    <a16:rowId xmlns:a16="http://schemas.microsoft.com/office/drawing/2014/main" val="1037697016"/>
                  </a:ext>
                </a:extLst>
              </a:tr>
              <a:tr h="15201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noProof="0" dirty="0">
                          <a:solidFill>
                            <a:schemeClr val="tx1"/>
                          </a:solidFill>
                        </a:rPr>
                        <a:t>SUPERVISION ET SUIVI</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l">
                        <a:buFont typeface="Wingdings" panose="05000000000000000000" pitchFamily="2" charset="2"/>
                        <a:buNone/>
                      </a:pPr>
                      <a:r>
                        <a:rPr lang="fr-FR" sz="1600" kern="1200" dirty="0">
                          <a:solidFill>
                            <a:schemeClr val="tx1"/>
                          </a:solidFill>
                          <a:latin typeface="Calibri" panose="020F0502020204030204"/>
                          <a:ea typeface="+mn-ea"/>
                          <a:cs typeface="+mn-cs"/>
                        </a:rPr>
                        <a:t>Il est important de garantir une supervision et un suivi corrects de la mise en œuvre des activités afin de repérer et de résoudre rapidement les difficultés. Il est crucial de veiller à la planification et à la budgétisation d’une structure de supervision et de suivi solide, dès la phase de macro-planification, pour une mise en œuvre efficace</a:t>
                      </a:r>
                      <a:r>
                        <a:rPr lang="fr-FR" sz="1600" kern="1200" noProof="0" dirty="0">
                          <a:solidFill>
                            <a:schemeClr val="tx1"/>
                          </a:solidFill>
                          <a:latin typeface="Calibri" panose="020F0502020204030204"/>
                          <a:ea typeface="+mn-ea"/>
                          <a:cs typeface="+mn-cs"/>
                        </a:rPr>
                        <a:t>.</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40000"/>
                      </a:srgbClr>
                    </a:solidFill>
                  </a:tcPr>
                </a:tc>
                <a:extLst>
                  <a:ext uri="{0D108BD9-81ED-4DB2-BD59-A6C34878D82A}">
                    <a16:rowId xmlns:a16="http://schemas.microsoft.com/office/drawing/2014/main" val="3305422036"/>
                  </a:ext>
                </a:extLst>
              </a:tr>
              <a:tr h="8252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noProof="0" dirty="0">
                          <a:solidFill>
                            <a:schemeClr val="tx1"/>
                          </a:solidFill>
                        </a:rPr>
                        <a:t>PAIEMENTS</a:t>
                      </a:r>
                      <a:endParaRPr lang="fr-FR" sz="1600" noProof="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fr-FR" sz="1600" kern="1200" dirty="0">
                          <a:solidFill>
                            <a:schemeClr val="tx1"/>
                          </a:solidFill>
                          <a:latin typeface="Calibri" panose="020F0502020204030204"/>
                          <a:ea typeface="+mn-ea"/>
                          <a:cs typeface="+mn-cs"/>
                        </a:rPr>
                        <a:t>Le bon fonctionnement des systèmes de paiement mobile devrait être testé avant les échéances importantes de paiement au personnel communautaire. Les paiements devraient être pris en compte dans le plan d’évaluation et d’atténuation des risques.</a:t>
                      </a:r>
                      <a:endParaRPr lang="fr-FR" sz="1600" kern="1200" noProof="0" dirty="0">
                        <a:solidFill>
                          <a:schemeClr val="tx1"/>
                        </a:solidFill>
                        <a:latin typeface="Calibri" panose="020F0502020204030204"/>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0000">
                        <a:tint val="20000"/>
                      </a:srgbClr>
                    </a:solidFill>
                  </a:tcPr>
                </a:tc>
                <a:extLst>
                  <a:ext uri="{0D108BD9-81ED-4DB2-BD59-A6C34878D82A}">
                    <a16:rowId xmlns:a16="http://schemas.microsoft.com/office/drawing/2014/main" val="1340258778"/>
                  </a:ext>
                </a:extLst>
              </a:tr>
            </a:tbl>
          </a:graphicData>
        </a:graphic>
      </p:graphicFrame>
      <p:pic>
        <p:nvPicPr>
          <p:cNvPr id="17" name="Image 16"/>
          <p:cNvPicPr>
            <a:picLocks noChangeAspect="1"/>
          </p:cNvPicPr>
          <p:nvPr/>
        </p:nvPicPr>
        <p:blipFill>
          <a:blip r:embed="rId9"/>
          <a:stretch>
            <a:fillRect/>
          </a:stretch>
        </p:blipFill>
        <p:spPr>
          <a:xfrm>
            <a:off x="5943600" y="1988839"/>
            <a:ext cx="3178900" cy="3116561"/>
          </a:xfrm>
          <a:prstGeom prst="rect">
            <a:avLst/>
          </a:prstGeom>
        </p:spPr>
      </p:pic>
      <p:sp>
        <p:nvSpPr>
          <p:cNvPr id="18" name="TextBox 3">
            <a:extLst>
              <a:ext uri="{FF2B5EF4-FFF2-40B4-BE49-F238E27FC236}">
                <a16:creationId xmlns:a16="http://schemas.microsoft.com/office/drawing/2014/main" id="{9BB37327-7C5E-4A8B-AD3B-92238F6DAEC6}"/>
              </a:ext>
            </a:extLst>
          </p:cNvPr>
          <p:cNvSpPr txBox="1"/>
          <p:nvPr/>
        </p:nvSpPr>
        <p:spPr>
          <a:xfrm>
            <a:off x="6003512" y="5257800"/>
            <a:ext cx="3118988" cy="461665"/>
          </a:xfrm>
          <a:prstGeom prst="rect">
            <a:avLst/>
          </a:prstGeom>
          <a:noFill/>
        </p:spPr>
        <p:txBody>
          <a:bodyPr wrap="square" rtlCol="0">
            <a:spAutoFit/>
          </a:bodyPr>
          <a:lstStyle/>
          <a:p>
            <a:pPr fontAlgn="auto">
              <a:spcBef>
                <a:spcPts val="0"/>
              </a:spcBef>
              <a:spcAft>
                <a:spcPts val="0"/>
              </a:spcAft>
            </a:pPr>
            <a:r>
              <a:rPr lang="fr-FR" sz="1200" dirty="0">
                <a:solidFill>
                  <a:srgbClr val="0070C0"/>
                </a:solidFill>
                <a:latin typeface="Calibri" panose="020F0502020204030204"/>
                <a:ea typeface="+mn-ea"/>
              </a:rPr>
              <a:t>Entretien avec un représentant des ménages, zone de Karo, district de Diébougou</a:t>
            </a:r>
          </a:p>
        </p:txBody>
      </p:sp>
    </p:spTree>
    <p:extLst>
      <p:ext uri="{BB962C8B-B14F-4D97-AF65-F5344CB8AC3E}">
        <p14:creationId xmlns:p14="http://schemas.microsoft.com/office/powerpoint/2010/main" val="2736145994"/>
      </p:ext>
    </p:extLst>
  </p:cSld>
  <p:clrMapOvr>
    <a:masterClrMapping/>
  </p:clrMapOvr>
</p:sld>
</file>

<file path=ppt/theme/theme1.xml><?xml version="1.0" encoding="utf-8"?>
<a:theme xmlns:a="http://schemas.openxmlformats.org/drawingml/2006/main" name="AMP-Presentation-templat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MP CORE Toolkit presentation" id="{AB34C3D6-8A9E-2B43-BC9B-0768B645232B}" vid="{53A3C61B-BAA3-4B4C-8200-D4C04F6B2F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92635584BB594AB44BC1B719B0B032" ma:contentTypeVersion="13" ma:contentTypeDescription="Create a new document." ma:contentTypeScope="" ma:versionID="0856edff74b8a843c05fffd00feba535">
  <xsd:schema xmlns:xsd="http://www.w3.org/2001/XMLSchema" xmlns:xs="http://www.w3.org/2001/XMLSchema" xmlns:p="http://schemas.microsoft.com/office/2006/metadata/properties" xmlns:ns1="http://schemas.microsoft.com/sharepoint/v3" xmlns:ns2="5134ff73-d63e-42a1-a628-1fd81b4c7758" targetNamespace="http://schemas.microsoft.com/office/2006/metadata/properties" ma:root="true" ma:fieldsID="b6b94cfa0c6fc8977e153ce5e2decf89" ns1:_="" ns2:_="">
    <xsd:import namespace="http://schemas.microsoft.com/sharepoint/v3"/>
    <xsd:import namespace="5134ff73-d63e-42a1-a628-1fd81b4c77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34ff73-d63e-42a1-a628-1fd81b4c7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7AA186-CACA-40E2-B6AF-3D6CBD595622}">
  <ds:schemaRefs>
    <ds:schemaRef ds:uri="http://schemas.microsoft.com/sharepoint/v3/contenttype/forms"/>
  </ds:schemaRefs>
</ds:datastoreItem>
</file>

<file path=customXml/itemProps2.xml><?xml version="1.0" encoding="utf-8"?>
<ds:datastoreItem xmlns:ds="http://schemas.openxmlformats.org/officeDocument/2006/customXml" ds:itemID="{47C3D97E-84A5-4B5E-9D05-495010D7BB77}">
  <ds:schemaRefs>
    <ds:schemaRef ds:uri="6be9d52c-0e59-4906-b725-6ee576ebff1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6988bcc-216d-4c68-a0cd-417358c81203"/>
    <ds:schemaRef ds:uri="http://www.w3.org/XML/1998/namespace"/>
    <ds:schemaRef ds:uri="http://purl.org/dc/dcmitype/"/>
    <ds:schemaRef ds:uri="http://schemas.microsoft.com/sharepoint/v3"/>
  </ds:schemaRefs>
</ds:datastoreItem>
</file>

<file path=customXml/itemProps3.xml><?xml version="1.0" encoding="utf-8"?>
<ds:datastoreItem xmlns:ds="http://schemas.openxmlformats.org/officeDocument/2006/customXml" ds:itemID="{EBFF2561-2018-44EE-BEE4-87EDF7ADEE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134ff73-d63e-42a1-a628-1fd81b4c7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1889</TotalTime>
  <Words>2078</Words>
  <Application>Microsoft Office PowerPoint</Application>
  <PresentationFormat>On-screen Show (4:3)</PresentationFormat>
  <Paragraphs>127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Wingdings</vt:lpstr>
      <vt:lpstr>AMP-Presentation-template-EN</vt:lpstr>
      <vt:lpstr>Évaluation du processus de campagne de distribution multiproduits Burkina Faso, 2019 (résumé) </vt:lpstr>
      <vt:lpstr>Contexte de la campagne</vt:lpstr>
      <vt:lpstr>Évaluation du processus</vt:lpstr>
      <vt:lpstr>Bonnes pratiques appliquées dans le cadre de la campagne</vt:lpstr>
      <vt:lpstr>Difficultés rencontrées lors de la campagne</vt:lpstr>
      <vt:lpstr>Enseignements tirés et recommandations</vt:lpstr>
      <vt:lpstr>Enseignements tirés et recommandations (suite)</vt:lpstr>
      <vt:lpstr>Enseignements tirés et recommandations (suite)</vt:lpstr>
      <vt:lpstr>Enseignements tirés et recommandations (suite)</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Management in ITN Campaigns</dc:title>
  <dc:creator>Jessica Rockwood</dc:creator>
  <cp:lastModifiedBy>Florence MAROT</cp:lastModifiedBy>
  <cp:revision>104</cp:revision>
  <dcterms:created xsi:type="dcterms:W3CDTF">2021-03-23T19:28:53Z</dcterms:created>
  <dcterms:modified xsi:type="dcterms:W3CDTF">2021-12-01T14:20:16Z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0x0101001892635584BB594AB44BC1B719B0B032</vt:lpwstr>
  </property>
  <property fmtid="{D5CDD505-2E9C-101B-9397-08002B2CF9AE}" pid="3" name="MSIP_Label_caf3f7fd-5cd4-4287-9002-aceb9af13c42_Enabled">
    <vt:lpwstr>true</vt:lpwstr>
  </property>
  <property fmtid="{D5CDD505-2E9C-101B-9397-08002B2CF9AE}" pid="4" name="MSIP_Label_caf3f7fd-5cd4-4287-9002-aceb9af13c42_SetDate">
    <vt:lpwstr>2021-11-25T15:00:49Z</vt:lpwstr>
  </property>
  <property fmtid="{D5CDD505-2E9C-101B-9397-08002B2CF9AE}" pid="5" name="MSIP_Label_caf3f7fd-5cd4-4287-9002-aceb9af13c42_Method">
    <vt:lpwstr>Privileged</vt:lpwstr>
  </property>
  <property fmtid="{D5CDD505-2E9C-101B-9397-08002B2CF9AE}" pid="6" name="MSIP_Label_caf3f7fd-5cd4-4287-9002-aceb9af13c42_Name">
    <vt:lpwstr>Public</vt:lpwstr>
  </property>
  <property fmtid="{D5CDD505-2E9C-101B-9397-08002B2CF9AE}" pid="7" name="MSIP_Label_caf3f7fd-5cd4-4287-9002-aceb9af13c42_SiteId">
    <vt:lpwstr>a2b53be5-734e-4e6c-ab0d-d184f60fd917</vt:lpwstr>
  </property>
  <property fmtid="{D5CDD505-2E9C-101B-9397-08002B2CF9AE}" pid="8" name="MSIP_Label_caf3f7fd-5cd4-4287-9002-aceb9af13c42_ActionId">
    <vt:lpwstr>85e04c9a-9c02-473d-b92a-22e5cba8a09a</vt:lpwstr>
  </property>
  <property fmtid="{D5CDD505-2E9C-101B-9397-08002B2CF9AE}" pid="9" name="MSIP_Label_caf3f7fd-5cd4-4287-9002-aceb9af13c42_ContentBits">
    <vt:lpwstr>2</vt:lpwstr>
  </property>
</Properties>
</file>