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omments/comment1.xml" ContentType="application/vnd.openxmlformats-officedocument.presentationml.comments+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648" r:id="rId4"/>
  </p:sldMasterIdLst>
  <p:notesMasterIdLst>
    <p:notesMasterId r:id="rId49"/>
  </p:notesMasterIdLst>
  <p:handoutMasterIdLst>
    <p:handoutMasterId r:id="rId50"/>
  </p:handoutMasterIdLst>
  <p:sldIdLst>
    <p:sldId id="447" r:id="rId5"/>
    <p:sldId id="585" r:id="rId6"/>
    <p:sldId id="574" r:id="rId7"/>
    <p:sldId id="575" r:id="rId8"/>
    <p:sldId id="576" r:id="rId9"/>
    <p:sldId id="577" r:id="rId10"/>
    <p:sldId id="578" r:id="rId11"/>
    <p:sldId id="579" r:id="rId12"/>
    <p:sldId id="580" r:id="rId13"/>
    <p:sldId id="571" r:id="rId14"/>
    <p:sldId id="581" r:id="rId15"/>
    <p:sldId id="582" r:id="rId16"/>
    <p:sldId id="583" r:id="rId17"/>
    <p:sldId id="584" r:id="rId18"/>
    <p:sldId id="586" r:id="rId19"/>
    <p:sldId id="587" r:id="rId20"/>
    <p:sldId id="588" r:id="rId21"/>
    <p:sldId id="589" r:id="rId22"/>
    <p:sldId id="590" r:id="rId23"/>
    <p:sldId id="591" r:id="rId24"/>
    <p:sldId id="592" r:id="rId25"/>
    <p:sldId id="593" r:id="rId26"/>
    <p:sldId id="594" r:id="rId27"/>
    <p:sldId id="595" r:id="rId28"/>
    <p:sldId id="598" r:id="rId29"/>
    <p:sldId id="599" r:id="rId30"/>
    <p:sldId id="600" r:id="rId31"/>
    <p:sldId id="601" r:id="rId32"/>
    <p:sldId id="602" r:id="rId33"/>
    <p:sldId id="603" r:id="rId34"/>
    <p:sldId id="604" r:id="rId35"/>
    <p:sldId id="605" r:id="rId36"/>
    <p:sldId id="612" r:id="rId37"/>
    <p:sldId id="613" r:id="rId38"/>
    <p:sldId id="614" r:id="rId39"/>
    <p:sldId id="615" r:id="rId40"/>
    <p:sldId id="616" r:id="rId41"/>
    <p:sldId id="611" r:id="rId42"/>
    <p:sldId id="606" r:id="rId43"/>
    <p:sldId id="607" r:id="rId44"/>
    <p:sldId id="608" r:id="rId45"/>
    <p:sldId id="609" r:id="rId46"/>
    <p:sldId id="610" r:id="rId47"/>
    <p:sldId id="621" r:id="rId4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Sean Blaufuss" initials="SB" lastIdx="1" clrIdx="0"/>
</p:cmAuthorLst>
</file>

<file path=ppt/presProps.xml><?xml version="1.0" encoding="utf-8"?>
<p:presentationPr xmlns:a="http://schemas.openxmlformats.org/drawingml/2006/main" xmlns:r="http://schemas.openxmlformats.org/officeDocument/2006/relationships" xmlns:p="http://schemas.openxmlformats.org/presentationml/2006/main">
  <p:prnPr prnWhat="handouts2" frameSlides="1"/>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14A2DB"/>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8A107856-5554-42FB-B03E-39F5DBC370BA}" styleName="Medium Style 4 - Accent 2">
    <a:wholeTbl>
      <a:tcTxStyle>
        <a:fontRef idx="minor">
          <a:scrgbClr r="0" g="0" b="0"/>
        </a:fontRef>
        <a:schemeClr val="dk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solidFill>
            <a:schemeClr val="accent2">
              <a:tint val="20000"/>
            </a:schemeClr>
          </a:solidFill>
        </a:fill>
      </a:tcStyle>
    </a:wholeTbl>
    <a:band1H>
      <a:tcStyle>
        <a:tcBdr/>
        <a:fill>
          <a:solidFill>
            <a:schemeClr val="accent2">
              <a:tint val="40000"/>
            </a:schemeClr>
          </a:solidFill>
        </a:fill>
      </a:tcStyle>
    </a:band1H>
    <a:band1V>
      <a:tcStyle>
        <a:tcBdr/>
        <a:fill>
          <a:solidFill>
            <a:schemeClr val="accent2">
              <a:tint val="40000"/>
            </a:schemeClr>
          </a:solidFill>
        </a:fill>
      </a:tcStyle>
    </a:band1V>
    <a:lastCol>
      <a:tcTxStyle b="on"/>
      <a:tcStyle>
        <a:tcBdr/>
      </a:tcStyle>
    </a:lastCol>
    <a:firstCol>
      <a:tcTxStyle b="on"/>
      <a:tcStyle>
        <a:tcBdr/>
      </a:tcStyle>
    </a:firstCol>
    <a:lastRow>
      <a:tcTxStyle b="on"/>
      <a:tcStyle>
        <a:tcBdr>
          <a:top>
            <a:ln w="25400" cmpd="sng">
              <a:solidFill>
                <a:schemeClr val="accent2"/>
              </a:solidFill>
            </a:ln>
          </a:top>
        </a:tcBdr>
        <a:fill>
          <a:solidFill>
            <a:schemeClr val="accent2">
              <a:tint val="20000"/>
            </a:schemeClr>
          </a:solidFill>
        </a:fill>
      </a:tcStyle>
    </a:lastRow>
    <a:firstRow>
      <a:tcTxStyle b="on"/>
      <a:tcStyle>
        <a:tcBdr/>
        <a:fill>
          <a:solidFill>
            <a:schemeClr val="accent2">
              <a:tint val="20000"/>
            </a:schemeClr>
          </a:solidFill>
        </a:fill>
      </a:tcStyle>
    </a:firstRow>
  </a:tblStyle>
  <a:tblStyle styleId="{91EBBBCC-DAD2-459C-BE2E-F6DE35CF9A28}" styleName="Dark Style 2 - Accent 3/Accent 4">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3">
              <a:tint val="20000"/>
            </a:schemeClr>
          </a:solidFill>
        </a:fill>
      </a:tcStyle>
    </a:lastRow>
    <a:firstRow>
      <a:tcTxStyle b="on">
        <a:fontRef idx="minor">
          <a:scrgbClr r="0" g="0" b="0"/>
        </a:fontRef>
        <a:schemeClr val="lt1"/>
      </a:tcTxStyle>
      <a:tcStyle>
        <a:tcBdr/>
        <a:fill>
          <a:solidFill>
            <a:schemeClr val="accent4"/>
          </a:solidFill>
        </a:fill>
      </a:tcStyle>
    </a:firstRow>
  </a:tblStyle>
  <a:tblStyle styleId="{5DA37D80-6434-44D0-A028-1B22A696006F}" styleName="Light Style 3 - Accent 2">
    <a:wholeTbl>
      <a:tcTxStyle>
        <a:fontRef idx="minor">
          <a:scrgbClr r="0" g="0" b="0"/>
        </a:fontRef>
        <a:schemeClr val="tx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noFill/>
        </a:fill>
      </a:tcStyle>
    </a:wholeTbl>
    <a:band1H>
      <a:tcStyle>
        <a:tcBdr/>
        <a:fill>
          <a:solidFill>
            <a:schemeClr val="accent2">
              <a:alpha val="20000"/>
            </a:schemeClr>
          </a:solidFill>
        </a:fill>
      </a:tcStyle>
    </a:band1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noFill/>
        </a:fill>
      </a:tcStyle>
    </a:lastRow>
    <a:firstRow>
      <a:tcTxStyle b="on"/>
      <a:tcStyle>
        <a:tcBdr>
          <a:bottom>
            <a:ln w="25400" cmpd="sng">
              <a:solidFill>
                <a:schemeClr val="accent2"/>
              </a:solidFill>
            </a:ln>
          </a:bottom>
        </a:tcBdr>
        <a:fill>
          <a:noFill/>
        </a:fill>
      </a:tcStyle>
    </a:firstRow>
  </a:tblStyle>
  <a:tblStyle styleId="{616DA210-FB5B-4158-B5E0-FEB733F419BA}" styleName="Light Style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1409"/>
    <p:restoredTop sz="99010" autoAdjust="0"/>
  </p:normalViewPr>
  <p:slideViewPr>
    <p:cSldViewPr snapToGrid="0" snapToObjects="1">
      <p:cViewPr varScale="1">
        <p:scale>
          <a:sx n="67" d="100"/>
          <a:sy n="67" d="100"/>
        </p:scale>
        <p:origin x="492" y="44"/>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slide" Target="slides/slide38.xml"/><Relationship Id="rId47" Type="http://schemas.openxmlformats.org/officeDocument/2006/relationships/slide" Target="slides/slide43.xml"/><Relationship Id="rId50" Type="http://schemas.openxmlformats.org/officeDocument/2006/relationships/handoutMaster" Target="handoutMasters/handoutMaster1.xml"/><Relationship Id="rId55" Type="http://schemas.openxmlformats.org/officeDocument/2006/relationships/tableStyles" Target="tableStyles.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9" Type="http://schemas.openxmlformats.org/officeDocument/2006/relationships/slide" Target="slides/slide25.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slide" Target="slides/slide41.xml"/><Relationship Id="rId53" Type="http://schemas.openxmlformats.org/officeDocument/2006/relationships/viewProps" Target="viewProps.xml"/><Relationship Id="rId5" Type="http://schemas.openxmlformats.org/officeDocument/2006/relationships/slide" Target="slides/slide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slide" Target="slides/slide40.xml"/><Relationship Id="rId52"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slide" Target="slides/slide44.xml"/><Relationship Id="rId56" Type="http://schemas.microsoft.com/office/2016/11/relationships/changesInfo" Target="changesInfos/changesInfo1.xml"/><Relationship Id="rId8" Type="http://schemas.openxmlformats.org/officeDocument/2006/relationships/slide" Target="slides/slide4.xml"/><Relationship Id="rId51" Type="http://schemas.openxmlformats.org/officeDocument/2006/relationships/commentAuthors" Target="commentAuthors.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slide" Target="slides/slide42.xml"/><Relationship Id="rId20" Type="http://schemas.openxmlformats.org/officeDocument/2006/relationships/slide" Target="slides/slide16.xml"/><Relationship Id="rId41" Type="http://schemas.openxmlformats.org/officeDocument/2006/relationships/slide" Target="slides/slide37.xml"/><Relationship Id="rId54"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notesMaster" Target="notesMasters/notesMaster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Adaeze Anamege" userId="d18259c2-2fb8-4138-977c-07c1a9f1c9fc" providerId="ADAL" clId="{691BD89D-08CC-431F-B8BB-04272E62A2B2}"/>
    <pc:docChg chg="modSld">
      <pc:chgData name="Adaeze Anamege" userId="d18259c2-2fb8-4138-977c-07c1a9f1c9fc" providerId="ADAL" clId="{691BD89D-08CC-431F-B8BB-04272E62A2B2}" dt="2020-09-21T21:19:07.246" v="1" actId="1076"/>
      <pc:docMkLst>
        <pc:docMk/>
      </pc:docMkLst>
      <pc:sldChg chg="modSp mod">
        <pc:chgData name="Adaeze Anamege" userId="d18259c2-2fb8-4138-977c-07c1a9f1c9fc" providerId="ADAL" clId="{691BD89D-08CC-431F-B8BB-04272E62A2B2}" dt="2020-09-21T20:59:01.562" v="0" actId="1076"/>
        <pc:sldMkLst>
          <pc:docMk/>
          <pc:sldMk cId="1101506170" sldId="447"/>
        </pc:sldMkLst>
        <pc:picChg chg="mod">
          <ac:chgData name="Adaeze Anamege" userId="d18259c2-2fb8-4138-977c-07c1a9f1c9fc" providerId="ADAL" clId="{691BD89D-08CC-431F-B8BB-04272E62A2B2}" dt="2020-09-21T20:59:01.562" v="0" actId="1076"/>
          <ac:picMkLst>
            <pc:docMk/>
            <pc:sldMk cId="1101506170" sldId="447"/>
            <ac:picMk id="2" creationId="{00000000-0000-0000-0000-000000000000}"/>
          </ac:picMkLst>
        </pc:picChg>
      </pc:sldChg>
      <pc:sldChg chg="modSp mod">
        <pc:chgData name="Adaeze Anamege" userId="d18259c2-2fb8-4138-977c-07c1a9f1c9fc" providerId="ADAL" clId="{691BD89D-08CC-431F-B8BB-04272E62A2B2}" dt="2020-09-21T21:19:07.246" v="1" actId="1076"/>
        <pc:sldMkLst>
          <pc:docMk/>
          <pc:sldMk cId="3034256899" sldId="610"/>
        </pc:sldMkLst>
        <pc:spChg chg="mod">
          <ac:chgData name="Adaeze Anamege" userId="d18259c2-2fb8-4138-977c-07c1a9f1c9fc" providerId="ADAL" clId="{691BD89D-08CC-431F-B8BB-04272E62A2B2}" dt="2020-09-21T21:19:07.246" v="1" actId="1076"/>
          <ac:spMkLst>
            <pc:docMk/>
            <pc:sldMk cId="3034256899" sldId="610"/>
            <ac:spMk id="3" creationId="{00000000-0000-0000-0000-000000000000}"/>
          </ac:spMkLst>
        </pc:spChg>
      </pc:sldChg>
    </pc:docChg>
  </pc:docChgLst>
</pc:chgInfo>
</file>

<file path=ppt/comments/comment1.xml><?xml version="1.0" encoding="utf-8"?>
<p:cmLst xmlns:a="http://schemas.openxmlformats.org/drawingml/2006/main" xmlns:r="http://schemas.openxmlformats.org/officeDocument/2006/relationships" xmlns:p="http://schemas.openxmlformats.org/presentationml/2006/main">
  <p:cm authorId="0" dt="2018-03-01T16:20:08.409" idx="1">
    <p:pos x="5669" y="2367"/>
    <p:text/>
  </p:cm>
</p:cmLst>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238D6978-12D0-9E4C-BC6F-55570B274205}" type="datetimeFigureOut">
              <a:rPr lang="en-US" smtClean="0"/>
              <a:t>9/21/2020</a:t>
            </a:fld>
            <a:endParaRPr lang="en-US" dirty="0"/>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80B76D19-04C3-DD4C-B6E7-5F5D492C4AEB}" type="slidenum">
              <a:rPr lang="en-US" smtClean="0"/>
              <a:t>‹#›</a:t>
            </a:fld>
            <a:endParaRPr lang="en-US" dirty="0"/>
          </a:p>
        </p:txBody>
      </p:sp>
    </p:spTree>
    <p:extLst>
      <p:ext uri="{BB962C8B-B14F-4D97-AF65-F5344CB8AC3E}">
        <p14:creationId xmlns:p14="http://schemas.microsoft.com/office/powerpoint/2010/main" val="1895999038"/>
      </p:ext>
    </p:extLst>
  </p:cSld>
  <p:clrMap bg1="lt1" tx1="dk1" bg2="lt2" tx2="dk2" accent1="accent1" accent2="accent2" accent3="accent3" accent4="accent4" accent5="accent5" accent6="accent6" hlink="hlink" folHlink="folHlink"/>
  <p:hf hdr="0" ftr="0" dt="0"/>
</p:handoutMaster>
</file>

<file path=ppt/media/image1.png>
</file>

<file path=ppt/media/image2.jpeg>
</file>

<file path=ppt/media/image3.jpeg>
</file>

<file path=ppt/media/image4.pn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184186F-6DEF-4141-9B4A-EA15F3127670}" type="datetimeFigureOut">
              <a:rPr lang="en-US" smtClean="0"/>
              <a:t>9/21/2020</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AE98037-C32D-F244-ACD2-3C83B729ADD1}" type="slidenum">
              <a:rPr lang="en-US" smtClean="0"/>
              <a:t>‹#›</a:t>
            </a:fld>
            <a:endParaRPr lang="en-US" dirty="0"/>
          </a:p>
        </p:txBody>
      </p:sp>
    </p:spTree>
    <p:extLst>
      <p:ext uri="{BB962C8B-B14F-4D97-AF65-F5344CB8AC3E}">
        <p14:creationId xmlns:p14="http://schemas.microsoft.com/office/powerpoint/2010/main" val="466304052"/>
      </p:ext>
    </p:extLst>
  </p:cSld>
  <p:clrMap bg1="lt1" tx1="dk1" bg2="lt2" tx2="dk2" accent1="accent1" accent2="accent2" accent3="accent3" accent4="accent4" accent5="accent5" accent6="accent6" hlink="hlink" folHlink="folHlink"/>
  <p:hf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46FF3082-EC55-4340-870A-AA56E1FB7F9B}" type="datetime1">
              <a:rPr lang="en-US" smtClean="0"/>
              <a:t>9/21/2020</a:t>
            </a:fld>
            <a:endParaRPr lang="en-US" dirty="0"/>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6" name="Slide Number Placeholder 5"/>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14160177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F377DFA8-19E6-9B4F-98B1-675C9334D46A}" type="datetime1">
              <a:rPr lang="en-US" smtClean="0"/>
              <a:t>9/21/2020</a:t>
            </a:fld>
            <a:endParaRPr lang="en-US" dirty="0"/>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6" name="Slide Number Placeholder 5"/>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387029925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24BB68FC-8941-9B48-A4D9-4216BD8A674B}" type="datetime1">
              <a:rPr lang="en-US" smtClean="0"/>
              <a:t>9/21/2020</a:t>
            </a:fld>
            <a:endParaRPr lang="en-US" dirty="0"/>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6" name="Slide Number Placeholder 5"/>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36064199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C348ED2D-1936-024B-91B3-47193672E12C}" type="datetime1">
              <a:rPr lang="en-US" smtClean="0"/>
              <a:t>9/21/2020</a:t>
            </a:fld>
            <a:endParaRPr lang="en-US" dirty="0"/>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6" name="Slide Number Placeholder 5"/>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37631539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314CE4A6-D413-2D4E-ADC5-918CE4F4BDC7}" type="datetime1">
              <a:rPr lang="en-US" smtClean="0"/>
              <a:t>9/21/2020</a:t>
            </a:fld>
            <a:endParaRPr lang="en-US" dirty="0"/>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6" name="Slide Number Placeholder 5"/>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4765448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a:xfrm>
            <a:off x="457200" y="6356350"/>
            <a:ext cx="2133600" cy="365125"/>
          </a:xfrm>
          <a:prstGeom prst="rect">
            <a:avLst/>
          </a:prstGeom>
        </p:spPr>
        <p:txBody>
          <a:bodyPr/>
          <a:lstStyle/>
          <a:p>
            <a:fld id="{978B32F9-0777-E244-9835-8AC904C9CBC4}" type="datetime1">
              <a:rPr lang="en-US" smtClean="0"/>
              <a:t>9/21/2020</a:t>
            </a:fld>
            <a:endParaRPr lang="en-US" dirty="0"/>
          </a:p>
        </p:txBody>
      </p:sp>
      <p:sp>
        <p:nvSpPr>
          <p:cNvPr id="6" name="Footer Placeholder 5"/>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7" name="Slide Number Placeholder 6"/>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3730241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a:xfrm>
            <a:off x="457200" y="6356350"/>
            <a:ext cx="2133600" cy="365125"/>
          </a:xfrm>
          <a:prstGeom prst="rect">
            <a:avLst/>
          </a:prstGeom>
        </p:spPr>
        <p:txBody>
          <a:bodyPr/>
          <a:lstStyle/>
          <a:p>
            <a:fld id="{A3E62D03-F926-B44A-88B3-BD274F119687}" type="datetime1">
              <a:rPr lang="en-US" smtClean="0"/>
              <a:t>9/21/2020</a:t>
            </a:fld>
            <a:endParaRPr lang="en-US" dirty="0"/>
          </a:p>
        </p:txBody>
      </p:sp>
      <p:sp>
        <p:nvSpPr>
          <p:cNvPr id="8" name="Footer Placeholder 7"/>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9" name="Slide Number Placeholder 8"/>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339267178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a:xfrm>
            <a:off x="457200" y="6356350"/>
            <a:ext cx="2133600" cy="365125"/>
          </a:xfrm>
          <a:prstGeom prst="rect">
            <a:avLst/>
          </a:prstGeom>
        </p:spPr>
        <p:txBody>
          <a:bodyPr/>
          <a:lstStyle/>
          <a:p>
            <a:fld id="{7A3DB62D-64D0-C546-AA19-79627BFD55EB}" type="datetime1">
              <a:rPr lang="en-US" smtClean="0"/>
              <a:t>9/21/2020</a:t>
            </a:fld>
            <a:endParaRPr lang="en-US" dirty="0"/>
          </a:p>
        </p:txBody>
      </p:sp>
      <p:sp>
        <p:nvSpPr>
          <p:cNvPr id="4" name="Footer Placeholder 3"/>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5" name="Slide Number Placeholder 4"/>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32255030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457200" y="6356350"/>
            <a:ext cx="2133600" cy="365125"/>
          </a:xfrm>
          <a:prstGeom prst="rect">
            <a:avLst/>
          </a:prstGeom>
        </p:spPr>
        <p:txBody>
          <a:bodyPr/>
          <a:lstStyle/>
          <a:p>
            <a:fld id="{A6189660-E6A0-2D4C-865E-B6C61012D9E5}" type="datetime1">
              <a:rPr lang="en-US" smtClean="0"/>
              <a:t>9/21/2020</a:t>
            </a:fld>
            <a:endParaRPr lang="en-US" dirty="0"/>
          </a:p>
        </p:txBody>
      </p:sp>
      <p:sp>
        <p:nvSpPr>
          <p:cNvPr id="3" name="Footer Placeholder 2"/>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4" name="Slide Number Placeholder 3"/>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231965646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457200" y="6356350"/>
            <a:ext cx="2133600" cy="365125"/>
          </a:xfrm>
          <a:prstGeom prst="rect">
            <a:avLst/>
          </a:prstGeom>
        </p:spPr>
        <p:txBody>
          <a:bodyPr/>
          <a:lstStyle/>
          <a:p>
            <a:fld id="{457EB3D5-8056-3E48-AA66-2BB1D3D3265C}" type="datetime1">
              <a:rPr lang="en-US" smtClean="0"/>
              <a:t>9/21/2020</a:t>
            </a:fld>
            <a:endParaRPr lang="en-US" dirty="0"/>
          </a:p>
        </p:txBody>
      </p:sp>
      <p:sp>
        <p:nvSpPr>
          <p:cNvPr id="6" name="Footer Placeholder 5"/>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7" name="Slide Number Placeholder 6"/>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31524578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457200" y="6356350"/>
            <a:ext cx="2133600" cy="365125"/>
          </a:xfrm>
          <a:prstGeom prst="rect">
            <a:avLst/>
          </a:prstGeom>
        </p:spPr>
        <p:txBody>
          <a:bodyPr/>
          <a:lstStyle/>
          <a:p>
            <a:fld id="{96C53BB2-ED23-AB45-BAAA-AEF4F4DC083A}" type="datetime1">
              <a:rPr lang="en-US" smtClean="0"/>
              <a:t>9/21/2020</a:t>
            </a:fld>
            <a:endParaRPr lang="en-US" dirty="0"/>
          </a:p>
        </p:txBody>
      </p:sp>
      <p:sp>
        <p:nvSpPr>
          <p:cNvPr id="6" name="Footer Placeholder 5"/>
          <p:cNvSpPr>
            <a:spLocks noGrp="1"/>
          </p:cNvSpPr>
          <p:nvPr>
            <p:ph type="ftr" sz="quarter" idx="11"/>
          </p:nvPr>
        </p:nvSpPr>
        <p:spPr>
          <a:xfrm>
            <a:off x="3124200" y="6356350"/>
            <a:ext cx="2895600" cy="365125"/>
          </a:xfrm>
          <a:prstGeom prst="rect">
            <a:avLst/>
          </a:prstGeom>
        </p:spPr>
        <p:txBody>
          <a:bodyPr/>
          <a:lstStyle/>
          <a:p>
            <a:endParaRPr lang="en-US" dirty="0"/>
          </a:p>
        </p:txBody>
      </p:sp>
      <p:sp>
        <p:nvSpPr>
          <p:cNvPr id="7" name="Slide Number Placeholder 6"/>
          <p:cNvSpPr>
            <a:spLocks noGrp="1"/>
          </p:cNvSpPr>
          <p:nvPr>
            <p:ph type="sldNum" sz="quarter" idx="12"/>
          </p:nvPr>
        </p:nvSpPr>
        <p:spPr/>
        <p:txBody>
          <a:bodyPr/>
          <a:lstStyle/>
          <a:p>
            <a:fld id="{C4DDA4C8-0D31-0E4C-85E1-4552E994C258}" type="slidenum">
              <a:rPr lang="en-US" smtClean="0"/>
              <a:t>‹#›</a:t>
            </a:fld>
            <a:endParaRPr lang="en-US" dirty="0"/>
          </a:p>
        </p:txBody>
      </p:sp>
    </p:spTree>
    <p:extLst>
      <p:ext uri="{BB962C8B-B14F-4D97-AF65-F5344CB8AC3E}">
        <p14:creationId xmlns:p14="http://schemas.microsoft.com/office/powerpoint/2010/main" val="167759018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2.jpe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8" name="Picture 7"/>
          <p:cNvPicPr>
            <a:picLocks noChangeAspect="1"/>
          </p:cNvPicPr>
          <p:nvPr userDrawn="1"/>
        </p:nvPicPr>
        <p:blipFill>
          <a:blip r:embed="rId13" cstate="screen">
            <a:extLst>
              <a:ext uri="{28A0092B-C50C-407E-A947-70E740481C1C}">
                <a14:useLocalDpi xmlns:a14="http://schemas.microsoft.com/office/drawing/2010/main"/>
              </a:ext>
            </a:extLst>
          </a:blip>
          <a:stretch>
            <a:fillRect/>
          </a:stretch>
        </p:blipFill>
        <p:spPr>
          <a:xfrm>
            <a:off x="0" y="0"/>
            <a:ext cx="9144000" cy="6858000"/>
          </a:xfrm>
          <a:prstGeom prst="rect">
            <a:avLst/>
          </a:prstGeom>
        </p:spPr>
      </p:pic>
      <p:sp>
        <p:nvSpPr>
          <p:cNvPr id="2" name="Title Placeholder 1"/>
          <p:cNvSpPr>
            <a:spLocks noGrp="1"/>
          </p:cNvSpPr>
          <p:nvPr>
            <p:ph type="title"/>
          </p:nvPr>
        </p:nvSpPr>
        <p:spPr>
          <a:xfrm>
            <a:off x="793718" y="779695"/>
            <a:ext cx="7533113" cy="1143000"/>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793718" y="2164545"/>
            <a:ext cx="7533113" cy="3679726"/>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Slide Number Placeholder 5"/>
          <p:cNvSpPr>
            <a:spLocks noGrp="1"/>
          </p:cNvSpPr>
          <p:nvPr>
            <p:ph type="sldNum" sz="quarter" idx="4"/>
          </p:nvPr>
        </p:nvSpPr>
        <p:spPr>
          <a:xfrm>
            <a:off x="357594" y="6256112"/>
            <a:ext cx="464988" cy="365125"/>
          </a:xfrm>
          <a:prstGeom prst="rect">
            <a:avLst/>
          </a:prstGeom>
        </p:spPr>
        <p:txBody>
          <a:bodyPr vert="horz" lIns="91440" tIns="45720" rIns="91440" bIns="45720" rtlCol="0" anchor="ctr"/>
          <a:lstStyle>
            <a:lvl1pPr algn="l">
              <a:defRPr sz="1100" b="1">
                <a:solidFill>
                  <a:schemeClr val="bg1"/>
                </a:solidFill>
              </a:defRPr>
            </a:lvl1pPr>
          </a:lstStyle>
          <a:p>
            <a:fld id="{C4DDA4C8-0D31-0E4C-85E1-4552E994C258}" type="slidenum">
              <a:rPr lang="en-US" smtClean="0"/>
              <a:pPr/>
              <a:t>‹#›</a:t>
            </a:fld>
            <a:endParaRPr lang="en-US" dirty="0"/>
          </a:p>
        </p:txBody>
      </p:sp>
      <p:pic>
        <p:nvPicPr>
          <p:cNvPr id="7" name="Picture 6"/>
          <p:cNvPicPr>
            <a:picLocks noChangeAspect="1"/>
          </p:cNvPicPr>
          <p:nvPr userDrawn="1"/>
        </p:nvPicPr>
        <p:blipFill>
          <a:blip r:embed="rId14" cstate="screen">
            <a:extLst>
              <a:ext uri="{28A0092B-C50C-407E-A947-70E740481C1C}">
                <a14:useLocalDpi xmlns:a14="http://schemas.microsoft.com/office/drawing/2010/main"/>
              </a:ext>
            </a:extLst>
          </a:blip>
          <a:stretch>
            <a:fillRect/>
          </a:stretch>
        </p:blipFill>
        <p:spPr>
          <a:xfrm>
            <a:off x="6876256" y="6143579"/>
            <a:ext cx="2267744" cy="564082"/>
          </a:xfrm>
          <a:prstGeom prst="rect">
            <a:avLst/>
          </a:prstGeom>
        </p:spPr>
      </p:pic>
    </p:spTree>
    <p:extLst>
      <p:ext uri="{BB962C8B-B14F-4D97-AF65-F5344CB8AC3E}">
        <p14:creationId xmlns:p14="http://schemas.microsoft.com/office/powerpoint/2010/main" val="34792816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457200" rtl="0" eaLnBrk="1" latinLnBrk="0" hangingPunct="1">
        <a:spcBef>
          <a:spcPct val="0"/>
        </a:spcBef>
        <a:buNone/>
        <a:defRPr sz="4400" b="1" kern="1200">
          <a:solidFill>
            <a:srgbClr val="14A2DB"/>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lumMod val="65000"/>
              <a:lumOff val="35000"/>
            </a:schemeClr>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lumMod val="65000"/>
              <a:lumOff val="35000"/>
            </a:schemeClr>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lumMod val="65000"/>
              <a:lumOff val="35000"/>
            </a:schemeClr>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lumMod val="65000"/>
              <a:lumOff val="35000"/>
            </a:schemeClr>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lumMod val="65000"/>
              <a:lumOff val="35000"/>
            </a:schemeClr>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3.jpeg"/><Relationship Id="rId1" Type="http://schemas.openxmlformats.org/officeDocument/2006/relationships/slideLayout" Target="../slideLayouts/slideLayout7.xml"/><Relationship Id="rId5" Type="http://schemas.openxmlformats.org/officeDocument/2006/relationships/image" Target="../media/image5.png"/><Relationship Id="rId4" Type="http://schemas.openxmlformats.org/officeDocument/2006/relationships/image" Target="../media/image4.png"/></Relationships>
</file>

<file path=ppt/slides/_rels/slide10.xml.rels><?xml version="1.0" encoding="UTF-8" standalone="yes"?>
<Relationships xmlns="http://schemas.openxmlformats.org/package/2006/relationships"><Relationship Id="rId2" Type="http://schemas.openxmlformats.org/officeDocument/2006/relationships/comments" Target="../comments/comment1.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p:cNvPicPr>
            <a:picLocks noChangeAspect="1"/>
          </p:cNvPicPr>
          <p:nvPr/>
        </p:nvPicPr>
        <p:blipFill>
          <a:blip r:embed="rId2" cstate="screen">
            <a:extLst>
              <a:ext uri="{28A0092B-C50C-407E-A947-70E740481C1C}">
                <a14:useLocalDpi xmlns:a14="http://schemas.microsoft.com/office/drawing/2010/main"/>
              </a:ext>
            </a:extLst>
          </a:blip>
          <a:stretch>
            <a:fillRect/>
          </a:stretch>
        </p:blipFill>
        <p:spPr>
          <a:xfrm>
            <a:off x="67234" y="39298"/>
            <a:ext cx="9144000" cy="6858000"/>
          </a:xfrm>
          <a:prstGeom prst="rect">
            <a:avLst/>
          </a:prstGeom>
        </p:spPr>
      </p:pic>
      <p:pic>
        <p:nvPicPr>
          <p:cNvPr id="3" name="Picture 2"/>
          <p:cNvPicPr>
            <a:picLocks noChangeAspect="1"/>
          </p:cNvPicPr>
          <p:nvPr/>
        </p:nvPicPr>
        <p:blipFill>
          <a:blip r:embed="rId3" cstate="screen">
            <a:extLst>
              <a:ext uri="{28A0092B-C50C-407E-A947-70E740481C1C}">
                <a14:useLocalDpi xmlns:a14="http://schemas.microsoft.com/office/drawing/2010/main"/>
              </a:ext>
            </a:extLst>
          </a:blip>
          <a:stretch>
            <a:fillRect/>
          </a:stretch>
        </p:blipFill>
        <p:spPr>
          <a:xfrm>
            <a:off x="3438128" y="4288118"/>
            <a:ext cx="2478578" cy="740261"/>
          </a:xfrm>
          <a:prstGeom prst="rect">
            <a:avLst/>
          </a:prstGeom>
        </p:spPr>
      </p:pic>
      <p:sp>
        <p:nvSpPr>
          <p:cNvPr id="6" name="Title 1"/>
          <p:cNvSpPr txBox="1">
            <a:spLocks/>
          </p:cNvSpPr>
          <p:nvPr/>
        </p:nvSpPr>
        <p:spPr>
          <a:xfrm>
            <a:off x="403411" y="1628799"/>
            <a:ext cx="8471647" cy="1839499"/>
          </a:xfrm>
          <a:prstGeom prst="rect">
            <a:avLst/>
          </a:prstGeom>
        </p:spPr>
        <p:txBody>
          <a:bodyPr vert="horz" lIns="91440" tIns="45720" rIns="91440" bIns="45720" rtlCol="0" anchor="ctr">
            <a:noAutofit/>
          </a:bodyPr>
          <a:lstStyle>
            <a:lvl1pPr algn="ctr" defTabSz="457200" rtl="0" eaLnBrk="1" latinLnBrk="0" hangingPunct="1">
              <a:spcBef>
                <a:spcPct val="0"/>
              </a:spcBef>
              <a:buNone/>
              <a:defRPr sz="4400" b="1" kern="1200">
                <a:solidFill>
                  <a:srgbClr val="14A2DB"/>
                </a:solidFill>
                <a:latin typeface="+mj-lt"/>
                <a:ea typeface="+mj-ea"/>
                <a:cs typeface="+mj-cs"/>
              </a:defRPr>
            </a:lvl1pPr>
          </a:lstStyle>
          <a:p>
            <a:r>
              <a:rPr lang="fr-FR" sz="2400" dirty="0">
                <a:latin typeface="+mn-lt"/>
                <a:cs typeface="Cambria"/>
              </a:rPr>
              <a:t>GUIDE DE FORMATION DES ACTEURS DANS LE CADRE DU PROJET PILOTE DE DISTRIBUTION DES MOUSTIQUAIRES IMPREGNEES D’INSECTICIDE À LONGUE DUREE D’ACTION (MILDA) </a:t>
            </a:r>
          </a:p>
          <a:p>
            <a:r>
              <a:rPr lang="fr-FR" sz="2400" dirty="0">
                <a:latin typeface="+mn-lt"/>
                <a:cs typeface="Cambria"/>
              </a:rPr>
              <a:t>EN MILIEU SCOLAIRE </a:t>
            </a:r>
            <a:endParaRPr lang="en-US" sz="2400" dirty="0">
              <a:latin typeface="+mn-lt"/>
              <a:cs typeface="Cambria"/>
            </a:endParaRPr>
          </a:p>
          <a:p>
            <a:r>
              <a:rPr lang="fr-FR" sz="2400" dirty="0">
                <a:latin typeface="+mn-lt"/>
                <a:cs typeface="Cambria"/>
              </a:rPr>
              <a:t>PREFECTURE DE BOFFA </a:t>
            </a:r>
            <a:endParaRPr lang="en-US" sz="2400" dirty="0">
              <a:latin typeface="+mn-lt"/>
              <a:cs typeface="Cambria"/>
            </a:endParaRPr>
          </a:p>
        </p:txBody>
      </p:sp>
      <p:sp>
        <p:nvSpPr>
          <p:cNvPr id="7" name="Subtitle 2"/>
          <p:cNvSpPr txBox="1">
            <a:spLocks/>
          </p:cNvSpPr>
          <p:nvPr/>
        </p:nvSpPr>
        <p:spPr>
          <a:xfrm>
            <a:off x="1411778" y="3515068"/>
            <a:ext cx="6400800" cy="548527"/>
          </a:xfrm>
          <a:prstGeom prst="rect">
            <a:avLst/>
          </a:prstGeom>
        </p:spPr>
        <p:txBody>
          <a:bodyPr vert="horz" lIns="91440" tIns="45720" rIns="91440" bIns="45720" rtlCol="0">
            <a:normAutofit/>
          </a:bodyPr>
          <a:lstStyle>
            <a:lvl1pPr marL="0" indent="0" algn="ctr" defTabSz="457200" rtl="0" eaLnBrk="1" latinLnBrk="0" hangingPunct="1">
              <a:spcBef>
                <a:spcPct val="20000"/>
              </a:spcBef>
              <a:buFont typeface="Arial"/>
              <a:buNone/>
              <a:defRPr sz="3200" kern="1200">
                <a:solidFill>
                  <a:schemeClr val="tx1">
                    <a:tint val="75000"/>
                  </a:schemeClr>
                </a:solidFill>
                <a:latin typeface="+mn-lt"/>
                <a:ea typeface="+mn-ea"/>
                <a:cs typeface="+mn-cs"/>
              </a:defRPr>
            </a:lvl1pPr>
            <a:lvl2pPr marL="457200" indent="0" algn="ctr" defTabSz="457200" rtl="0" eaLnBrk="1" latinLnBrk="0" hangingPunct="1">
              <a:spcBef>
                <a:spcPct val="20000"/>
              </a:spcBef>
              <a:buFont typeface="Arial"/>
              <a:buNone/>
              <a:defRPr sz="2800" kern="1200">
                <a:solidFill>
                  <a:schemeClr val="tx1">
                    <a:tint val="75000"/>
                  </a:schemeClr>
                </a:solidFill>
                <a:latin typeface="+mn-lt"/>
                <a:ea typeface="+mn-ea"/>
                <a:cs typeface="+mn-cs"/>
              </a:defRPr>
            </a:lvl2pPr>
            <a:lvl3pPr marL="914400" indent="0" algn="ctr" defTabSz="457200" rtl="0" eaLnBrk="1" latinLnBrk="0" hangingPunct="1">
              <a:spcBef>
                <a:spcPct val="20000"/>
              </a:spcBef>
              <a:buFont typeface="Arial"/>
              <a:buNone/>
              <a:defRPr sz="2400" kern="1200">
                <a:solidFill>
                  <a:schemeClr val="tx1">
                    <a:tint val="75000"/>
                  </a:schemeClr>
                </a:solidFill>
                <a:latin typeface="+mn-lt"/>
                <a:ea typeface="+mn-ea"/>
                <a:cs typeface="+mn-cs"/>
              </a:defRPr>
            </a:lvl3pPr>
            <a:lvl4pPr marL="13716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4pPr>
            <a:lvl5pPr marL="18288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5pPr>
            <a:lvl6pPr marL="22860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6pPr>
            <a:lvl7pPr marL="27432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7pPr>
            <a:lvl8pPr marL="32004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8pPr>
            <a:lvl9pPr marL="36576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9pPr>
          </a:lstStyle>
          <a:p>
            <a:pPr marL="0" marR="0" lvl="0" indent="0" algn="ctr" defTabSz="457200" rtl="0" eaLnBrk="1" fontAlgn="auto" latinLnBrk="0" hangingPunct="1">
              <a:lnSpc>
                <a:spcPct val="100000"/>
              </a:lnSpc>
              <a:spcBef>
                <a:spcPct val="20000"/>
              </a:spcBef>
              <a:spcAft>
                <a:spcPts val="0"/>
              </a:spcAft>
              <a:buClrTx/>
              <a:buSzTx/>
              <a:buFont typeface="Arial"/>
              <a:buNone/>
              <a:tabLst/>
              <a:defRPr/>
            </a:pPr>
            <a:r>
              <a:rPr lang="en-US" sz="2800" b="1" dirty="0">
                <a:solidFill>
                  <a:srgbClr val="000000"/>
                </a:solidFill>
                <a:latin typeface="Cambria"/>
                <a:cs typeface="Cambria"/>
              </a:rPr>
              <a:t>Boffa, ___________Mars </a:t>
            </a:r>
            <a:r>
              <a:rPr kumimoji="0" lang="en-US" sz="2800" b="1" i="0" u="none" strike="noStrike" kern="1200" cap="none" spc="0" normalizeH="0" noProof="0" dirty="0">
                <a:ln>
                  <a:noFill/>
                </a:ln>
                <a:solidFill>
                  <a:srgbClr val="000000"/>
                </a:solidFill>
                <a:effectLst/>
                <a:uLnTx/>
                <a:uFillTx/>
                <a:latin typeface="Cambria"/>
                <a:cs typeface="Cambria"/>
              </a:rPr>
              <a:t>2018</a:t>
            </a:r>
            <a:endParaRPr kumimoji="0" lang="en-US" sz="2800" b="1" i="0" u="none" strike="noStrike" kern="1200" cap="none" spc="0" normalizeH="0" baseline="0" noProof="0" dirty="0">
              <a:ln>
                <a:noFill/>
              </a:ln>
              <a:solidFill>
                <a:srgbClr val="000000"/>
              </a:solidFill>
              <a:effectLst/>
              <a:uLnTx/>
              <a:uFillTx/>
              <a:latin typeface="Cambria"/>
              <a:cs typeface="Cambria"/>
            </a:endParaRPr>
          </a:p>
        </p:txBody>
      </p:sp>
      <p:pic>
        <p:nvPicPr>
          <p:cNvPr id="10" name="Image 19" descr="logo RG"/>
          <p:cNvPicPr/>
          <p:nvPr/>
        </p:nvPicPr>
        <p:blipFill>
          <a:blip r:embed="rId4">
            <a:extLst>
              <a:ext uri="{28A0092B-C50C-407E-A947-70E740481C1C}">
                <a14:useLocalDpi xmlns:a14="http://schemas.microsoft.com/office/drawing/2010/main" val="0"/>
              </a:ext>
            </a:extLst>
          </a:blip>
          <a:srcRect/>
          <a:stretch>
            <a:fillRect/>
          </a:stretch>
        </p:blipFill>
        <p:spPr bwMode="auto">
          <a:xfrm>
            <a:off x="164352" y="3883884"/>
            <a:ext cx="1247425" cy="1343664"/>
          </a:xfrm>
          <a:prstGeom prst="rect">
            <a:avLst/>
          </a:prstGeom>
          <a:noFill/>
          <a:ln>
            <a:noFill/>
          </a:ln>
        </p:spPr>
      </p:pic>
      <p:pic>
        <p:nvPicPr>
          <p:cNvPr id="11" name="Image 20"/>
          <p:cNvPicPr/>
          <p:nvPr/>
        </p:nvPicPr>
        <p:blipFill>
          <a:blip r:embed="rId5">
            <a:lum contrast="18000"/>
            <a:extLst>
              <a:ext uri="{28A0092B-C50C-407E-A947-70E740481C1C}">
                <a14:useLocalDpi xmlns:a14="http://schemas.microsoft.com/office/drawing/2010/main" val="0"/>
              </a:ext>
            </a:extLst>
          </a:blip>
          <a:srcRect/>
          <a:stretch>
            <a:fillRect/>
          </a:stretch>
        </p:blipFill>
        <p:spPr bwMode="auto">
          <a:xfrm>
            <a:off x="7617535" y="3883884"/>
            <a:ext cx="1140460" cy="1219200"/>
          </a:xfrm>
          <a:prstGeom prst="rect">
            <a:avLst/>
          </a:prstGeom>
          <a:noFill/>
          <a:ln>
            <a:noFill/>
          </a:ln>
        </p:spPr>
      </p:pic>
    </p:spTree>
    <p:extLst>
      <p:ext uri="{BB962C8B-B14F-4D97-AF65-F5344CB8AC3E}">
        <p14:creationId xmlns:p14="http://schemas.microsoft.com/office/powerpoint/2010/main" val="110150617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94235" y="1180352"/>
            <a:ext cx="8830236" cy="4915647"/>
          </a:xfrm>
        </p:spPr>
        <p:txBody>
          <a:bodyPr>
            <a:normAutofit/>
          </a:bodyPr>
          <a:lstStyle/>
          <a:p>
            <a:pPr marL="0" indent="0" algn="just">
              <a:buNone/>
            </a:pPr>
            <a:r>
              <a:rPr lang="fr-FR" sz="2600" b="1" dirty="0">
                <a:solidFill>
                  <a:srgbClr val="000000"/>
                </a:solidFill>
              </a:rPr>
              <a:t>Le contenu de le guide aux enseignants </a:t>
            </a:r>
            <a:endParaRPr lang="fr-FR" sz="2600" dirty="0">
              <a:solidFill>
                <a:srgbClr val="000000"/>
              </a:solidFill>
            </a:endParaRPr>
          </a:p>
          <a:p>
            <a:pPr algn="just">
              <a:buFont typeface="Wingdings" charset="2"/>
              <a:buChar char="ü"/>
            </a:pPr>
            <a:r>
              <a:rPr lang="fr-FR" sz="2600" dirty="0">
                <a:solidFill>
                  <a:srgbClr val="000000"/>
                </a:solidFill>
              </a:rPr>
              <a:t>Sans le paludisme…les élèves sont moins susceptibles de manquer l’école. Ils ont également plus d’énergie, ce qui leur permet d’explorer leur monde et d’apprendre dans de meilleures conditions; </a:t>
            </a:r>
          </a:p>
          <a:p>
            <a:pPr marL="0" indent="0" algn="just">
              <a:buNone/>
            </a:pPr>
            <a:endParaRPr lang="fr-FR" sz="2600" dirty="0"/>
          </a:p>
          <a:p>
            <a:pPr algn="just"/>
            <a:r>
              <a:rPr lang="fr-FR" sz="2600" dirty="0"/>
              <a:t>Sans le paludisme…, les familles s’investiront pleinement dans le développement de leurs enfants.</a:t>
            </a:r>
            <a:endParaRPr lang="en-US" sz="2600" dirty="0"/>
          </a:p>
          <a:p>
            <a:pPr algn="just"/>
            <a:endParaRPr lang="en-US" sz="2600" dirty="0"/>
          </a:p>
          <a:p>
            <a:pPr algn="just">
              <a:buFont typeface="Wingdings" charset="2"/>
              <a:buChar char="ü"/>
            </a:pPr>
            <a:endParaRPr lang="en-US" sz="3700" dirty="0"/>
          </a:p>
          <a:p>
            <a:pPr algn="just"/>
            <a:endParaRPr lang="fr-FR" sz="2800" dirty="0"/>
          </a:p>
        </p:txBody>
      </p:sp>
      <p:sp>
        <p:nvSpPr>
          <p:cNvPr id="4" name="Slide Number Placeholder 3"/>
          <p:cNvSpPr>
            <a:spLocks noGrp="1"/>
          </p:cNvSpPr>
          <p:nvPr>
            <p:ph type="sldNum" sz="quarter" idx="12"/>
          </p:nvPr>
        </p:nvSpPr>
        <p:spPr/>
        <p:txBody>
          <a:bodyPr/>
          <a:lstStyle/>
          <a:p>
            <a:fld id="{C4DDA4C8-0D31-0E4C-85E1-4552E994C258}" type="slidenum">
              <a:rPr lang="en-US" smtClean="0"/>
              <a:t>10</a:t>
            </a:fld>
            <a:endParaRPr lang="en-US" dirty="0"/>
          </a:p>
        </p:txBody>
      </p:sp>
      <p:sp>
        <p:nvSpPr>
          <p:cNvPr id="5" name="TextBox 4"/>
          <p:cNvSpPr txBox="1"/>
          <p:nvPr/>
        </p:nvSpPr>
        <p:spPr>
          <a:xfrm>
            <a:off x="717994" y="548962"/>
            <a:ext cx="8067418" cy="646331"/>
          </a:xfrm>
          <a:prstGeom prst="rect">
            <a:avLst/>
          </a:prstGeom>
          <a:noFill/>
        </p:spPr>
        <p:txBody>
          <a:bodyPr wrap="square" rtlCol="0">
            <a:spAutoFit/>
          </a:bodyPr>
          <a:lstStyle/>
          <a:p>
            <a:pPr algn="ctr"/>
            <a:r>
              <a:rPr lang="en-US" sz="3600" b="1" dirty="0">
                <a:solidFill>
                  <a:srgbClr val="14A2DB"/>
                </a:solidFill>
              </a:rPr>
              <a:t>PREMIERE SESSION </a:t>
            </a:r>
          </a:p>
        </p:txBody>
      </p:sp>
    </p:spTree>
    <p:extLst>
      <p:ext uri="{BB962C8B-B14F-4D97-AF65-F5344CB8AC3E}">
        <p14:creationId xmlns:p14="http://schemas.microsoft.com/office/powerpoint/2010/main" val="7009899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94235" y="1180352"/>
            <a:ext cx="8830236" cy="4915647"/>
          </a:xfrm>
        </p:spPr>
        <p:txBody>
          <a:bodyPr>
            <a:normAutofit/>
          </a:bodyPr>
          <a:lstStyle/>
          <a:p>
            <a:pPr marL="0" indent="0" algn="just">
              <a:buNone/>
            </a:pPr>
            <a:r>
              <a:rPr lang="fr-FR" sz="2600" b="1" dirty="0">
                <a:solidFill>
                  <a:srgbClr val="000000"/>
                </a:solidFill>
              </a:rPr>
              <a:t>Le contenu du guide aux enseignants </a:t>
            </a:r>
            <a:endParaRPr lang="en-US" sz="2600" dirty="0">
              <a:solidFill>
                <a:srgbClr val="000000"/>
              </a:solidFill>
            </a:endParaRPr>
          </a:p>
          <a:p>
            <a:pPr algn="just">
              <a:buFont typeface="Wingdings" charset="2"/>
              <a:buChar char="ü"/>
            </a:pPr>
            <a:r>
              <a:rPr lang="fr-FR" sz="2600" dirty="0">
                <a:solidFill>
                  <a:srgbClr val="000000"/>
                </a:solidFill>
                <a:cs typeface="Cambria"/>
              </a:rPr>
              <a:t>Les enseignants doivent montrer aux élèves l’importance de l’utilisation des moustiquaires; </a:t>
            </a:r>
          </a:p>
          <a:p>
            <a:pPr marL="0" indent="0" algn="just">
              <a:buNone/>
            </a:pPr>
            <a:endParaRPr lang="fr-FR" sz="2600" dirty="0">
              <a:solidFill>
                <a:srgbClr val="000000"/>
              </a:solidFill>
              <a:cs typeface="Cambria"/>
            </a:endParaRPr>
          </a:p>
          <a:p>
            <a:pPr algn="just">
              <a:buFont typeface="Wingdings" charset="2"/>
              <a:buChar char="ü"/>
            </a:pPr>
            <a:r>
              <a:rPr lang="fr-FR" sz="2600" dirty="0">
                <a:solidFill>
                  <a:srgbClr val="000000"/>
                </a:solidFill>
                <a:cs typeface="Cambria"/>
              </a:rPr>
              <a:t>Les enseignants doivent assurer la promotion des moustiquaires </a:t>
            </a:r>
            <a:r>
              <a:rPr lang="fr-FR" sz="2600" b="1" i="1" dirty="0">
                <a:solidFill>
                  <a:srgbClr val="000000"/>
                </a:solidFill>
                <a:cs typeface="Cambria"/>
              </a:rPr>
              <a:t>avant</a:t>
            </a:r>
            <a:r>
              <a:rPr lang="fr-FR" sz="2600" dirty="0">
                <a:solidFill>
                  <a:srgbClr val="000000"/>
                </a:solidFill>
                <a:cs typeface="Cambria"/>
              </a:rPr>
              <a:t> et </a:t>
            </a:r>
            <a:r>
              <a:rPr lang="fr-FR" sz="2600" b="1" i="1" dirty="0">
                <a:solidFill>
                  <a:srgbClr val="000000"/>
                </a:solidFill>
                <a:cs typeface="Cambria"/>
              </a:rPr>
              <a:t>après</a:t>
            </a:r>
            <a:r>
              <a:rPr lang="fr-FR" sz="2600" dirty="0">
                <a:solidFill>
                  <a:srgbClr val="000000"/>
                </a:solidFill>
                <a:cs typeface="Cambria"/>
              </a:rPr>
              <a:t> la distribution;</a:t>
            </a:r>
          </a:p>
          <a:p>
            <a:pPr marL="0" indent="0" algn="just">
              <a:buNone/>
            </a:pPr>
            <a:endParaRPr lang="fr-FR" sz="2600" dirty="0">
              <a:solidFill>
                <a:srgbClr val="000000"/>
              </a:solidFill>
              <a:cs typeface="Cambria"/>
            </a:endParaRPr>
          </a:p>
          <a:p>
            <a:pPr algn="just">
              <a:buFont typeface="Wingdings" charset="2"/>
              <a:buChar char="ü"/>
            </a:pPr>
            <a:r>
              <a:rPr lang="fr-FR" sz="2600" dirty="0">
                <a:solidFill>
                  <a:srgbClr val="000000"/>
                </a:solidFill>
                <a:cs typeface="Cambria"/>
              </a:rPr>
              <a:t>Incitez les élèves à sensibiliser et encourager leurs parents pour une utilisation de la moustiquaire par tous les membres de la famille et à prendre soin de leurs moustiquaire.</a:t>
            </a:r>
          </a:p>
          <a:p>
            <a:pPr algn="just">
              <a:buFont typeface="Wingdings" charset="2"/>
              <a:buChar char="ü"/>
            </a:pPr>
            <a:endParaRPr lang="en-US" sz="3700" dirty="0"/>
          </a:p>
          <a:p>
            <a:pPr algn="just"/>
            <a:endParaRPr lang="fr-FR" sz="2800" dirty="0"/>
          </a:p>
        </p:txBody>
      </p:sp>
      <p:sp>
        <p:nvSpPr>
          <p:cNvPr id="4" name="Slide Number Placeholder 3"/>
          <p:cNvSpPr>
            <a:spLocks noGrp="1"/>
          </p:cNvSpPr>
          <p:nvPr>
            <p:ph type="sldNum" sz="quarter" idx="12"/>
          </p:nvPr>
        </p:nvSpPr>
        <p:spPr/>
        <p:txBody>
          <a:bodyPr/>
          <a:lstStyle/>
          <a:p>
            <a:fld id="{C4DDA4C8-0D31-0E4C-85E1-4552E994C258}" type="slidenum">
              <a:rPr lang="en-US" smtClean="0"/>
              <a:t>11</a:t>
            </a:fld>
            <a:endParaRPr lang="en-US" dirty="0"/>
          </a:p>
        </p:txBody>
      </p:sp>
      <p:sp>
        <p:nvSpPr>
          <p:cNvPr id="5" name="TextBox 4"/>
          <p:cNvSpPr txBox="1"/>
          <p:nvPr/>
        </p:nvSpPr>
        <p:spPr>
          <a:xfrm>
            <a:off x="717994" y="548962"/>
            <a:ext cx="8067418" cy="646331"/>
          </a:xfrm>
          <a:prstGeom prst="rect">
            <a:avLst/>
          </a:prstGeom>
          <a:noFill/>
        </p:spPr>
        <p:txBody>
          <a:bodyPr wrap="square" rtlCol="0">
            <a:spAutoFit/>
          </a:bodyPr>
          <a:lstStyle/>
          <a:p>
            <a:pPr algn="ctr"/>
            <a:r>
              <a:rPr lang="en-US" sz="3600" b="1" dirty="0">
                <a:solidFill>
                  <a:srgbClr val="14A2DB"/>
                </a:solidFill>
              </a:rPr>
              <a:t>PREMIERE SESSION </a:t>
            </a:r>
          </a:p>
        </p:txBody>
      </p:sp>
    </p:spTree>
    <p:extLst>
      <p:ext uri="{BB962C8B-B14F-4D97-AF65-F5344CB8AC3E}">
        <p14:creationId xmlns:p14="http://schemas.microsoft.com/office/powerpoint/2010/main" val="367159286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94235" y="1180352"/>
            <a:ext cx="8830236" cy="4915647"/>
          </a:xfrm>
        </p:spPr>
        <p:txBody>
          <a:bodyPr>
            <a:normAutofit lnSpcReduction="10000"/>
          </a:bodyPr>
          <a:lstStyle/>
          <a:p>
            <a:pPr marL="0" indent="0" algn="just">
              <a:buNone/>
            </a:pPr>
            <a:r>
              <a:rPr lang="fr-FR" sz="2800" b="1" dirty="0">
                <a:solidFill>
                  <a:srgbClr val="000000"/>
                </a:solidFill>
              </a:rPr>
              <a:t>Le contenu du guide aux enseignants </a:t>
            </a:r>
          </a:p>
          <a:p>
            <a:pPr algn="just"/>
            <a:r>
              <a:rPr lang="fr-FR" sz="2800" b="1" i="1" dirty="0">
                <a:solidFill>
                  <a:srgbClr val="000000"/>
                </a:solidFill>
              </a:rPr>
              <a:t>les </a:t>
            </a:r>
            <a:r>
              <a:rPr lang="fr-FR" sz="2800" b="1" i="1" dirty="0"/>
              <a:t>enseignants pourront utiliser ce guide pour</a:t>
            </a:r>
            <a:r>
              <a:rPr lang="fr-FR" sz="2800" dirty="0"/>
              <a:t>: </a:t>
            </a:r>
            <a:endParaRPr lang="en-US" sz="2800" dirty="0"/>
          </a:p>
          <a:p>
            <a:pPr lvl="0" algn="just">
              <a:buFont typeface="Wingdings" charset="2"/>
              <a:buChar char="ü"/>
            </a:pPr>
            <a:r>
              <a:rPr lang="fr-FR" sz="2800" dirty="0"/>
              <a:t>Mener des opérations de sensibilisation autour de la distribution des moustiquaires;</a:t>
            </a:r>
            <a:endParaRPr lang="en-US" sz="2800" dirty="0"/>
          </a:p>
          <a:p>
            <a:pPr lvl="0" algn="just">
              <a:buFont typeface="Wingdings" charset="2"/>
              <a:buChar char="ü"/>
            </a:pPr>
            <a:r>
              <a:rPr lang="fr-FR" sz="2800" dirty="0"/>
              <a:t>Répondre à des questions et corriger les idées fausses sur les moustiquaires et le mode de transmission du paludisme;  </a:t>
            </a:r>
            <a:endParaRPr lang="en-US" sz="2800" dirty="0"/>
          </a:p>
          <a:p>
            <a:pPr lvl="0" algn="just">
              <a:buFont typeface="Wingdings" charset="2"/>
              <a:buChar char="ü"/>
            </a:pPr>
            <a:r>
              <a:rPr lang="fr-FR" sz="2800" dirty="0"/>
              <a:t> Développer la capacité des élèves à communiquer avec leurs familles</a:t>
            </a:r>
            <a:endParaRPr lang="en-US" sz="2800" dirty="0"/>
          </a:p>
          <a:p>
            <a:pPr lvl="0" algn="just">
              <a:buFont typeface="Wingdings" charset="2"/>
              <a:buChar char="ü"/>
            </a:pPr>
            <a:r>
              <a:rPr lang="fr-FR" sz="2800" dirty="0"/>
              <a:t>Favoriser le sentiment de devoir civique chez les élèves en expliquant </a:t>
            </a:r>
            <a:endParaRPr lang="en-US" sz="2800" dirty="0"/>
          </a:p>
          <a:p>
            <a:pPr algn="just"/>
            <a:endParaRPr lang="fr-FR" sz="3600" b="1" dirty="0"/>
          </a:p>
          <a:p>
            <a:pPr algn="just">
              <a:buFont typeface="Wingdings" charset="2"/>
              <a:buChar char="ü"/>
            </a:pPr>
            <a:endParaRPr lang="en-US" sz="3700" dirty="0"/>
          </a:p>
          <a:p>
            <a:pPr algn="just"/>
            <a:endParaRPr lang="fr-FR" sz="2800" dirty="0"/>
          </a:p>
        </p:txBody>
      </p:sp>
      <p:sp>
        <p:nvSpPr>
          <p:cNvPr id="4" name="Slide Number Placeholder 3"/>
          <p:cNvSpPr>
            <a:spLocks noGrp="1"/>
          </p:cNvSpPr>
          <p:nvPr>
            <p:ph type="sldNum" sz="quarter" idx="12"/>
          </p:nvPr>
        </p:nvSpPr>
        <p:spPr/>
        <p:txBody>
          <a:bodyPr/>
          <a:lstStyle/>
          <a:p>
            <a:fld id="{C4DDA4C8-0D31-0E4C-85E1-4552E994C258}" type="slidenum">
              <a:rPr lang="en-US" smtClean="0"/>
              <a:t>12</a:t>
            </a:fld>
            <a:endParaRPr lang="en-US" dirty="0"/>
          </a:p>
        </p:txBody>
      </p:sp>
      <p:sp>
        <p:nvSpPr>
          <p:cNvPr id="5" name="TextBox 4"/>
          <p:cNvSpPr txBox="1"/>
          <p:nvPr/>
        </p:nvSpPr>
        <p:spPr>
          <a:xfrm>
            <a:off x="717994" y="548962"/>
            <a:ext cx="8067418" cy="646331"/>
          </a:xfrm>
          <a:prstGeom prst="rect">
            <a:avLst/>
          </a:prstGeom>
          <a:noFill/>
        </p:spPr>
        <p:txBody>
          <a:bodyPr wrap="square" rtlCol="0">
            <a:spAutoFit/>
          </a:bodyPr>
          <a:lstStyle/>
          <a:p>
            <a:pPr algn="ctr"/>
            <a:r>
              <a:rPr lang="en-US" sz="3600" b="1" dirty="0">
                <a:solidFill>
                  <a:srgbClr val="14A2DB"/>
                </a:solidFill>
              </a:rPr>
              <a:t>PREMIERE SESSION </a:t>
            </a:r>
          </a:p>
        </p:txBody>
      </p:sp>
    </p:spTree>
    <p:extLst>
      <p:ext uri="{BB962C8B-B14F-4D97-AF65-F5344CB8AC3E}">
        <p14:creationId xmlns:p14="http://schemas.microsoft.com/office/powerpoint/2010/main" val="14102808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94235" y="1180352"/>
            <a:ext cx="8830236" cy="4915647"/>
          </a:xfrm>
        </p:spPr>
        <p:txBody>
          <a:bodyPr>
            <a:normAutofit/>
          </a:bodyPr>
          <a:lstStyle/>
          <a:p>
            <a:pPr marL="0" indent="0" algn="just">
              <a:buNone/>
            </a:pPr>
            <a:r>
              <a:rPr lang="fr-FR" sz="2600" b="1" dirty="0"/>
              <a:t>Le contenu du </a:t>
            </a:r>
            <a:r>
              <a:rPr lang="fr-FR" sz="2600" b="1" dirty="0">
                <a:solidFill>
                  <a:srgbClr val="000000"/>
                </a:solidFill>
              </a:rPr>
              <a:t>guide</a:t>
            </a:r>
            <a:r>
              <a:rPr lang="fr-FR" sz="2600" b="1" dirty="0">
                <a:solidFill>
                  <a:srgbClr val="FF0000"/>
                </a:solidFill>
              </a:rPr>
              <a:t> </a:t>
            </a:r>
            <a:r>
              <a:rPr lang="fr-FR" sz="2600" b="1" dirty="0"/>
              <a:t>aux enseignants </a:t>
            </a:r>
          </a:p>
          <a:p>
            <a:pPr algn="just"/>
            <a:r>
              <a:rPr lang="fr-FR" sz="2600" b="1" i="1" dirty="0"/>
              <a:t>Les enseignants pourront utiliser ce guide pour</a:t>
            </a:r>
            <a:r>
              <a:rPr lang="fr-FR" sz="2600" dirty="0"/>
              <a:t>: </a:t>
            </a:r>
            <a:endParaRPr lang="en-US" sz="2600" dirty="0"/>
          </a:p>
          <a:p>
            <a:pPr lvl="0" algn="just">
              <a:buFont typeface="Wingdings" charset="2"/>
              <a:buChar char="ü"/>
            </a:pPr>
            <a:r>
              <a:rPr lang="fr-FR" sz="2600" dirty="0"/>
              <a:t>Améliorer la confiance en soi, en félicitant les élèves et les familles qui adoptent des comportements efficaces pour la prévention du paludisme;</a:t>
            </a:r>
          </a:p>
          <a:p>
            <a:pPr marL="0" lvl="0" indent="0" algn="just">
              <a:buNone/>
            </a:pPr>
            <a:endParaRPr lang="en-US" sz="2600" dirty="0"/>
          </a:p>
          <a:p>
            <a:pPr lvl="0" algn="just">
              <a:buFont typeface="Wingdings" charset="2"/>
              <a:buChar char="ü"/>
            </a:pPr>
            <a:r>
              <a:rPr lang="fr-FR" sz="2600" dirty="0"/>
              <a:t>Enseigner le programme standard de manière créative;</a:t>
            </a:r>
          </a:p>
          <a:p>
            <a:pPr marL="0" lvl="0" indent="0" algn="just">
              <a:buNone/>
            </a:pPr>
            <a:endParaRPr lang="en-US" sz="2600" dirty="0"/>
          </a:p>
          <a:p>
            <a:pPr lvl="0" algn="just">
              <a:buFont typeface="Wingdings" charset="2"/>
              <a:buChar char="ü"/>
            </a:pPr>
            <a:r>
              <a:rPr lang="fr-FR" sz="2600" dirty="0"/>
              <a:t>Animer les activités scolaires au quotidien </a:t>
            </a:r>
          </a:p>
          <a:p>
            <a:pPr lvl="0" algn="just">
              <a:buFont typeface="Wingdings" charset="2"/>
              <a:buChar char="ü"/>
            </a:pPr>
            <a:endParaRPr lang="en-US" sz="2600" dirty="0"/>
          </a:p>
          <a:p>
            <a:pPr algn="just"/>
            <a:endParaRPr lang="fr-FR" sz="3600" b="1" dirty="0"/>
          </a:p>
          <a:p>
            <a:pPr algn="just">
              <a:buFont typeface="Wingdings" charset="2"/>
              <a:buChar char="ü"/>
            </a:pPr>
            <a:endParaRPr lang="en-US" sz="3700" dirty="0"/>
          </a:p>
          <a:p>
            <a:pPr algn="just"/>
            <a:endParaRPr lang="fr-FR" sz="2800" dirty="0"/>
          </a:p>
        </p:txBody>
      </p:sp>
      <p:sp>
        <p:nvSpPr>
          <p:cNvPr id="4" name="Slide Number Placeholder 3"/>
          <p:cNvSpPr>
            <a:spLocks noGrp="1"/>
          </p:cNvSpPr>
          <p:nvPr>
            <p:ph type="sldNum" sz="quarter" idx="12"/>
          </p:nvPr>
        </p:nvSpPr>
        <p:spPr/>
        <p:txBody>
          <a:bodyPr/>
          <a:lstStyle/>
          <a:p>
            <a:fld id="{C4DDA4C8-0D31-0E4C-85E1-4552E994C258}" type="slidenum">
              <a:rPr lang="en-US" smtClean="0"/>
              <a:t>13</a:t>
            </a:fld>
            <a:endParaRPr lang="en-US" dirty="0"/>
          </a:p>
        </p:txBody>
      </p:sp>
      <p:sp>
        <p:nvSpPr>
          <p:cNvPr id="5" name="TextBox 4"/>
          <p:cNvSpPr txBox="1"/>
          <p:nvPr/>
        </p:nvSpPr>
        <p:spPr>
          <a:xfrm>
            <a:off x="717994" y="548962"/>
            <a:ext cx="8067418" cy="646331"/>
          </a:xfrm>
          <a:prstGeom prst="rect">
            <a:avLst/>
          </a:prstGeom>
          <a:noFill/>
        </p:spPr>
        <p:txBody>
          <a:bodyPr wrap="square" rtlCol="0">
            <a:spAutoFit/>
          </a:bodyPr>
          <a:lstStyle/>
          <a:p>
            <a:pPr algn="ctr"/>
            <a:r>
              <a:rPr lang="en-US" sz="3600" b="1" dirty="0">
                <a:solidFill>
                  <a:srgbClr val="14A2DB"/>
                </a:solidFill>
              </a:rPr>
              <a:t>PREMIERE SESSION </a:t>
            </a:r>
          </a:p>
        </p:txBody>
      </p:sp>
    </p:spTree>
    <p:extLst>
      <p:ext uri="{BB962C8B-B14F-4D97-AF65-F5344CB8AC3E}">
        <p14:creationId xmlns:p14="http://schemas.microsoft.com/office/powerpoint/2010/main" val="156288586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94235" y="1180352"/>
            <a:ext cx="8830236" cy="4915647"/>
          </a:xfrm>
        </p:spPr>
        <p:txBody>
          <a:bodyPr>
            <a:normAutofit/>
          </a:bodyPr>
          <a:lstStyle/>
          <a:p>
            <a:pPr marL="0" indent="0" algn="just">
              <a:buNone/>
            </a:pPr>
            <a:r>
              <a:rPr lang="fr-FR" sz="2800" b="1" dirty="0"/>
              <a:t>Le contenu du guide aux enseignants </a:t>
            </a:r>
          </a:p>
          <a:p>
            <a:pPr marL="0" indent="0">
              <a:buNone/>
            </a:pPr>
            <a:r>
              <a:rPr lang="fr-FR" sz="2800" b="1" i="1" u="sng" dirty="0"/>
              <a:t>NB</a:t>
            </a:r>
            <a:r>
              <a:rPr lang="fr-FR" sz="2800" dirty="0"/>
              <a:t>: Ces activités ne sont que des suggestions. Chaque enseignant, chaque classe, chaque élève est unique. Nous vous invitons donc à adapter ces activités en fonction de votre classe et de votre école.</a:t>
            </a:r>
            <a:endParaRPr lang="en-US" sz="2800" dirty="0"/>
          </a:p>
          <a:p>
            <a:pPr marL="0" indent="0">
              <a:buNone/>
            </a:pPr>
            <a:endParaRPr lang="en-US" sz="2800" dirty="0"/>
          </a:p>
          <a:p>
            <a:r>
              <a:rPr lang="fr-FR" sz="4000" b="1" dirty="0"/>
              <a:t>Ensemble, libérons nos écoles et nos communautés du paludisme !</a:t>
            </a:r>
            <a:endParaRPr lang="en-US" sz="4000" b="1" dirty="0"/>
          </a:p>
          <a:p>
            <a:pPr algn="just"/>
            <a:endParaRPr lang="fr-FR" sz="3600" b="1" dirty="0"/>
          </a:p>
          <a:p>
            <a:pPr algn="just">
              <a:buFont typeface="Wingdings" charset="2"/>
              <a:buChar char="ü"/>
            </a:pPr>
            <a:endParaRPr lang="en-US" sz="3700" dirty="0"/>
          </a:p>
          <a:p>
            <a:pPr algn="just"/>
            <a:endParaRPr lang="fr-FR" sz="2800" dirty="0"/>
          </a:p>
        </p:txBody>
      </p:sp>
      <p:sp>
        <p:nvSpPr>
          <p:cNvPr id="4" name="Slide Number Placeholder 3"/>
          <p:cNvSpPr>
            <a:spLocks noGrp="1"/>
          </p:cNvSpPr>
          <p:nvPr>
            <p:ph type="sldNum" sz="quarter" idx="12"/>
          </p:nvPr>
        </p:nvSpPr>
        <p:spPr/>
        <p:txBody>
          <a:bodyPr/>
          <a:lstStyle/>
          <a:p>
            <a:fld id="{C4DDA4C8-0D31-0E4C-85E1-4552E994C258}" type="slidenum">
              <a:rPr lang="en-US" smtClean="0"/>
              <a:t>14</a:t>
            </a:fld>
            <a:endParaRPr lang="en-US" dirty="0"/>
          </a:p>
        </p:txBody>
      </p:sp>
      <p:sp>
        <p:nvSpPr>
          <p:cNvPr id="5" name="TextBox 4"/>
          <p:cNvSpPr txBox="1"/>
          <p:nvPr/>
        </p:nvSpPr>
        <p:spPr>
          <a:xfrm>
            <a:off x="717994" y="548962"/>
            <a:ext cx="8067418" cy="646331"/>
          </a:xfrm>
          <a:prstGeom prst="rect">
            <a:avLst/>
          </a:prstGeom>
          <a:noFill/>
        </p:spPr>
        <p:txBody>
          <a:bodyPr wrap="square" rtlCol="0">
            <a:spAutoFit/>
          </a:bodyPr>
          <a:lstStyle/>
          <a:p>
            <a:pPr algn="ctr"/>
            <a:r>
              <a:rPr lang="en-US" sz="3600" b="1" dirty="0">
                <a:solidFill>
                  <a:srgbClr val="14A2DB"/>
                </a:solidFill>
              </a:rPr>
              <a:t>PREMIERE SESSION </a:t>
            </a:r>
          </a:p>
        </p:txBody>
      </p:sp>
    </p:spTree>
    <p:extLst>
      <p:ext uri="{BB962C8B-B14F-4D97-AF65-F5344CB8AC3E}">
        <p14:creationId xmlns:p14="http://schemas.microsoft.com/office/powerpoint/2010/main" val="166539813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294" y="779694"/>
            <a:ext cx="8800353" cy="5211718"/>
          </a:xfrm>
        </p:spPr>
        <p:txBody>
          <a:bodyPr>
            <a:normAutofit/>
          </a:bodyPr>
          <a:lstStyle/>
          <a:p>
            <a:r>
              <a:rPr lang="en-US" dirty="0"/>
              <a:t>DEUXIEME SESSION</a:t>
            </a:r>
            <a:br>
              <a:rPr lang="en-US" dirty="0"/>
            </a:br>
            <a:r>
              <a:rPr lang="en-US" dirty="0"/>
              <a:t>GENERALITE SUR LE PALUDISME  </a:t>
            </a:r>
          </a:p>
        </p:txBody>
      </p:sp>
      <p:sp>
        <p:nvSpPr>
          <p:cNvPr id="4" name="Slide Number Placeholder 3"/>
          <p:cNvSpPr>
            <a:spLocks noGrp="1"/>
          </p:cNvSpPr>
          <p:nvPr>
            <p:ph type="sldNum" sz="quarter" idx="12"/>
          </p:nvPr>
        </p:nvSpPr>
        <p:spPr/>
        <p:txBody>
          <a:bodyPr/>
          <a:lstStyle/>
          <a:p>
            <a:fld id="{C4DDA4C8-0D31-0E4C-85E1-4552E994C258}" type="slidenum">
              <a:rPr lang="en-US" smtClean="0"/>
              <a:t>15</a:t>
            </a:fld>
            <a:endParaRPr lang="en-US" dirty="0"/>
          </a:p>
        </p:txBody>
      </p:sp>
    </p:spTree>
    <p:extLst>
      <p:ext uri="{BB962C8B-B14F-4D97-AF65-F5344CB8AC3E}">
        <p14:creationId xmlns:p14="http://schemas.microsoft.com/office/powerpoint/2010/main" val="21568712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3060" y="675107"/>
            <a:ext cx="8367058" cy="520187"/>
          </a:xfrm>
        </p:spPr>
        <p:txBody>
          <a:bodyPr>
            <a:normAutofit fontScale="90000"/>
          </a:bodyPr>
          <a:lstStyle/>
          <a:p>
            <a:r>
              <a:rPr lang="en-US" dirty="0"/>
              <a:t>DEUXIEME SESSION </a:t>
            </a:r>
          </a:p>
        </p:txBody>
      </p:sp>
      <p:sp>
        <p:nvSpPr>
          <p:cNvPr id="3" name="Content Placeholder 2"/>
          <p:cNvSpPr>
            <a:spLocks noGrp="1"/>
          </p:cNvSpPr>
          <p:nvPr>
            <p:ph idx="1"/>
          </p:nvPr>
        </p:nvSpPr>
        <p:spPr>
          <a:xfrm>
            <a:off x="119529" y="1329766"/>
            <a:ext cx="9008535" cy="4751294"/>
          </a:xfrm>
        </p:spPr>
        <p:txBody>
          <a:bodyPr>
            <a:normAutofit fontScale="85000" lnSpcReduction="20000"/>
          </a:bodyPr>
          <a:lstStyle/>
          <a:p>
            <a:pPr algn="just">
              <a:lnSpc>
                <a:spcPct val="110000"/>
              </a:lnSpc>
            </a:pPr>
            <a:r>
              <a:rPr lang="fr-FR" sz="2600" b="1" i="1" dirty="0"/>
              <a:t>À la fin de la session, les participants doivent connaitre</a:t>
            </a:r>
            <a:r>
              <a:rPr lang="fr-FR" sz="2600" dirty="0"/>
              <a:t>:</a:t>
            </a:r>
          </a:p>
          <a:p>
            <a:pPr marL="514350" indent="-514350" algn="just">
              <a:lnSpc>
                <a:spcPct val="110000"/>
              </a:lnSpc>
              <a:buFont typeface="+mj-lt"/>
              <a:buAutoNum type="arabicPeriod"/>
            </a:pPr>
            <a:r>
              <a:rPr lang="fr-FR" sz="2600" dirty="0"/>
              <a:t>La définition du paludisme</a:t>
            </a:r>
          </a:p>
          <a:p>
            <a:pPr marL="514350" indent="-514350" algn="just">
              <a:lnSpc>
                <a:spcPct val="110000"/>
              </a:lnSpc>
              <a:buFont typeface="+mj-lt"/>
              <a:buAutoNum type="arabicPeriod"/>
            </a:pPr>
            <a:r>
              <a:rPr lang="fr-FR" sz="2600" dirty="0"/>
              <a:t>Le mode de transmission du paludisme </a:t>
            </a:r>
          </a:p>
          <a:p>
            <a:pPr marL="514350" indent="-514350" algn="just">
              <a:lnSpc>
                <a:spcPct val="110000"/>
              </a:lnSpc>
              <a:buFont typeface="+mj-lt"/>
              <a:buAutoNum type="arabicPeriod"/>
            </a:pPr>
            <a:r>
              <a:rPr lang="fr-FR" sz="2600" dirty="0"/>
              <a:t>Les signes cliniques du paludisme </a:t>
            </a:r>
          </a:p>
          <a:p>
            <a:pPr marL="514350" indent="-514350" algn="just">
              <a:lnSpc>
                <a:spcPct val="110000"/>
              </a:lnSpc>
              <a:buFont typeface="+mj-lt"/>
              <a:buAutoNum type="arabicPeriod"/>
            </a:pPr>
            <a:endParaRPr lang="fr-FR" sz="2600" dirty="0"/>
          </a:p>
          <a:p>
            <a:pPr marL="0" indent="0" algn="just">
              <a:lnSpc>
                <a:spcPct val="110000"/>
              </a:lnSpc>
              <a:buNone/>
            </a:pPr>
            <a:r>
              <a:rPr lang="fr-FR" sz="2600" b="1" u="sng" dirty="0"/>
              <a:t>Méthodologie</a:t>
            </a:r>
            <a:r>
              <a:rPr lang="fr-FR" sz="2600" u="sng" dirty="0"/>
              <a:t> </a:t>
            </a:r>
          </a:p>
          <a:p>
            <a:pPr algn="just">
              <a:lnSpc>
                <a:spcPct val="110000"/>
              </a:lnSpc>
              <a:buFont typeface="Wingdings" charset="2"/>
              <a:buChar char="§"/>
            </a:pPr>
            <a:r>
              <a:rPr lang="fr-FR" sz="2600" dirty="0"/>
              <a:t>Brainstorming</a:t>
            </a:r>
          </a:p>
          <a:p>
            <a:pPr algn="just">
              <a:lnSpc>
                <a:spcPct val="110000"/>
              </a:lnSpc>
              <a:buFont typeface="Wingdings" charset="2"/>
              <a:buChar char="§"/>
            </a:pPr>
            <a:r>
              <a:rPr lang="fr-FR" sz="2600" dirty="0"/>
              <a:t>Exposé</a:t>
            </a:r>
          </a:p>
          <a:p>
            <a:pPr algn="just">
              <a:lnSpc>
                <a:spcPct val="110000"/>
              </a:lnSpc>
              <a:buFont typeface="Wingdings" charset="2"/>
              <a:buChar char="§"/>
            </a:pPr>
            <a:r>
              <a:rPr lang="fr-FR" sz="2600" dirty="0"/>
              <a:t>Questions/Réponses</a:t>
            </a:r>
          </a:p>
          <a:p>
            <a:pPr algn="just">
              <a:lnSpc>
                <a:spcPct val="110000"/>
              </a:lnSpc>
              <a:buFont typeface="Wingdings" charset="2"/>
              <a:buChar char="§"/>
            </a:pPr>
            <a:r>
              <a:rPr lang="fr-FR" sz="2600" dirty="0"/>
              <a:t>Mini-exposé des participants </a:t>
            </a:r>
          </a:p>
          <a:p>
            <a:pPr algn="just">
              <a:lnSpc>
                <a:spcPct val="110000"/>
              </a:lnSpc>
              <a:buFont typeface="Wingdings" charset="2"/>
              <a:buChar char="§"/>
            </a:pPr>
            <a:endParaRPr lang="fr-FR" sz="2600" u="sng" dirty="0"/>
          </a:p>
          <a:p>
            <a:pPr marL="0" indent="0" algn="just">
              <a:lnSpc>
                <a:spcPct val="110000"/>
              </a:lnSpc>
              <a:buNone/>
            </a:pPr>
            <a:r>
              <a:rPr lang="fr-FR" sz="2600" b="1" u="sng" dirty="0">
                <a:solidFill>
                  <a:srgbClr val="000000"/>
                </a:solidFill>
              </a:rPr>
              <a:t>Durée de la session</a:t>
            </a:r>
            <a:r>
              <a:rPr lang="fr-FR" sz="2600" dirty="0">
                <a:solidFill>
                  <a:srgbClr val="000000"/>
                </a:solidFill>
              </a:rPr>
              <a:t>: 30mn</a:t>
            </a:r>
          </a:p>
          <a:p>
            <a:endParaRPr lang="en-US" dirty="0"/>
          </a:p>
        </p:txBody>
      </p:sp>
      <p:sp>
        <p:nvSpPr>
          <p:cNvPr id="4" name="Slide Number Placeholder 3"/>
          <p:cNvSpPr>
            <a:spLocks noGrp="1"/>
          </p:cNvSpPr>
          <p:nvPr>
            <p:ph type="sldNum" sz="quarter" idx="12"/>
          </p:nvPr>
        </p:nvSpPr>
        <p:spPr/>
        <p:txBody>
          <a:bodyPr/>
          <a:lstStyle/>
          <a:p>
            <a:fld id="{C4DDA4C8-0D31-0E4C-85E1-4552E994C258}" type="slidenum">
              <a:rPr lang="en-US" smtClean="0"/>
              <a:t>16</a:t>
            </a:fld>
            <a:endParaRPr lang="en-US" dirty="0"/>
          </a:p>
        </p:txBody>
      </p:sp>
    </p:spTree>
    <p:extLst>
      <p:ext uri="{BB962C8B-B14F-4D97-AF65-F5344CB8AC3E}">
        <p14:creationId xmlns:p14="http://schemas.microsoft.com/office/powerpoint/2010/main" val="220580465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3060" y="675107"/>
            <a:ext cx="8367058" cy="520187"/>
          </a:xfrm>
        </p:spPr>
        <p:txBody>
          <a:bodyPr>
            <a:normAutofit fontScale="90000"/>
          </a:bodyPr>
          <a:lstStyle/>
          <a:p>
            <a:r>
              <a:rPr lang="en-US" dirty="0"/>
              <a:t>DEUXIEME SESSION </a:t>
            </a:r>
          </a:p>
        </p:txBody>
      </p:sp>
      <p:sp>
        <p:nvSpPr>
          <p:cNvPr id="3" name="Content Placeholder 2"/>
          <p:cNvSpPr>
            <a:spLocks noGrp="1"/>
          </p:cNvSpPr>
          <p:nvPr>
            <p:ph idx="1"/>
          </p:nvPr>
        </p:nvSpPr>
        <p:spPr>
          <a:xfrm>
            <a:off x="179293" y="1299882"/>
            <a:ext cx="8845177" cy="4956230"/>
          </a:xfrm>
        </p:spPr>
        <p:txBody>
          <a:bodyPr>
            <a:normAutofit fontScale="25000" lnSpcReduction="20000"/>
          </a:bodyPr>
          <a:lstStyle/>
          <a:p>
            <a:pPr marL="514350" indent="-514350" algn="just">
              <a:lnSpc>
                <a:spcPct val="110000"/>
              </a:lnSpc>
              <a:buFont typeface="+mj-lt"/>
              <a:buAutoNum type="arabicPeriod"/>
            </a:pPr>
            <a:r>
              <a:rPr lang="fr-FR" sz="8000" b="1" dirty="0"/>
              <a:t>La définition du paludisme</a:t>
            </a:r>
          </a:p>
          <a:p>
            <a:pPr algn="just"/>
            <a:r>
              <a:rPr lang="fr-FR" sz="8000" b="1" dirty="0"/>
              <a:t>Qu’est-ce que le paludisme ? </a:t>
            </a:r>
            <a:endParaRPr lang="en-US" sz="8000" dirty="0"/>
          </a:p>
          <a:p>
            <a:pPr algn="just">
              <a:buFont typeface="Wingdings" charset="2"/>
              <a:buChar char="ü"/>
            </a:pPr>
            <a:r>
              <a:rPr lang="fr-FR" sz="8000" dirty="0"/>
              <a:t>Le paludisme est une maladie parasitaire transmise par la piqûre de moustique femelle appelé Anophèle. Elle se manifeste par le corps chaud , les maux de tête, et les sensations de fatigue</a:t>
            </a:r>
            <a:r>
              <a:rPr lang="en-US" sz="8000" dirty="0"/>
              <a:t> </a:t>
            </a:r>
            <a:endParaRPr lang="fr-FR" sz="8000" dirty="0"/>
          </a:p>
          <a:p>
            <a:pPr marL="514350" indent="-514350" algn="just">
              <a:lnSpc>
                <a:spcPct val="110000"/>
              </a:lnSpc>
              <a:buFont typeface="+mj-lt"/>
              <a:buAutoNum type="arabicPeriod"/>
            </a:pPr>
            <a:endParaRPr lang="fr-FR" sz="8000" dirty="0"/>
          </a:p>
          <a:p>
            <a:pPr marL="514350" indent="-514350" algn="just">
              <a:lnSpc>
                <a:spcPct val="110000"/>
              </a:lnSpc>
              <a:buFont typeface="+mj-lt"/>
              <a:buAutoNum type="arabicPeriod" startAt="2"/>
            </a:pPr>
            <a:r>
              <a:rPr lang="fr-FR" sz="8000" b="1" dirty="0"/>
              <a:t>Le mode de transmission du paludisme</a:t>
            </a:r>
          </a:p>
          <a:p>
            <a:pPr algn="just"/>
            <a:r>
              <a:rPr lang="fr-FR" sz="8000" b="1" dirty="0"/>
              <a:t> Mode de transmission </a:t>
            </a:r>
            <a:endParaRPr lang="en-US" sz="8000" dirty="0"/>
          </a:p>
          <a:p>
            <a:pPr algn="just"/>
            <a:r>
              <a:rPr lang="fr-FR" sz="8000" b="1" dirty="0"/>
              <a:t>Qu’est-ce qui provoque le paludisme ?</a:t>
            </a:r>
            <a:endParaRPr lang="en-US" sz="8000" dirty="0"/>
          </a:p>
          <a:p>
            <a:pPr algn="just">
              <a:buFont typeface="Wingdings" charset="2"/>
              <a:buChar char="ü"/>
            </a:pPr>
            <a:r>
              <a:rPr lang="fr-FR" sz="8000" dirty="0"/>
              <a:t>Le paludisme se transmet d’une personne malade à une personne saine par piqûre d’un moustique appelé anophèle. </a:t>
            </a:r>
          </a:p>
          <a:p>
            <a:pPr algn="just">
              <a:buFont typeface="Wingdings" charset="2"/>
              <a:buChar char="ü"/>
            </a:pPr>
            <a:r>
              <a:rPr lang="fr-FR" sz="8000" dirty="0"/>
              <a:t>SEULS les moustiques provoquent le paludisme. </a:t>
            </a:r>
          </a:p>
          <a:p>
            <a:pPr algn="just">
              <a:buFont typeface="Wingdings" charset="2"/>
              <a:buChar char="ü"/>
            </a:pPr>
            <a:r>
              <a:rPr lang="fr-FR" sz="8000" dirty="0"/>
              <a:t>Il n’y a pas d’autres causes à l’origine de cette maladie. </a:t>
            </a:r>
          </a:p>
          <a:p>
            <a:pPr algn="just">
              <a:buFont typeface="Wingdings" charset="2"/>
              <a:buChar char="ü"/>
            </a:pPr>
            <a:r>
              <a:rPr lang="fr-FR" sz="8000" dirty="0"/>
              <a:t>Vous ne pouvez pas contracter le paludisme en raison d’une trop forte chaleur, de la pluie, d’un effort trop important, des vers intestinaux, les mauvais esprits, ni en mangeant des mangues, du lait ou des aliments gras.</a:t>
            </a:r>
            <a:r>
              <a:rPr lang="en-US" sz="8000" dirty="0"/>
              <a:t> </a:t>
            </a:r>
            <a:endParaRPr lang="fr-FR" sz="8000" b="1" dirty="0"/>
          </a:p>
          <a:p>
            <a:endParaRPr lang="en-US" dirty="0"/>
          </a:p>
        </p:txBody>
      </p:sp>
      <p:sp>
        <p:nvSpPr>
          <p:cNvPr id="4" name="Slide Number Placeholder 3"/>
          <p:cNvSpPr>
            <a:spLocks noGrp="1"/>
          </p:cNvSpPr>
          <p:nvPr>
            <p:ph type="sldNum" sz="quarter" idx="12"/>
          </p:nvPr>
        </p:nvSpPr>
        <p:spPr/>
        <p:txBody>
          <a:bodyPr/>
          <a:lstStyle/>
          <a:p>
            <a:fld id="{C4DDA4C8-0D31-0E4C-85E1-4552E994C258}" type="slidenum">
              <a:rPr lang="en-US" smtClean="0"/>
              <a:t>17</a:t>
            </a:fld>
            <a:endParaRPr lang="en-US" dirty="0"/>
          </a:p>
        </p:txBody>
      </p:sp>
    </p:spTree>
    <p:extLst>
      <p:ext uri="{BB962C8B-B14F-4D97-AF65-F5344CB8AC3E}">
        <p14:creationId xmlns:p14="http://schemas.microsoft.com/office/powerpoint/2010/main" val="55090631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293" y="675107"/>
            <a:ext cx="8680825" cy="430539"/>
          </a:xfrm>
        </p:spPr>
        <p:txBody>
          <a:bodyPr>
            <a:noAutofit/>
          </a:bodyPr>
          <a:lstStyle/>
          <a:p>
            <a:r>
              <a:rPr lang="en-US" sz="3200" dirty="0"/>
              <a:t>DEUXIEME SESSION </a:t>
            </a:r>
          </a:p>
        </p:txBody>
      </p:sp>
      <p:sp>
        <p:nvSpPr>
          <p:cNvPr id="3" name="Content Placeholder 2"/>
          <p:cNvSpPr>
            <a:spLocks noGrp="1"/>
          </p:cNvSpPr>
          <p:nvPr>
            <p:ph idx="1"/>
          </p:nvPr>
        </p:nvSpPr>
        <p:spPr>
          <a:xfrm>
            <a:off x="179293" y="1255059"/>
            <a:ext cx="8845177" cy="5001053"/>
          </a:xfrm>
        </p:spPr>
        <p:txBody>
          <a:bodyPr>
            <a:normAutofit/>
          </a:bodyPr>
          <a:lstStyle/>
          <a:p>
            <a:pPr marL="514350" indent="-514350">
              <a:buFont typeface="+mj-lt"/>
              <a:buAutoNum type="arabicPeriod" startAt="3"/>
            </a:pPr>
            <a:r>
              <a:rPr lang="fr-FR" b="1" dirty="0"/>
              <a:t>Les signes cliniques du paludisme</a:t>
            </a:r>
          </a:p>
          <a:p>
            <a:pPr marL="0" indent="0">
              <a:buNone/>
            </a:pPr>
            <a:r>
              <a:rPr lang="fr-FR" b="1" dirty="0"/>
              <a:t> </a:t>
            </a:r>
          </a:p>
          <a:p>
            <a:pPr marL="514350" indent="-514350">
              <a:buFont typeface="+mj-lt"/>
              <a:buAutoNum type="arabicPeriod" startAt="3"/>
            </a:pPr>
            <a:endParaRPr lang="en-US" dirty="0"/>
          </a:p>
        </p:txBody>
      </p:sp>
      <p:sp>
        <p:nvSpPr>
          <p:cNvPr id="4" name="Slide Number Placeholder 3"/>
          <p:cNvSpPr>
            <a:spLocks noGrp="1"/>
          </p:cNvSpPr>
          <p:nvPr>
            <p:ph type="sldNum" sz="quarter" idx="12"/>
          </p:nvPr>
        </p:nvSpPr>
        <p:spPr/>
        <p:txBody>
          <a:bodyPr/>
          <a:lstStyle/>
          <a:p>
            <a:fld id="{C4DDA4C8-0D31-0E4C-85E1-4552E994C258}" type="slidenum">
              <a:rPr lang="en-US" smtClean="0"/>
              <a:t>18</a:t>
            </a:fld>
            <a:endParaRPr lang="en-US" dirty="0"/>
          </a:p>
        </p:txBody>
      </p:sp>
      <p:graphicFrame>
        <p:nvGraphicFramePr>
          <p:cNvPr id="5" name="Table 4"/>
          <p:cNvGraphicFramePr>
            <a:graphicFrameLocks noGrp="1"/>
          </p:cNvGraphicFramePr>
          <p:nvPr>
            <p:extLst>
              <p:ext uri="{D42A27DB-BD31-4B8C-83A1-F6EECF244321}">
                <p14:modId xmlns:p14="http://schemas.microsoft.com/office/powerpoint/2010/main" val="3710588576"/>
              </p:ext>
            </p:extLst>
          </p:nvPr>
        </p:nvGraphicFramePr>
        <p:xfrm>
          <a:off x="179293" y="1888792"/>
          <a:ext cx="8845177" cy="4454719"/>
        </p:xfrm>
        <a:graphic>
          <a:graphicData uri="http://schemas.openxmlformats.org/drawingml/2006/table">
            <a:tbl>
              <a:tblPr firstRow="1" bandRow="1">
                <a:tableStyleId>{5C22544A-7EE6-4342-B048-85BDC9FD1C3A}</a:tableStyleId>
              </a:tblPr>
              <a:tblGrid>
                <a:gridCol w="4354082">
                  <a:extLst>
                    <a:ext uri="{9D8B030D-6E8A-4147-A177-3AD203B41FA5}">
                      <a16:colId xmlns:a16="http://schemas.microsoft.com/office/drawing/2014/main" val="20000"/>
                    </a:ext>
                  </a:extLst>
                </a:gridCol>
                <a:gridCol w="4491095">
                  <a:extLst>
                    <a:ext uri="{9D8B030D-6E8A-4147-A177-3AD203B41FA5}">
                      <a16:colId xmlns:a16="http://schemas.microsoft.com/office/drawing/2014/main" val="20001"/>
                    </a:ext>
                  </a:extLst>
                </a:gridCol>
              </a:tblGrid>
              <a:tr h="440619">
                <a:tc>
                  <a:txBody>
                    <a:bodyPr/>
                    <a:lstStyle/>
                    <a:p>
                      <a:pPr algn="ctr"/>
                      <a:r>
                        <a:rPr lang="fr-FR" sz="2400" noProof="0" dirty="0">
                          <a:solidFill>
                            <a:schemeClr val="tx1"/>
                          </a:solidFill>
                        </a:rPr>
                        <a:t>Les signes du paludisme simple </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solidFill>
                      <a:schemeClr val="bg1"/>
                    </a:solidFill>
                  </a:tcPr>
                </a:tc>
                <a:tc>
                  <a:txBody>
                    <a:bodyPr/>
                    <a:lstStyle/>
                    <a:p>
                      <a:pPr algn="ctr"/>
                      <a:r>
                        <a:rPr lang="fr-FR" sz="2400" noProof="0" dirty="0">
                          <a:solidFill>
                            <a:schemeClr val="tx1"/>
                          </a:solidFill>
                        </a:rPr>
                        <a:t>Les signes du paludisme grave </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solidFill>
                      <a:schemeClr val="bg1"/>
                    </a:solidFill>
                  </a:tcPr>
                </a:tc>
                <a:extLst>
                  <a:ext uri="{0D108BD9-81ED-4DB2-BD59-A6C34878D82A}">
                    <a16:rowId xmlns:a16="http://schemas.microsoft.com/office/drawing/2014/main" val="10000"/>
                  </a:ext>
                </a:extLst>
              </a:tr>
              <a:tr h="2908084">
                <a:tc>
                  <a:txBody>
                    <a:bodyPr/>
                    <a:lstStyle/>
                    <a:p>
                      <a:pPr marL="285750" indent="-285750">
                        <a:buFont typeface="Arial"/>
                        <a:buChar char="•"/>
                      </a:pPr>
                      <a:r>
                        <a:rPr lang="fr-FR" sz="2400" kern="1200" dirty="0">
                          <a:solidFill>
                            <a:schemeClr val="dk1"/>
                          </a:solidFill>
                          <a:effectLst/>
                          <a:latin typeface="+mn-lt"/>
                          <a:ea typeface="+mn-ea"/>
                          <a:cs typeface="+mn-cs"/>
                        </a:rPr>
                        <a:t>Corps chaud (fièvre) </a:t>
                      </a:r>
                      <a:endParaRPr lang="en-US" sz="2400" kern="1200" dirty="0">
                        <a:solidFill>
                          <a:schemeClr val="dk1"/>
                        </a:solidFill>
                        <a:effectLst/>
                        <a:latin typeface="+mn-lt"/>
                        <a:ea typeface="+mn-ea"/>
                        <a:cs typeface="+mn-cs"/>
                      </a:endParaRPr>
                    </a:p>
                    <a:p>
                      <a:pPr marL="285750" indent="-285750">
                        <a:buFont typeface="Arial"/>
                        <a:buChar char="•"/>
                      </a:pPr>
                      <a:r>
                        <a:rPr lang="fr-FR" sz="2400" kern="1200" dirty="0">
                          <a:solidFill>
                            <a:schemeClr val="dk1"/>
                          </a:solidFill>
                          <a:effectLst/>
                          <a:latin typeface="+mn-lt"/>
                          <a:ea typeface="+mn-ea"/>
                          <a:cs typeface="+mn-cs"/>
                        </a:rPr>
                        <a:t>Maux de tête </a:t>
                      </a:r>
                      <a:endParaRPr lang="en-US" sz="2400" kern="1200" dirty="0">
                        <a:solidFill>
                          <a:schemeClr val="dk1"/>
                        </a:solidFill>
                        <a:effectLst/>
                        <a:latin typeface="+mn-lt"/>
                        <a:ea typeface="+mn-ea"/>
                        <a:cs typeface="+mn-cs"/>
                      </a:endParaRPr>
                    </a:p>
                    <a:p>
                      <a:pPr marL="285750" indent="-285750">
                        <a:buFont typeface="Arial"/>
                        <a:buChar char="•"/>
                      </a:pPr>
                      <a:r>
                        <a:rPr lang="fr-FR" sz="2400" kern="1200" dirty="0">
                          <a:solidFill>
                            <a:schemeClr val="dk1"/>
                          </a:solidFill>
                          <a:effectLst/>
                          <a:latin typeface="+mn-lt"/>
                          <a:ea typeface="+mn-ea"/>
                          <a:cs typeface="+mn-cs"/>
                        </a:rPr>
                        <a:t>Perte d’appétit ou d’énergie</a:t>
                      </a:r>
                      <a:endParaRPr lang="en-US" sz="2400" kern="1200" dirty="0">
                        <a:solidFill>
                          <a:schemeClr val="dk1"/>
                        </a:solidFill>
                        <a:effectLst/>
                        <a:latin typeface="+mn-lt"/>
                        <a:ea typeface="+mn-ea"/>
                        <a:cs typeface="+mn-cs"/>
                      </a:endParaRPr>
                    </a:p>
                    <a:p>
                      <a:pPr marL="285750" indent="-285750">
                        <a:buFont typeface="Arial"/>
                        <a:buChar char="•"/>
                      </a:pPr>
                      <a:r>
                        <a:rPr lang="fr-FR" sz="2400" kern="1200" dirty="0">
                          <a:solidFill>
                            <a:schemeClr val="dk1"/>
                          </a:solidFill>
                          <a:effectLst/>
                          <a:latin typeface="+mn-lt"/>
                          <a:ea typeface="+mn-ea"/>
                          <a:cs typeface="+mn-cs"/>
                        </a:rPr>
                        <a:t>Douleurs au dos et aux articulations.</a:t>
                      </a:r>
                      <a:endParaRPr lang="en-US" sz="2400" kern="1200" dirty="0">
                        <a:solidFill>
                          <a:schemeClr val="dk1"/>
                        </a:solidFill>
                        <a:effectLst/>
                        <a:latin typeface="+mn-lt"/>
                        <a:ea typeface="+mn-ea"/>
                        <a:cs typeface="+mn-cs"/>
                      </a:endParaRPr>
                    </a:p>
                    <a:p>
                      <a:pPr marL="285750" indent="-285750">
                        <a:buFont typeface="Arial"/>
                        <a:buChar char="•"/>
                      </a:pPr>
                      <a:r>
                        <a:rPr lang="fr-FR" sz="2400" kern="1200" dirty="0">
                          <a:solidFill>
                            <a:schemeClr val="dk1"/>
                          </a:solidFill>
                          <a:effectLst/>
                          <a:latin typeface="+mn-lt"/>
                          <a:ea typeface="+mn-ea"/>
                          <a:cs typeface="+mn-cs"/>
                        </a:rPr>
                        <a:t>Vomissements </a:t>
                      </a:r>
                      <a:endParaRPr lang="en-US" sz="2400" kern="1200" dirty="0">
                        <a:solidFill>
                          <a:schemeClr val="dk1"/>
                        </a:solidFill>
                        <a:effectLst/>
                        <a:latin typeface="+mn-lt"/>
                        <a:ea typeface="+mn-ea"/>
                        <a:cs typeface="+mn-cs"/>
                      </a:endParaRPr>
                    </a:p>
                    <a:p>
                      <a:pPr marL="285750" indent="-285750">
                        <a:buFont typeface="Arial"/>
                        <a:buChar char="•"/>
                      </a:pPr>
                      <a:r>
                        <a:rPr lang="fr-FR" sz="2400" kern="1200" dirty="0">
                          <a:solidFill>
                            <a:schemeClr val="dk1"/>
                          </a:solidFill>
                          <a:effectLst/>
                          <a:latin typeface="+mn-lt"/>
                          <a:ea typeface="+mn-ea"/>
                          <a:cs typeface="+mn-cs"/>
                        </a:rPr>
                        <a:t>Diarrhées</a:t>
                      </a:r>
                      <a:r>
                        <a:rPr lang="en-US" sz="2400" dirty="0">
                          <a:effectLst/>
                        </a:rPr>
                        <a:t> </a:t>
                      </a:r>
                      <a:endParaRPr lang="fr-FR" sz="2400" noProof="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solidFill>
                      <a:schemeClr val="bg1"/>
                    </a:solidFill>
                  </a:tcPr>
                </a:tc>
                <a:tc>
                  <a:txBody>
                    <a:bodyPr/>
                    <a:lstStyle/>
                    <a:p>
                      <a:pPr marL="342900" indent="-342900">
                        <a:buFont typeface="Arial"/>
                        <a:buChar char="•"/>
                      </a:pPr>
                      <a:r>
                        <a:rPr lang="fr-FR" sz="2400" kern="1200" dirty="0">
                          <a:solidFill>
                            <a:schemeClr val="dk1"/>
                          </a:solidFill>
                          <a:effectLst/>
                          <a:latin typeface="+mn-lt"/>
                          <a:ea typeface="+mn-ea"/>
                          <a:cs typeface="+mn-cs"/>
                        </a:rPr>
                        <a:t>Frissons et sueurs </a:t>
                      </a:r>
                      <a:endParaRPr lang="en-US" sz="2400" kern="1200" dirty="0">
                        <a:solidFill>
                          <a:schemeClr val="dk1"/>
                        </a:solidFill>
                        <a:effectLst/>
                        <a:latin typeface="+mn-lt"/>
                        <a:ea typeface="+mn-ea"/>
                        <a:cs typeface="+mn-cs"/>
                      </a:endParaRPr>
                    </a:p>
                    <a:p>
                      <a:pPr marL="342900" indent="-342900">
                        <a:buFont typeface="Arial"/>
                        <a:buChar char="•"/>
                      </a:pPr>
                      <a:r>
                        <a:rPr lang="fr-FR" sz="2400" kern="1200" dirty="0">
                          <a:solidFill>
                            <a:schemeClr val="dk1"/>
                          </a:solidFill>
                          <a:effectLst/>
                          <a:latin typeface="+mn-lt"/>
                          <a:ea typeface="+mn-ea"/>
                          <a:cs typeface="+mn-cs"/>
                        </a:rPr>
                        <a:t>Prostration ou agitation  </a:t>
                      </a:r>
                      <a:endParaRPr lang="en-US" sz="2400" kern="1200" dirty="0">
                        <a:solidFill>
                          <a:schemeClr val="dk1"/>
                        </a:solidFill>
                        <a:effectLst/>
                        <a:latin typeface="+mn-lt"/>
                        <a:ea typeface="+mn-ea"/>
                        <a:cs typeface="+mn-cs"/>
                      </a:endParaRPr>
                    </a:p>
                    <a:p>
                      <a:pPr marL="342900" indent="-342900">
                        <a:buFont typeface="Arial"/>
                        <a:buChar char="•"/>
                      </a:pPr>
                      <a:r>
                        <a:rPr lang="fr-FR" sz="2400" kern="1200" dirty="0">
                          <a:solidFill>
                            <a:schemeClr val="dk1"/>
                          </a:solidFill>
                          <a:effectLst/>
                          <a:latin typeface="+mn-lt"/>
                          <a:ea typeface="+mn-ea"/>
                          <a:cs typeface="+mn-cs"/>
                        </a:rPr>
                        <a:t>Forte fièvre  </a:t>
                      </a:r>
                      <a:endParaRPr lang="en-US" sz="2400" kern="1200" dirty="0">
                        <a:solidFill>
                          <a:schemeClr val="dk1"/>
                        </a:solidFill>
                        <a:effectLst/>
                        <a:latin typeface="+mn-lt"/>
                        <a:ea typeface="+mn-ea"/>
                        <a:cs typeface="+mn-cs"/>
                      </a:endParaRPr>
                    </a:p>
                    <a:p>
                      <a:pPr marL="342900" indent="-342900">
                        <a:buFont typeface="Arial"/>
                        <a:buChar char="•"/>
                      </a:pPr>
                      <a:r>
                        <a:rPr lang="fr-FR" sz="2400" kern="1200" dirty="0">
                          <a:solidFill>
                            <a:schemeClr val="dk1"/>
                          </a:solidFill>
                          <a:effectLst/>
                          <a:latin typeface="+mn-lt"/>
                          <a:ea typeface="+mn-ea"/>
                          <a:cs typeface="+mn-cs"/>
                        </a:rPr>
                        <a:t>Convulsions</a:t>
                      </a:r>
                      <a:endParaRPr lang="en-US" sz="2400" kern="1200" dirty="0">
                        <a:solidFill>
                          <a:schemeClr val="dk1"/>
                        </a:solidFill>
                        <a:effectLst/>
                        <a:latin typeface="+mn-lt"/>
                        <a:ea typeface="+mn-ea"/>
                        <a:cs typeface="+mn-cs"/>
                      </a:endParaRPr>
                    </a:p>
                    <a:p>
                      <a:pPr marL="342900" indent="-342900">
                        <a:buFont typeface="Arial"/>
                        <a:buChar char="•"/>
                      </a:pPr>
                      <a:r>
                        <a:rPr lang="fr-FR" sz="2400" kern="1200" dirty="0">
                          <a:solidFill>
                            <a:schemeClr val="dk1"/>
                          </a:solidFill>
                          <a:effectLst/>
                          <a:latin typeface="+mn-lt"/>
                          <a:ea typeface="+mn-ea"/>
                          <a:cs typeface="+mn-cs"/>
                        </a:rPr>
                        <a:t>Anémie sévère</a:t>
                      </a:r>
                      <a:endParaRPr lang="en-US" sz="2400" kern="1200" dirty="0">
                        <a:solidFill>
                          <a:schemeClr val="dk1"/>
                        </a:solidFill>
                        <a:effectLst/>
                        <a:latin typeface="+mn-lt"/>
                        <a:ea typeface="+mn-ea"/>
                        <a:cs typeface="+mn-cs"/>
                      </a:endParaRPr>
                    </a:p>
                    <a:p>
                      <a:pPr marL="342900" indent="-342900">
                        <a:buFont typeface="Arial"/>
                        <a:buChar char="•"/>
                      </a:pPr>
                      <a:r>
                        <a:rPr lang="fr-FR" sz="2400" kern="1200" dirty="0">
                          <a:solidFill>
                            <a:schemeClr val="dk1"/>
                          </a:solidFill>
                          <a:effectLst/>
                          <a:latin typeface="+mn-lt"/>
                          <a:ea typeface="+mn-ea"/>
                          <a:cs typeface="+mn-cs"/>
                        </a:rPr>
                        <a:t>Pâleur</a:t>
                      </a:r>
                      <a:endParaRPr lang="en-US" sz="2400" kern="1200" dirty="0">
                        <a:solidFill>
                          <a:schemeClr val="dk1"/>
                        </a:solidFill>
                        <a:effectLst/>
                        <a:latin typeface="+mn-lt"/>
                        <a:ea typeface="+mn-ea"/>
                        <a:cs typeface="+mn-cs"/>
                      </a:endParaRPr>
                    </a:p>
                    <a:p>
                      <a:pPr marL="342900" indent="-342900">
                        <a:buFont typeface="Arial"/>
                        <a:buChar char="•"/>
                      </a:pPr>
                      <a:r>
                        <a:rPr lang="fr-FR" sz="2400" kern="1200" dirty="0">
                          <a:solidFill>
                            <a:schemeClr val="dk1"/>
                          </a:solidFill>
                          <a:effectLst/>
                          <a:latin typeface="+mn-lt"/>
                          <a:ea typeface="+mn-ea"/>
                          <a:cs typeface="+mn-cs"/>
                        </a:rPr>
                        <a:t>Détresse respiratoire </a:t>
                      </a:r>
                      <a:endParaRPr lang="en-US" sz="2400" kern="1200" dirty="0">
                        <a:solidFill>
                          <a:schemeClr val="dk1"/>
                        </a:solidFill>
                        <a:effectLst/>
                        <a:latin typeface="+mn-lt"/>
                        <a:ea typeface="+mn-ea"/>
                        <a:cs typeface="+mn-cs"/>
                      </a:endParaRPr>
                    </a:p>
                    <a:p>
                      <a:pPr marL="342900" indent="-342900">
                        <a:buFont typeface="Arial"/>
                        <a:buChar char="•"/>
                      </a:pPr>
                      <a:r>
                        <a:rPr lang="fr-FR" sz="2400" kern="1200" dirty="0">
                          <a:solidFill>
                            <a:schemeClr val="dk1"/>
                          </a:solidFill>
                          <a:effectLst/>
                          <a:latin typeface="+mn-lt"/>
                          <a:ea typeface="+mn-ea"/>
                          <a:cs typeface="+mn-cs"/>
                        </a:rPr>
                        <a:t>Coma (inconscience)</a:t>
                      </a:r>
                      <a:r>
                        <a:rPr lang="en-US" sz="2400" dirty="0">
                          <a:effectLst/>
                        </a:rPr>
                        <a:t> </a:t>
                      </a:r>
                      <a:endParaRPr lang="fr-FR" sz="2400" noProof="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solidFill>
                      <a:schemeClr val="bg1"/>
                    </a:solidFill>
                  </a:tcPr>
                </a:tc>
                <a:extLst>
                  <a:ext uri="{0D108BD9-81ED-4DB2-BD59-A6C34878D82A}">
                    <a16:rowId xmlns:a16="http://schemas.microsoft.com/office/drawing/2014/main" val="10001"/>
                  </a:ext>
                </a:extLst>
              </a:tr>
              <a:tr h="979999">
                <a:tc gridSpan="2">
                  <a:txBody>
                    <a:bodyPr/>
                    <a:lstStyle/>
                    <a:p>
                      <a:r>
                        <a:rPr lang="fr-FR" sz="2400" b="1" kern="1200" dirty="0">
                          <a:solidFill>
                            <a:schemeClr val="dk1"/>
                          </a:solidFill>
                          <a:effectLst/>
                          <a:latin typeface="+mn-lt"/>
                          <a:ea typeface="+mn-ea"/>
                          <a:cs typeface="+mn-cs"/>
                        </a:rPr>
                        <a:t>NB</a:t>
                      </a:r>
                      <a:r>
                        <a:rPr lang="fr-FR" sz="2400" kern="1200" dirty="0">
                          <a:solidFill>
                            <a:schemeClr val="dk1"/>
                          </a:solidFill>
                          <a:effectLst/>
                          <a:latin typeface="+mn-lt"/>
                          <a:ea typeface="+mn-ea"/>
                          <a:cs typeface="+mn-cs"/>
                        </a:rPr>
                        <a:t>: Mal ou non-traité, le paludisme simple peut évoluer vers le paludisme grave ; et peut conduire à la mort. </a:t>
                      </a:r>
                      <a:endParaRPr lang="en-US" sz="2400" kern="1200" dirty="0">
                        <a:solidFill>
                          <a:schemeClr val="dk1"/>
                        </a:solidFill>
                        <a:effectLst/>
                        <a:latin typeface="+mn-lt"/>
                        <a:ea typeface="+mn-ea"/>
                        <a:cs typeface="+mn-cs"/>
                      </a:endParaRP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solidFill>
                      <a:schemeClr val="bg1"/>
                    </a:solidFill>
                  </a:tcPr>
                </a:tc>
                <a:tc hMerge="1">
                  <a:txBody>
                    <a:bodyPr/>
                    <a:lstStyle/>
                    <a:p>
                      <a:pPr marL="342900" indent="-342900">
                        <a:buFont typeface="Arial"/>
                        <a:buChar char="•"/>
                      </a:pPr>
                      <a:endParaRPr lang="fr-FR" sz="2400" noProof="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solidFill>
                      <a:schemeClr val="bg1"/>
                    </a:solidFill>
                  </a:tcPr>
                </a:tc>
                <a:extLst>
                  <a:ext uri="{0D108BD9-81ED-4DB2-BD59-A6C34878D82A}">
                    <a16:rowId xmlns:a16="http://schemas.microsoft.com/office/drawing/2014/main" val="10002"/>
                  </a:ext>
                </a:extLst>
              </a:tr>
            </a:tbl>
          </a:graphicData>
        </a:graphic>
      </p:graphicFrame>
    </p:spTree>
    <p:extLst>
      <p:ext uri="{BB962C8B-B14F-4D97-AF65-F5344CB8AC3E}">
        <p14:creationId xmlns:p14="http://schemas.microsoft.com/office/powerpoint/2010/main" val="21003645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293" y="675107"/>
            <a:ext cx="8680825" cy="430539"/>
          </a:xfrm>
        </p:spPr>
        <p:txBody>
          <a:bodyPr>
            <a:noAutofit/>
          </a:bodyPr>
          <a:lstStyle/>
          <a:p>
            <a:r>
              <a:rPr lang="en-US" sz="3200" dirty="0"/>
              <a:t>DEUXIEME SESSION </a:t>
            </a:r>
          </a:p>
        </p:txBody>
      </p:sp>
      <p:sp>
        <p:nvSpPr>
          <p:cNvPr id="3" name="Content Placeholder 2"/>
          <p:cNvSpPr>
            <a:spLocks noGrp="1"/>
          </p:cNvSpPr>
          <p:nvPr>
            <p:ph idx="1"/>
          </p:nvPr>
        </p:nvSpPr>
        <p:spPr>
          <a:xfrm>
            <a:off x="179293" y="1255059"/>
            <a:ext cx="8845177" cy="5001053"/>
          </a:xfrm>
        </p:spPr>
        <p:txBody>
          <a:bodyPr>
            <a:normAutofit/>
          </a:bodyPr>
          <a:lstStyle/>
          <a:p>
            <a:pPr marL="0" indent="0">
              <a:buNone/>
            </a:pPr>
            <a:r>
              <a:rPr lang="fr-FR" b="1" u="sng" dirty="0"/>
              <a:t>Mini-Exposé des Participants (10 minutes)</a:t>
            </a:r>
          </a:p>
          <a:p>
            <a:pPr marL="0" indent="0">
              <a:buNone/>
            </a:pPr>
            <a:r>
              <a:rPr lang="fr-FR" b="1" u="sng" dirty="0"/>
              <a:t>Consigne</a:t>
            </a:r>
            <a:r>
              <a:rPr lang="fr-FR" dirty="0"/>
              <a:t>: </a:t>
            </a:r>
          </a:p>
          <a:p>
            <a:r>
              <a:rPr lang="fr-FR" dirty="0"/>
              <a:t>Repartir les participants en petits groupes de 5 personnes et chaque groupe anime la deuxième session en présence des autres participants et des facilitateurs.</a:t>
            </a:r>
          </a:p>
          <a:p>
            <a:r>
              <a:rPr lang="fr-FR" dirty="0"/>
              <a:t>Les facilitateurs suivent avec attention les mini-exposés des participants pour ressortir les points forts et les points à améliorer </a:t>
            </a:r>
          </a:p>
        </p:txBody>
      </p:sp>
      <p:sp>
        <p:nvSpPr>
          <p:cNvPr id="4" name="Slide Number Placeholder 3"/>
          <p:cNvSpPr>
            <a:spLocks noGrp="1"/>
          </p:cNvSpPr>
          <p:nvPr>
            <p:ph type="sldNum" sz="quarter" idx="12"/>
          </p:nvPr>
        </p:nvSpPr>
        <p:spPr/>
        <p:txBody>
          <a:bodyPr/>
          <a:lstStyle/>
          <a:p>
            <a:fld id="{C4DDA4C8-0D31-0E4C-85E1-4552E994C258}" type="slidenum">
              <a:rPr lang="en-US" smtClean="0"/>
              <a:t>19</a:t>
            </a:fld>
            <a:endParaRPr lang="en-US" dirty="0"/>
          </a:p>
        </p:txBody>
      </p:sp>
    </p:spTree>
    <p:extLst>
      <p:ext uri="{BB962C8B-B14F-4D97-AF65-F5344CB8AC3E}">
        <p14:creationId xmlns:p14="http://schemas.microsoft.com/office/powerpoint/2010/main" val="126941643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294" y="779694"/>
            <a:ext cx="8800353" cy="5211718"/>
          </a:xfrm>
        </p:spPr>
        <p:txBody>
          <a:bodyPr>
            <a:normAutofit/>
          </a:bodyPr>
          <a:lstStyle/>
          <a:p>
            <a:r>
              <a:rPr lang="en-US" dirty="0"/>
              <a:t>PREMIERE SESSION</a:t>
            </a:r>
            <a:br>
              <a:rPr lang="en-US" dirty="0"/>
            </a:br>
            <a:r>
              <a:rPr lang="en-US" dirty="0"/>
              <a:t>LE CONTEXTE, LES OBJECTIFS ET LA LETTRE AUX ENSEIGNANTS  </a:t>
            </a:r>
          </a:p>
        </p:txBody>
      </p:sp>
      <p:sp>
        <p:nvSpPr>
          <p:cNvPr id="4" name="Slide Number Placeholder 3"/>
          <p:cNvSpPr>
            <a:spLocks noGrp="1"/>
          </p:cNvSpPr>
          <p:nvPr>
            <p:ph type="sldNum" sz="quarter" idx="12"/>
          </p:nvPr>
        </p:nvSpPr>
        <p:spPr/>
        <p:txBody>
          <a:bodyPr/>
          <a:lstStyle/>
          <a:p>
            <a:fld id="{C4DDA4C8-0D31-0E4C-85E1-4552E994C258}" type="slidenum">
              <a:rPr lang="en-US" smtClean="0"/>
              <a:t>2</a:t>
            </a:fld>
            <a:endParaRPr lang="en-US" dirty="0"/>
          </a:p>
        </p:txBody>
      </p:sp>
    </p:spTree>
    <p:extLst>
      <p:ext uri="{BB962C8B-B14F-4D97-AF65-F5344CB8AC3E}">
        <p14:creationId xmlns:p14="http://schemas.microsoft.com/office/powerpoint/2010/main" val="406278475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293" y="1867647"/>
            <a:ext cx="8680825" cy="2420471"/>
          </a:xfrm>
        </p:spPr>
        <p:txBody>
          <a:bodyPr>
            <a:noAutofit/>
          </a:bodyPr>
          <a:lstStyle/>
          <a:p>
            <a:r>
              <a:rPr lang="en-US" sz="4000" dirty="0">
                <a:solidFill>
                  <a:srgbClr val="000000"/>
                </a:solidFill>
              </a:rPr>
              <a:t>TROISIEME SESSION</a:t>
            </a:r>
            <a:br>
              <a:rPr lang="en-US" sz="4000" dirty="0">
                <a:solidFill>
                  <a:srgbClr val="000000"/>
                </a:solidFill>
              </a:rPr>
            </a:br>
            <a:r>
              <a:rPr lang="en-US" sz="4000" dirty="0">
                <a:solidFill>
                  <a:srgbClr val="000000"/>
                </a:solidFill>
              </a:rPr>
              <a:t>PREVENTION DU PALUDISME ET UTILISATION ET AVANTAGES DES MILDA </a:t>
            </a:r>
          </a:p>
        </p:txBody>
      </p:sp>
      <p:sp>
        <p:nvSpPr>
          <p:cNvPr id="4" name="Slide Number Placeholder 3"/>
          <p:cNvSpPr>
            <a:spLocks noGrp="1"/>
          </p:cNvSpPr>
          <p:nvPr>
            <p:ph type="sldNum" sz="quarter" idx="12"/>
          </p:nvPr>
        </p:nvSpPr>
        <p:spPr/>
        <p:txBody>
          <a:bodyPr/>
          <a:lstStyle/>
          <a:p>
            <a:fld id="{C4DDA4C8-0D31-0E4C-85E1-4552E994C258}" type="slidenum">
              <a:rPr lang="en-US" smtClean="0"/>
              <a:t>20</a:t>
            </a:fld>
            <a:endParaRPr lang="en-US" dirty="0"/>
          </a:p>
        </p:txBody>
      </p:sp>
    </p:spTree>
    <p:extLst>
      <p:ext uri="{BB962C8B-B14F-4D97-AF65-F5344CB8AC3E}">
        <p14:creationId xmlns:p14="http://schemas.microsoft.com/office/powerpoint/2010/main" val="142059403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579952"/>
          </a:xfrm>
        </p:spPr>
        <p:txBody>
          <a:bodyPr>
            <a:normAutofit fontScale="90000"/>
          </a:bodyPr>
          <a:lstStyle/>
          <a:p>
            <a:r>
              <a:rPr lang="en-US" dirty="0"/>
              <a:t>TROISIEME SESSION </a:t>
            </a:r>
          </a:p>
        </p:txBody>
      </p:sp>
      <p:sp>
        <p:nvSpPr>
          <p:cNvPr id="3" name="Content Placeholder 2"/>
          <p:cNvSpPr>
            <a:spLocks noGrp="1"/>
          </p:cNvSpPr>
          <p:nvPr>
            <p:ph idx="1"/>
          </p:nvPr>
        </p:nvSpPr>
        <p:spPr>
          <a:xfrm>
            <a:off x="164354" y="1404471"/>
            <a:ext cx="8830234" cy="4439800"/>
          </a:xfrm>
        </p:spPr>
        <p:txBody>
          <a:bodyPr>
            <a:normAutofit fontScale="62500" lnSpcReduction="20000"/>
          </a:bodyPr>
          <a:lstStyle/>
          <a:p>
            <a:pPr algn="just">
              <a:lnSpc>
                <a:spcPct val="110000"/>
              </a:lnSpc>
            </a:pPr>
            <a:r>
              <a:rPr lang="fr-FR" b="1" i="1" dirty="0">
                <a:solidFill>
                  <a:srgbClr val="000000"/>
                </a:solidFill>
              </a:rPr>
              <a:t>À la fin de la session, les participants doivent connaitre</a:t>
            </a:r>
            <a:r>
              <a:rPr lang="fr-FR" dirty="0">
                <a:solidFill>
                  <a:srgbClr val="000000"/>
                </a:solidFill>
              </a:rPr>
              <a:t>:</a:t>
            </a:r>
          </a:p>
          <a:p>
            <a:pPr marL="514350" indent="-514350" algn="just">
              <a:lnSpc>
                <a:spcPct val="110000"/>
              </a:lnSpc>
              <a:buFont typeface="+mj-lt"/>
              <a:buAutoNum type="arabicPeriod"/>
            </a:pPr>
            <a:r>
              <a:rPr lang="fr-FR" dirty="0">
                <a:solidFill>
                  <a:srgbClr val="000000"/>
                </a:solidFill>
              </a:rPr>
              <a:t>Les moyens de prévention du paludisme</a:t>
            </a:r>
          </a:p>
          <a:p>
            <a:pPr marL="514350" indent="-514350" algn="just">
              <a:lnSpc>
                <a:spcPct val="110000"/>
              </a:lnSpc>
              <a:buFont typeface="+mj-lt"/>
              <a:buAutoNum type="arabicPeriod"/>
            </a:pPr>
            <a:r>
              <a:rPr lang="fr-FR" dirty="0">
                <a:solidFill>
                  <a:srgbClr val="000000"/>
                </a:solidFill>
              </a:rPr>
              <a:t>La définition de la moustiquaire imprégnée d’insecticide à longue durée d’action (MILDA) </a:t>
            </a:r>
          </a:p>
          <a:p>
            <a:pPr marL="514350" indent="-514350" algn="just">
              <a:lnSpc>
                <a:spcPct val="110000"/>
              </a:lnSpc>
              <a:buFont typeface="+mj-lt"/>
              <a:buAutoNum type="arabicPeriod"/>
            </a:pPr>
            <a:r>
              <a:rPr lang="fr-FR" dirty="0">
                <a:solidFill>
                  <a:srgbClr val="000000"/>
                </a:solidFill>
              </a:rPr>
              <a:t>L’utilisation des MILDA </a:t>
            </a:r>
          </a:p>
          <a:p>
            <a:pPr marL="514350" indent="-514350" algn="just">
              <a:lnSpc>
                <a:spcPct val="110000"/>
              </a:lnSpc>
              <a:buFont typeface="+mj-lt"/>
              <a:buAutoNum type="arabicPeriod"/>
            </a:pPr>
            <a:r>
              <a:rPr lang="fr-FR" dirty="0">
                <a:solidFill>
                  <a:srgbClr val="000000"/>
                </a:solidFill>
              </a:rPr>
              <a:t>Les avantages de l’utilisation des MILDA </a:t>
            </a:r>
            <a:endParaRPr lang="fr-FR" b="1" u="sng" dirty="0">
              <a:solidFill>
                <a:srgbClr val="000000"/>
              </a:solidFill>
            </a:endParaRPr>
          </a:p>
          <a:p>
            <a:pPr marL="0" indent="0" algn="just">
              <a:lnSpc>
                <a:spcPct val="110000"/>
              </a:lnSpc>
              <a:buNone/>
            </a:pPr>
            <a:endParaRPr lang="fr-FR" dirty="0">
              <a:solidFill>
                <a:srgbClr val="000000"/>
              </a:solidFill>
            </a:endParaRPr>
          </a:p>
          <a:p>
            <a:pPr marL="0" indent="0" algn="just">
              <a:lnSpc>
                <a:spcPct val="110000"/>
              </a:lnSpc>
              <a:buNone/>
            </a:pPr>
            <a:r>
              <a:rPr lang="fr-FR" b="1" u="sng" dirty="0">
                <a:solidFill>
                  <a:srgbClr val="000000"/>
                </a:solidFill>
              </a:rPr>
              <a:t>Méthodologie</a:t>
            </a:r>
            <a:r>
              <a:rPr lang="fr-FR" u="sng" dirty="0">
                <a:solidFill>
                  <a:srgbClr val="000000"/>
                </a:solidFill>
              </a:rPr>
              <a:t> </a:t>
            </a:r>
          </a:p>
          <a:p>
            <a:pPr algn="just">
              <a:lnSpc>
                <a:spcPct val="110000"/>
              </a:lnSpc>
              <a:buFont typeface="Wingdings" charset="2"/>
              <a:buChar char="§"/>
            </a:pPr>
            <a:r>
              <a:rPr lang="fr-FR" dirty="0">
                <a:solidFill>
                  <a:srgbClr val="000000"/>
                </a:solidFill>
              </a:rPr>
              <a:t>Brainstorming</a:t>
            </a:r>
          </a:p>
          <a:p>
            <a:pPr algn="just">
              <a:lnSpc>
                <a:spcPct val="110000"/>
              </a:lnSpc>
              <a:buFont typeface="Wingdings" charset="2"/>
              <a:buChar char="§"/>
            </a:pPr>
            <a:r>
              <a:rPr lang="fr-FR" dirty="0">
                <a:solidFill>
                  <a:srgbClr val="000000"/>
                </a:solidFill>
              </a:rPr>
              <a:t>Exposé</a:t>
            </a:r>
          </a:p>
          <a:p>
            <a:pPr algn="just">
              <a:lnSpc>
                <a:spcPct val="110000"/>
              </a:lnSpc>
              <a:buFont typeface="Wingdings" charset="2"/>
              <a:buChar char="§"/>
            </a:pPr>
            <a:r>
              <a:rPr lang="fr-FR" dirty="0">
                <a:solidFill>
                  <a:srgbClr val="000000"/>
                </a:solidFill>
              </a:rPr>
              <a:t>Questions/Réponses</a:t>
            </a:r>
          </a:p>
          <a:p>
            <a:pPr algn="just">
              <a:lnSpc>
                <a:spcPct val="110000"/>
              </a:lnSpc>
              <a:buFont typeface="Wingdings" charset="2"/>
              <a:buChar char="§"/>
            </a:pPr>
            <a:r>
              <a:rPr lang="fr-FR" dirty="0">
                <a:solidFill>
                  <a:srgbClr val="000000"/>
                </a:solidFill>
              </a:rPr>
              <a:t>Démonstration</a:t>
            </a:r>
          </a:p>
          <a:p>
            <a:pPr marL="0" indent="0" algn="just">
              <a:lnSpc>
                <a:spcPct val="110000"/>
              </a:lnSpc>
              <a:buNone/>
            </a:pPr>
            <a:r>
              <a:rPr lang="fr-FR" b="1" u="sng" dirty="0">
                <a:solidFill>
                  <a:srgbClr val="000000"/>
                </a:solidFill>
              </a:rPr>
              <a:t>Durée de la session</a:t>
            </a:r>
            <a:r>
              <a:rPr lang="fr-FR" dirty="0">
                <a:solidFill>
                  <a:srgbClr val="000000"/>
                </a:solidFill>
              </a:rPr>
              <a:t>: 60mn</a:t>
            </a:r>
          </a:p>
          <a:p>
            <a:endParaRPr lang="en-US" dirty="0"/>
          </a:p>
        </p:txBody>
      </p:sp>
      <p:sp>
        <p:nvSpPr>
          <p:cNvPr id="4" name="Slide Number Placeholder 3"/>
          <p:cNvSpPr>
            <a:spLocks noGrp="1"/>
          </p:cNvSpPr>
          <p:nvPr>
            <p:ph type="sldNum" sz="quarter" idx="12"/>
          </p:nvPr>
        </p:nvSpPr>
        <p:spPr/>
        <p:txBody>
          <a:bodyPr/>
          <a:lstStyle/>
          <a:p>
            <a:fld id="{C4DDA4C8-0D31-0E4C-85E1-4552E994C258}" type="slidenum">
              <a:rPr lang="en-US" smtClean="0"/>
              <a:t>21</a:t>
            </a:fld>
            <a:endParaRPr lang="en-US" dirty="0"/>
          </a:p>
        </p:txBody>
      </p:sp>
    </p:spTree>
    <p:extLst>
      <p:ext uri="{BB962C8B-B14F-4D97-AF65-F5344CB8AC3E}">
        <p14:creationId xmlns:p14="http://schemas.microsoft.com/office/powerpoint/2010/main" val="7899705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579952"/>
          </a:xfrm>
        </p:spPr>
        <p:txBody>
          <a:bodyPr>
            <a:normAutofit/>
          </a:bodyPr>
          <a:lstStyle/>
          <a:p>
            <a:r>
              <a:rPr lang="en-US" sz="3200" dirty="0"/>
              <a:t>TROISIEME SESSION </a:t>
            </a:r>
          </a:p>
        </p:txBody>
      </p:sp>
      <p:sp>
        <p:nvSpPr>
          <p:cNvPr id="3" name="Content Placeholder 2"/>
          <p:cNvSpPr>
            <a:spLocks noGrp="1"/>
          </p:cNvSpPr>
          <p:nvPr>
            <p:ph idx="1"/>
          </p:nvPr>
        </p:nvSpPr>
        <p:spPr>
          <a:xfrm>
            <a:off x="164354" y="1404471"/>
            <a:ext cx="8830234" cy="4676588"/>
          </a:xfrm>
        </p:spPr>
        <p:txBody>
          <a:bodyPr>
            <a:noAutofit/>
          </a:bodyPr>
          <a:lstStyle/>
          <a:p>
            <a:pPr marL="514350" indent="-514350" algn="just">
              <a:lnSpc>
                <a:spcPct val="110000"/>
              </a:lnSpc>
              <a:buFont typeface="+mj-lt"/>
              <a:buAutoNum type="arabicPeriod"/>
            </a:pPr>
            <a:r>
              <a:rPr lang="fr-FR" sz="2700" b="1" dirty="0"/>
              <a:t>Les moyens de prévention du paludisme</a:t>
            </a:r>
          </a:p>
          <a:p>
            <a:pPr marL="0" indent="0" algn="just">
              <a:lnSpc>
                <a:spcPct val="110000"/>
              </a:lnSpc>
              <a:buNone/>
            </a:pPr>
            <a:r>
              <a:rPr lang="fr-FR" sz="2700" dirty="0"/>
              <a:t>Les moyens de prévention du paludisme repose sur:</a:t>
            </a:r>
          </a:p>
          <a:p>
            <a:pPr lvl="0" algn="just"/>
            <a:r>
              <a:rPr lang="fr-FR" sz="2700" dirty="0"/>
              <a:t>L’utilisation des Moustiquaires Imprégnées d’Insecticide à longue durée d’action(MILDA);</a:t>
            </a:r>
          </a:p>
          <a:p>
            <a:pPr lvl="0" algn="just"/>
            <a:r>
              <a:rPr lang="fr-FR" sz="2700" dirty="0"/>
              <a:t>L’hygiène et l’assainissement du milieu;</a:t>
            </a:r>
            <a:endParaRPr lang="en-US" sz="2700" dirty="0"/>
          </a:p>
          <a:p>
            <a:pPr lvl="0" algn="just"/>
            <a:r>
              <a:rPr lang="en-US" sz="2700" dirty="0"/>
              <a:t>L</a:t>
            </a:r>
            <a:r>
              <a:rPr lang="fr-FR" sz="2700" dirty="0"/>
              <a:t>a fermeture des portes et fenêtre dès la tombée du soleil; </a:t>
            </a:r>
            <a:endParaRPr lang="en-US" sz="2700" dirty="0"/>
          </a:p>
          <a:p>
            <a:pPr lvl="0" algn="just"/>
            <a:r>
              <a:rPr lang="en-US" sz="2700" dirty="0"/>
              <a:t>L</a:t>
            </a:r>
            <a:r>
              <a:rPr lang="fr-FR" sz="2700" dirty="0"/>
              <a:t>’utilisation grillages au niveau des portes et fenêtres; </a:t>
            </a:r>
            <a:endParaRPr lang="en-US" sz="2700" dirty="0"/>
          </a:p>
          <a:p>
            <a:pPr lvl="0" algn="just"/>
            <a:r>
              <a:rPr lang="fr-FR" sz="2700" dirty="0"/>
              <a:t>Le Traitement Préventif Intermittent (TPI) chez la femme enceinte.</a:t>
            </a:r>
            <a:endParaRPr lang="en-US" sz="2700" dirty="0"/>
          </a:p>
          <a:p>
            <a:endParaRPr lang="en-US" sz="2700" dirty="0"/>
          </a:p>
        </p:txBody>
      </p:sp>
      <p:sp>
        <p:nvSpPr>
          <p:cNvPr id="4" name="Slide Number Placeholder 3"/>
          <p:cNvSpPr>
            <a:spLocks noGrp="1"/>
          </p:cNvSpPr>
          <p:nvPr>
            <p:ph type="sldNum" sz="quarter" idx="12"/>
          </p:nvPr>
        </p:nvSpPr>
        <p:spPr/>
        <p:txBody>
          <a:bodyPr/>
          <a:lstStyle/>
          <a:p>
            <a:fld id="{C4DDA4C8-0D31-0E4C-85E1-4552E994C258}" type="slidenum">
              <a:rPr lang="en-US" smtClean="0"/>
              <a:t>22</a:t>
            </a:fld>
            <a:endParaRPr lang="en-US" dirty="0"/>
          </a:p>
        </p:txBody>
      </p:sp>
    </p:spTree>
    <p:extLst>
      <p:ext uri="{BB962C8B-B14F-4D97-AF65-F5344CB8AC3E}">
        <p14:creationId xmlns:p14="http://schemas.microsoft.com/office/powerpoint/2010/main" val="154715557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579952"/>
          </a:xfrm>
        </p:spPr>
        <p:txBody>
          <a:bodyPr>
            <a:normAutofit/>
          </a:bodyPr>
          <a:lstStyle/>
          <a:p>
            <a:r>
              <a:rPr lang="en-US" sz="3200" dirty="0"/>
              <a:t>TROISIEME SESSION </a:t>
            </a:r>
          </a:p>
        </p:txBody>
      </p:sp>
      <p:sp>
        <p:nvSpPr>
          <p:cNvPr id="3" name="Content Placeholder 2"/>
          <p:cNvSpPr>
            <a:spLocks noGrp="1"/>
          </p:cNvSpPr>
          <p:nvPr>
            <p:ph idx="1"/>
          </p:nvPr>
        </p:nvSpPr>
        <p:spPr>
          <a:xfrm>
            <a:off x="164354" y="1404471"/>
            <a:ext cx="8830234" cy="4676588"/>
          </a:xfrm>
        </p:spPr>
        <p:txBody>
          <a:bodyPr>
            <a:noAutofit/>
          </a:bodyPr>
          <a:lstStyle/>
          <a:p>
            <a:pPr marL="514350" indent="-514350" algn="just">
              <a:lnSpc>
                <a:spcPct val="110000"/>
              </a:lnSpc>
              <a:buFont typeface="+mj-lt"/>
              <a:buAutoNum type="arabicPeriod"/>
            </a:pPr>
            <a:r>
              <a:rPr lang="fr-FR" sz="2700" b="1" dirty="0"/>
              <a:t>Les moyens de prévention du paludisme</a:t>
            </a:r>
          </a:p>
          <a:p>
            <a:pPr algn="just"/>
            <a:r>
              <a:rPr lang="fr-FR" sz="2700" dirty="0"/>
              <a:t>Parmi tous ses moyen, la MILDA est le meilleur. Elle peut tuer ou éloigner les moustiques pendant une période pouvant aller jusqu’à 4 ans; </a:t>
            </a:r>
          </a:p>
          <a:p>
            <a:pPr marL="0" indent="0" algn="just">
              <a:buNone/>
            </a:pPr>
            <a:endParaRPr lang="fr-FR" sz="2700" dirty="0"/>
          </a:p>
          <a:p>
            <a:pPr algn="just"/>
            <a:r>
              <a:rPr lang="fr-FR" sz="2700" dirty="0"/>
              <a:t>La MILDA peut être utilisée en toute sécurité  pour protéger les bébés, les enfants et les adultes; </a:t>
            </a:r>
          </a:p>
          <a:p>
            <a:pPr marL="0" indent="0" algn="just">
              <a:buNone/>
            </a:pPr>
            <a:endParaRPr lang="fr-FR" sz="2700" dirty="0"/>
          </a:p>
          <a:p>
            <a:pPr algn="just"/>
            <a:r>
              <a:rPr lang="fr-FR" sz="2700" dirty="0"/>
              <a:t>Vous devez garder votre moustiquaire en bon état.</a:t>
            </a:r>
            <a:endParaRPr lang="en-US" sz="2700" dirty="0"/>
          </a:p>
          <a:p>
            <a:pPr marL="0" indent="0" algn="just">
              <a:buNone/>
            </a:pPr>
            <a:endParaRPr lang="en-US" sz="2700" dirty="0"/>
          </a:p>
        </p:txBody>
      </p:sp>
      <p:sp>
        <p:nvSpPr>
          <p:cNvPr id="4" name="Slide Number Placeholder 3"/>
          <p:cNvSpPr>
            <a:spLocks noGrp="1"/>
          </p:cNvSpPr>
          <p:nvPr>
            <p:ph type="sldNum" sz="quarter" idx="12"/>
          </p:nvPr>
        </p:nvSpPr>
        <p:spPr/>
        <p:txBody>
          <a:bodyPr/>
          <a:lstStyle/>
          <a:p>
            <a:fld id="{C4DDA4C8-0D31-0E4C-85E1-4552E994C258}" type="slidenum">
              <a:rPr lang="en-US" smtClean="0"/>
              <a:t>23</a:t>
            </a:fld>
            <a:endParaRPr lang="en-US" dirty="0"/>
          </a:p>
        </p:txBody>
      </p:sp>
    </p:spTree>
    <p:extLst>
      <p:ext uri="{BB962C8B-B14F-4D97-AF65-F5344CB8AC3E}">
        <p14:creationId xmlns:p14="http://schemas.microsoft.com/office/powerpoint/2010/main" val="138030207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579952"/>
          </a:xfrm>
        </p:spPr>
        <p:txBody>
          <a:bodyPr>
            <a:normAutofit/>
          </a:bodyPr>
          <a:lstStyle/>
          <a:p>
            <a:r>
              <a:rPr lang="en-US" sz="3200" dirty="0"/>
              <a:t>TROISIEME SESSION </a:t>
            </a:r>
          </a:p>
        </p:txBody>
      </p:sp>
      <p:sp>
        <p:nvSpPr>
          <p:cNvPr id="3" name="Content Placeholder 2"/>
          <p:cNvSpPr>
            <a:spLocks noGrp="1"/>
          </p:cNvSpPr>
          <p:nvPr>
            <p:ph idx="1"/>
          </p:nvPr>
        </p:nvSpPr>
        <p:spPr>
          <a:xfrm>
            <a:off x="164354" y="1225177"/>
            <a:ext cx="8830234" cy="4885764"/>
          </a:xfrm>
        </p:spPr>
        <p:txBody>
          <a:bodyPr>
            <a:noAutofit/>
          </a:bodyPr>
          <a:lstStyle/>
          <a:p>
            <a:pPr marL="514350" indent="-514350" algn="just">
              <a:lnSpc>
                <a:spcPct val="110000"/>
              </a:lnSpc>
              <a:buFont typeface="+mj-lt"/>
              <a:buAutoNum type="arabicPeriod" startAt="2"/>
            </a:pPr>
            <a:r>
              <a:rPr lang="fr-FR" sz="2400" b="1" dirty="0"/>
              <a:t>La définition de la moustiquaire imprégnée d’insecticide à longue durée d’action (MILDA)</a:t>
            </a:r>
          </a:p>
          <a:p>
            <a:pPr algn="just"/>
            <a:r>
              <a:rPr lang="fr-FR" sz="2200" dirty="0"/>
              <a:t>C’est une moustiquaire trempée dans un insecticide et qui protège contre les piqûres de moustiques. </a:t>
            </a:r>
          </a:p>
          <a:p>
            <a:pPr algn="just"/>
            <a:r>
              <a:rPr lang="fr-FR" sz="2200" dirty="0"/>
              <a:t>Cet insecticide repousse ou tue les moustiques et les autres insectes au contact mais n’a pas d’effets nuisibles pour l’être humain même les bébés. </a:t>
            </a:r>
            <a:endParaRPr lang="en-US" sz="2200" dirty="0"/>
          </a:p>
          <a:p>
            <a:pPr algn="just"/>
            <a:r>
              <a:rPr lang="fr-FR" sz="2200" dirty="0"/>
              <a:t>Toutes les moustiquaires imprégnées sont sensibles aux rayons du soleil.</a:t>
            </a:r>
            <a:endParaRPr lang="en-US" sz="2200" dirty="0"/>
          </a:p>
          <a:p>
            <a:pPr algn="just"/>
            <a:r>
              <a:rPr lang="fr-FR" sz="2200" dirty="0"/>
              <a:t>Les moustiquaires se présentent essentiellement sous 2 formes : la forme conique et la forme rectangulaire.</a:t>
            </a:r>
            <a:endParaRPr lang="en-US" sz="2200" dirty="0"/>
          </a:p>
          <a:p>
            <a:pPr marL="0" indent="0" algn="just">
              <a:buNone/>
            </a:pPr>
            <a:r>
              <a:rPr lang="fr-FR" sz="2200" b="1" dirty="0"/>
              <a:t>NB: pour cette distribution scolaires, c’est la forme rectangulaire qui sera donnée. Elle peut être transformée en forme conique</a:t>
            </a:r>
            <a:r>
              <a:rPr lang="fr-FR" sz="2200" dirty="0"/>
              <a:t>.</a:t>
            </a:r>
            <a:r>
              <a:rPr lang="fr-FR" sz="2200" b="1" dirty="0"/>
              <a:t>  </a:t>
            </a:r>
            <a:endParaRPr lang="en-US" sz="2200" b="1" dirty="0"/>
          </a:p>
          <a:p>
            <a:pPr marL="0" indent="0" algn="just">
              <a:lnSpc>
                <a:spcPct val="110000"/>
              </a:lnSpc>
              <a:buNone/>
            </a:pPr>
            <a:endParaRPr lang="fr-FR" sz="2700" dirty="0"/>
          </a:p>
        </p:txBody>
      </p:sp>
      <p:sp>
        <p:nvSpPr>
          <p:cNvPr id="4" name="Slide Number Placeholder 3"/>
          <p:cNvSpPr>
            <a:spLocks noGrp="1"/>
          </p:cNvSpPr>
          <p:nvPr>
            <p:ph type="sldNum" sz="quarter" idx="12"/>
          </p:nvPr>
        </p:nvSpPr>
        <p:spPr/>
        <p:txBody>
          <a:bodyPr/>
          <a:lstStyle/>
          <a:p>
            <a:fld id="{C4DDA4C8-0D31-0E4C-85E1-4552E994C258}" type="slidenum">
              <a:rPr lang="en-US" smtClean="0"/>
              <a:t>24</a:t>
            </a:fld>
            <a:endParaRPr lang="en-US" dirty="0"/>
          </a:p>
        </p:txBody>
      </p:sp>
    </p:spTree>
    <p:extLst>
      <p:ext uri="{BB962C8B-B14F-4D97-AF65-F5344CB8AC3E}">
        <p14:creationId xmlns:p14="http://schemas.microsoft.com/office/powerpoint/2010/main" val="173441395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460422"/>
          </a:xfrm>
        </p:spPr>
        <p:txBody>
          <a:bodyPr>
            <a:normAutofit fontScale="90000"/>
          </a:bodyPr>
          <a:lstStyle/>
          <a:p>
            <a:r>
              <a:rPr lang="en-US" dirty="0"/>
              <a:t>TROISIEME SESSION </a:t>
            </a:r>
          </a:p>
        </p:txBody>
      </p:sp>
      <p:sp>
        <p:nvSpPr>
          <p:cNvPr id="3" name="Content Placeholder 2"/>
          <p:cNvSpPr>
            <a:spLocks noGrp="1"/>
          </p:cNvSpPr>
          <p:nvPr>
            <p:ph idx="1"/>
          </p:nvPr>
        </p:nvSpPr>
        <p:spPr>
          <a:xfrm>
            <a:off x="164354" y="1255060"/>
            <a:ext cx="8830234" cy="5001052"/>
          </a:xfrm>
        </p:spPr>
        <p:txBody>
          <a:bodyPr>
            <a:normAutofit fontScale="55000" lnSpcReduction="20000"/>
          </a:bodyPr>
          <a:lstStyle/>
          <a:p>
            <a:pPr marL="514350" indent="-514350" algn="just">
              <a:lnSpc>
                <a:spcPct val="110000"/>
              </a:lnSpc>
              <a:buFont typeface="+mj-lt"/>
              <a:buAutoNum type="arabicPeriod"/>
            </a:pPr>
            <a:r>
              <a:rPr lang="fr-FR" sz="4400" b="1" dirty="0"/>
              <a:t>L’utilisation des MILDA </a:t>
            </a:r>
          </a:p>
          <a:p>
            <a:r>
              <a:rPr lang="fr-FR" sz="3300" dirty="0"/>
              <a:t>Dès son obtention à l’école, suspendez votre MILDA à l’ombre pendant 72 heures ou 3 jours avant de l’utiliser; </a:t>
            </a:r>
          </a:p>
          <a:p>
            <a:pPr marL="0" indent="0">
              <a:buNone/>
            </a:pPr>
            <a:endParaRPr lang="en-US" sz="3300" dirty="0"/>
          </a:p>
          <a:p>
            <a:r>
              <a:rPr lang="fr-FR" sz="3300" dirty="0"/>
              <a:t>La MILDA n’est pas seulement destinée aux personnes qui dorment sur un lit avec matelas, elle est adaptable à tout matériel de couchage tels que la natte, etc...</a:t>
            </a:r>
            <a:br>
              <a:rPr lang="fr-FR" sz="3300" dirty="0"/>
            </a:br>
            <a:endParaRPr lang="fr-FR" sz="3300" dirty="0"/>
          </a:p>
          <a:p>
            <a:r>
              <a:rPr lang="fr-FR" sz="3300" dirty="0"/>
              <a:t>La MILDA doit pendre suffisamment bas pour toucher le sol et vous permettre de l’insérer sur votre matériel de couchage. S’assurer qu’il n’y pas d’espace pouvant laisser passer les moustiques.</a:t>
            </a:r>
            <a:endParaRPr lang="en-US" sz="3300" dirty="0"/>
          </a:p>
          <a:p>
            <a:endParaRPr lang="en-US" sz="3300" dirty="0"/>
          </a:p>
          <a:p>
            <a:r>
              <a:rPr lang="fr-FR" sz="3300" dirty="0"/>
              <a:t>Toute personne possédant une MILDA doit toujours dormir sous la moustiquaire.</a:t>
            </a:r>
            <a:endParaRPr lang="en-US" sz="3300" dirty="0"/>
          </a:p>
          <a:p>
            <a:endParaRPr lang="fr-FR" sz="3300" dirty="0"/>
          </a:p>
          <a:p>
            <a:pPr marL="0" indent="0">
              <a:buNone/>
            </a:pPr>
            <a:r>
              <a:rPr lang="fr-FR" sz="3300" b="1" i="1" dirty="0"/>
              <a:t>Pour les MILDA de forme rectangulaire, Avant l’utilisation, il est conseillé de :</a:t>
            </a:r>
            <a:endParaRPr lang="en-US" sz="3300" b="1" i="1" dirty="0"/>
          </a:p>
          <a:p>
            <a:endParaRPr lang="en-US" sz="3300" dirty="0"/>
          </a:p>
          <a:p>
            <a:pPr lvl="0"/>
            <a:r>
              <a:rPr lang="fr-FR" sz="3300" dirty="0"/>
              <a:t>Attacher les ficelles à travers les 4 boucles au coin de la MILDA,</a:t>
            </a:r>
            <a:endParaRPr lang="en-US" sz="3300" dirty="0"/>
          </a:p>
          <a:p>
            <a:pPr lvl="0"/>
            <a:r>
              <a:rPr lang="fr-FR" sz="3300" dirty="0"/>
              <a:t>Placer les clous ou crochets au plafond aux 4 coins de votre chambre,</a:t>
            </a:r>
            <a:endParaRPr lang="en-US" sz="3300" dirty="0"/>
          </a:p>
          <a:p>
            <a:pPr lvl="0"/>
            <a:r>
              <a:rPr lang="fr-FR" sz="3300" dirty="0"/>
              <a:t>Attacher les ficelles aux crochets ou aux clous.</a:t>
            </a:r>
            <a:endParaRPr lang="en-US" sz="3300" dirty="0"/>
          </a:p>
          <a:p>
            <a:endParaRPr lang="en-US" sz="2800" dirty="0"/>
          </a:p>
          <a:p>
            <a:pPr marL="0" indent="0">
              <a:buNone/>
            </a:pPr>
            <a:endParaRPr lang="en-US" sz="2800" dirty="0"/>
          </a:p>
        </p:txBody>
      </p:sp>
      <p:sp>
        <p:nvSpPr>
          <p:cNvPr id="4" name="Slide Number Placeholder 3"/>
          <p:cNvSpPr>
            <a:spLocks noGrp="1"/>
          </p:cNvSpPr>
          <p:nvPr>
            <p:ph type="sldNum" sz="quarter" idx="12"/>
          </p:nvPr>
        </p:nvSpPr>
        <p:spPr/>
        <p:txBody>
          <a:bodyPr/>
          <a:lstStyle/>
          <a:p>
            <a:fld id="{C4DDA4C8-0D31-0E4C-85E1-4552E994C258}" type="slidenum">
              <a:rPr lang="en-US" smtClean="0"/>
              <a:t>25</a:t>
            </a:fld>
            <a:endParaRPr lang="en-US" dirty="0"/>
          </a:p>
        </p:txBody>
      </p:sp>
    </p:spTree>
    <p:extLst>
      <p:ext uri="{BB962C8B-B14F-4D97-AF65-F5344CB8AC3E}">
        <p14:creationId xmlns:p14="http://schemas.microsoft.com/office/powerpoint/2010/main" val="299209819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460422"/>
          </a:xfrm>
        </p:spPr>
        <p:txBody>
          <a:bodyPr>
            <a:normAutofit fontScale="90000"/>
          </a:bodyPr>
          <a:lstStyle/>
          <a:p>
            <a:r>
              <a:rPr lang="en-US" dirty="0"/>
              <a:t>TROISIEME SESSION </a:t>
            </a:r>
          </a:p>
        </p:txBody>
      </p:sp>
      <p:sp>
        <p:nvSpPr>
          <p:cNvPr id="3" name="Content Placeholder 2"/>
          <p:cNvSpPr>
            <a:spLocks noGrp="1"/>
          </p:cNvSpPr>
          <p:nvPr>
            <p:ph idx="1"/>
          </p:nvPr>
        </p:nvSpPr>
        <p:spPr>
          <a:xfrm>
            <a:off x="164354" y="1255060"/>
            <a:ext cx="8830234" cy="5001052"/>
          </a:xfrm>
        </p:spPr>
        <p:txBody>
          <a:bodyPr>
            <a:normAutofit fontScale="92500" lnSpcReduction="10000"/>
          </a:bodyPr>
          <a:lstStyle/>
          <a:p>
            <a:pPr marL="742950" indent="-742950" algn="just">
              <a:lnSpc>
                <a:spcPct val="110000"/>
              </a:lnSpc>
              <a:buFont typeface="+mj-lt"/>
              <a:buAutoNum type="arabicPeriod" startAt="2"/>
            </a:pPr>
            <a:r>
              <a:rPr lang="fr-FR" b="1" dirty="0"/>
              <a:t>Les avantages de l’utilisation des MILDA </a:t>
            </a:r>
          </a:p>
          <a:p>
            <a:pPr lvl="0"/>
            <a:r>
              <a:rPr lang="fr-FR" dirty="0"/>
              <a:t>Tuent ou repoussent  les moustiques;</a:t>
            </a:r>
            <a:endParaRPr lang="en-US" dirty="0"/>
          </a:p>
          <a:p>
            <a:pPr lvl="0"/>
            <a:r>
              <a:rPr lang="fr-FR" dirty="0"/>
              <a:t>Protègent des piqûres des moustiques et des nuisances comme les cafards, les mouches et les punaises etc.,</a:t>
            </a:r>
            <a:endParaRPr lang="en-US" dirty="0"/>
          </a:p>
          <a:p>
            <a:pPr lvl="0"/>
            <a:r>
              <a:rPr lang="fr-FR" dirty="0"/>
              <a:t>Protègent donc aussi les autres occupants qui dorment dans la même pièce;</a:t>
            </a:r>
            <a:endParaRPr lang="en-US" dirty="0"/>
          </a:p>
          <a:p>
            <a:pPr lvl="0"/>
            <a:r>
              <a:rPr lang="fr-FR" dirty="0"/>
              <a:t>Réduisent la transmission du paludisme;</a:t>
            </a:r>
            <a:endParaRPr lang="en-US" dirty="0"/>
          </a:p>
          <a:p>
            <a:pPr lvl="0"/>
            <a:r>
              <a:rPr lang="fr-FR" dirty="0"/>
              <a:t>Limitent l’exposition des enfants au paludisme;</a:t>
            </a:r>
            <a:endParaRPr lang="en-US" dirty="0"/>
          </a:p>
          <a:p>
            <a:pPr lvl="0"/>
            <a:r>
              <a:rPr lang="fr-FR" dirty="0"/>
              <a:t>Permettent de dormir d’un sommeil tranquille.</a:t>
            </a:r>
            <a:endParaRPr lang="en-US" dirty="0"/>
          </a:p>
          <a:p>
            <a:pPr marL="0" indent="0" algn="just">
              <a:lnSpc>
                <a:spcPct val="110000"/>
              </a:lnSpc>
              <a:buNone/>
            </a:pPr>
            <a:endParaRPr lang="fr-FR" b="1" dirty="0"/>
          </a:p>
        </p:txBody>
      </p:sp>
      <p:sp>
        <p:nvSpPr>
          <p:cNvPr id="4" name="Slide Number Placeholder 3"/>
          <p:cNvSpPr>
            <a:spLocks noGrp="1"/>
          </p:cNvSpPr>
          <p:nvPr>
            <p:ph type="sldNum" sz="quarter" idx="12"/>
          </p:nvPr>
        </p:nvSpPr>
        <p:spPr/>
        <p:txBody>
          <a:bodyPr/>
          <a:lstStyle/>
          <a:p>
            <a:fld id="{C4DDA4C8-0D31-0E4C-85E1-4552E994C258}" type="slidenum">
              <a:rPr lang="en-US" smtClean="0"/>
              <a:t>26</a:t>
            </a:fld>
            <a:endParaRPr lang="en-US" dirty="0"/>
          </a:p>
        </p:txBody>
      </p:sp>
    </p:spTree>
    <p:extLst>
      <p:ext uri="{BB962C8B-B14F-4D97-AF65-F5344CB8AC3E}">
        <p14:creationId xmlns:p14="http://schemas.microsoft.com/office/powerpoint/2010/main" val="112026918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4471" y="1628588"/>
            <a:ext cx="8875058" cy="2734236"/>
          </a:xfrm>
        </p:spPr>
        <p:txBody>
          <a:bodyPr>
            <a:normAutofit/>
          </a:bodyPr>
          <a:lstStyle/>
          <a:p>
            <a:r>
              <a:rPr lang="en-US" sz="3600" dirty="0"/>
              <a:t>	QUATRIEME  SESSION </a:t>
            </a:r>
            <a:br>
              <a:rPr lang="en-US" sz="3600" dirty="0"/>
            </a:br>
            <a:r>
              <a:rPr lang="en-US" sz="3600" dirty="0"/>
              <a:t>LAVAGE ET L’ENTRETIEN DES MILDA ET </a:t>
            </a:r>
            <a:br>
              <a:rPr lang="en-US" sz="3600" dirty="0"/>
            </a:br>
            <a:r>
              <a:rPr lang="en-US" sz="3600" dirty="0"/>
              <a:t>POPULATIONS CIBLES PRIORITAIRES  </a:t>
            </a:r>
          </a:p>
        </p:txBody>
      </p:sp>
      <p:sp>
        <p:nvSpPr>
          <p:cNvPr id="4" name="Slide Number Placeholder 3"/>
          <p:cNvSpPr>
            <a:spLocks noGrp="1"/>
          </p:cNvSpPr>
          <p:nvPr>
            <p:ph type="sldNum" sz="quarter" idx="12"/>
          </p:nvPr>
        </p:nvSpPr>
        <p:spPr/>
        <p:txBody>
          <a:bodyPr/>
          <a:lstStyle/>
          <a:p>
            <a:fld id="{C4DDA4C8-0D31-0E4C-85E1-4552E994C258}" type="slidenum">
              <a:rPr lang="en-US" smtClean="0"/>
              <a:t>27</a:t>
            </a:fld>
            <a:endParaRPr lang="en-US" dirty="0"/>
          </a:p>
        </p:txBody>
      </p:sp>
    </p:spTree>
    <p:extLst>
      <p:ext uri="{BB962C8B-B14F-4D97-AF65-F5344CB8AC3E}">
        <p14:creationId xmlns:p14="http://schemas.microsoft.com/office/powerpoint/2010/main" val="135612949"/>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779695"/>
            <a:ext cx="7533113" cy="505246"/>
          </a:xfrm>
        </p:spPr>
        <p:txBody>
          <a:bodyPr>
            <a:normAutofit fontScale="90000"/>
          </a:bodyPr>
          <a:lstStyle/>
          <a:p>
            <a:br>
              <a:rPr lang="en-US" dirty="0"/>
            </a:br>
            <a:r>
              <a:rPr lang="en-US" dirty="0"/>
              <a:t>QUATRIEME  SESSION </a:t>
            </a:r>
            <a:br>
              <a:rPr lang="en-US" dirty="0"/>
            </a:br>
            <a:endParaRPr lang="en-US" dirty="0"/>
          </a:p>
        </p:txBody>
      </p:sp>
      <p:sp>
        <p:nvSpPr>
          <p:cNvPr id="3" name="Content Placeholder 2"/>
          <p:cNvSpPr>
            <a:spLocks noGrp="1"/>
          </p:cNvSpPr>
          <p:nvPr>
            <p:ph idx="1"/>
          </p:nvPr>
        </p:nvSpPr>
        <p:spPr>
          <a:xfrm>
            <a:off x="194235" y="1449294"/>
            <a:ext cx="8830235" cy="4394977"/>
          </a:xfrm>
        </p:spPr>
        <p:txBody>
          <a:bodyPr>
            <a:normAutofit fontScale="70000" lnSpcReduction="20000"/>
          </a:bodyPr>
          <a:lstStyle/>
          <a:p>
            <a:pPr algn="just">
              <a:lnSpc>
                <a:spcPct val="110000"/>
              </a:lnSpc>
            </a:pPr>
            <a:r>
              <a:rPr lang="fr-FR" b="1" i="1" dirty="0">
                <a:solidFill>
                  <a:srgbClr val="000000"/>
                </a:solidFill>
              </a:rPr>
              <a:t>À la fin de la session, les participants doivent connaitre</a:t>
            </a:r>
            <a:r>
              <a:rPr lang="fr-FR" dirty="0">
                <a:solidFill>
                  <a:srgbClr val="000000"/>
                </a:solidFill>
              </a:rPr>
              <a:t>:</a:t>
            </a:r>
          </a:p>
          <a:p>
            <a:pPr marL="514350" indent="-514350" algn="just">
              <a:lnSpc>
                <a:spcPct val="110000"/>
              </a:lnSpc>
              <a:buFont typeface="+mj-lt"/>
              <a:buAutoNum type="arabicPeriod"/>
            </a:pPr>
            <a:r>
              <a:rPr lang="fr-FR" dirty="0">
                <a:solidFill>
                  <a:srgbClr val="000000"/>
                </a:solidFill>
              </a:rPr>
              <a:t>Les techniques de lavage des MILDA et la façon d’entretenir une MILDA</a:t>
            </a:r>
          </a:p>
          <a:p>
            <a:pPr marL="514350" indent="-514350" algn="just">
              <a:lnSpc>
                <a:spcPct val="110000"/>
              </a:lnSpc>
              <a:buFont typeface="+mj-lt"/>
              <a:buAutoNum type="arabicPeriod"/>
            </a:pPr>
            <a:r>
              <a:rPr lang="fr-FR" dirty="0">
                <a:solidFill>
                  <a:srgbClr val="000000"/>
                </a:solidFill>
              </a:rPr>
              <a:t>Les populations cibles prioritaire à protéger par la MILDA  </a:t>
            </a:r>
          </a:p>
          <a:p>
            <a:pPr marL="0" indent="0" algn="just">
              <a:lnSpc>
                <a:spcPct val="110000"/>
              </a:lnSpc>
              <a:buNone/>
            </a:pPr>
            <a:endParaRPr lang="fr-FR" b="1" u="sng" dirty="0">
              <a:solidFill>
                <a:srgbClr val="000000"/>
              </a:solidFill>
            </a:endParaRPr>
          </a:p>
          <a:p>
            <a:pPr marL="0" indent="0" algn="just">
              <a:lnSpc>
                <a:spcPct val="110000"/>
              </a:lnSpc>
              <a:buNone/>
            </a:pPr>
            <a:r>
              <a:rPr lang="fr-FR" b="1" u="sng" dirty="0">
                <a:solidFill>
                  <a:srgbClr val="000000"/>
                </a:solidFill>
              </a:rPr>
              <a:t>Méthodologie</a:t>
            </a:r>
            <a:r>
              <a:rPr lang="fr-FR" u="sng" dirty="0">
                <a:solidFill>
                  <a:srgbClr val="000000"/>
                </a:solidFill>
              </a:rPr>
              <a:t> </a:t>
            </a:r>
          </a:p>
          <a:p>
            <a:pPr algn="just">
              <a:lnSpc>
                <a:spcPct val="110000"/>
              </a:lnSpc>
              <a:buFont typeface="Wingdings" charset="2"/>
              <a:buChar char="§"/>
            </a:pPr>
            <a:r>
              <a:rPr lang="fr-FR" dirty="0">
                <a:solidFill>
                  <a:srgbClr val="000000"/>
                </a:solidFill>
              </a:rPr>
              <a:t>Brainstorming</a:t>
            </a:r>
          </a:p>
          <a:p>
            <a:pPr algn="just">
              <a:lnSpc>
                <a:spcPct val="110000"/>
              </a:lnSpc>
              <a:buFont typeface="Wingdings" charset="2"/>
              <a:buChar char="§"/>
            </a:pPr>
            <a:r>
              <a:rPr lang="fr-FR" dirty="0">
                <a:solidFill>
                  <a:srgbClr val="000000"/>
                </a:solidFill>
              </a:rPr>
              <a:t>Exposé</a:t>
            </a:r>
          </a:p>
          <a:p>
            <a:pPr algn="just">
              <a:lnSpc>
                <a:spcPct val="110000"/>
              </a:lnSpc>
              <a:buFont typeface="Wingdings" charset="2"/>
              <a:buChar char="§"/>
            </a:pPr>
            <a:r>
              <a:rPr lang="fr-FR" dirty="0">
                <a:solidFill>
                  <a:srgbClr val="000000"/>
                </a:solidFill>
              </a:rPr>
              <a:t>Questions/Réponses</a:t>
            </a:r>
          </a:p>
          <a:p>
            <a:pPr algn="just">
              <a:lnSpc>
                <a:spcPct val="110000"/>
              </a:lnSpc>
              <a:buFont typeface="Wingdings" charset="2"/>
              <a:buChar char="§"/>
            </a:pPr>
            <a:r>
              <a:rPr lang="fr-FR" dirty="0">
                <a:solidFill>
                  <a:srgbClr val="000000"/>
                </a:solidFill>
              </a:rPr>
              <a:t>Démonstration</a:t>
            </a:r>
          </a:p>
          <a:p>
            <a:pPr marL="0" indent="0" algn="just">
              <a:lnSpc>
                <a:spcPct val="110000"/>
              </a:lnSpc>
              <a:buNone/>
            </a:pPr>
            <a:r>
              <a:rPr lang="fr-FR" b="1" u="sng" dirty="0">
                <a:solidFill>
                  <a:srgbClr val="000000"/>
                </a:solidFill>
              </a:rPr>
              <a:t>Durée de la session</a:t>
            </a:r>
            <a:r>
              <a:rPr lang="fr-FR" dirty="0">
                <a:solidFill>
                  <a:srgbClr val="000000"/>
                </a:solidFill>
              </a:rPr>
              <a:t>: 60 mn</a:t>
            </a:r>
          </a:p>
          <a:p>
            <a:endParaRPr lang="en-US" dirty="0"/>
          </a:p>
          <a:p>
            <a:endParaRPr lang="en-US" dirty="0"/>
          </a:p>
        </p:txBody>
      </p:sp>
      <p:sp>
        <p:nvSpPr>
          <p:cNvPr id="4" name="Slide Number Placeholder 3"/>
          <p:cNvSpPr>
            <a:spLocks noGrp="1"/>
          </p:cNvSpPr>
          <p:nvPr>
            <p:ph type="sldNum" sz="quarter" idx="12"/>
          </p:nvPr>
        </p:nvSpPr>
        <p:spPr/>
        <p:txBody>
          <a:bodyPr/>
          <a:lstStyle/>
          <a:p>
            <a:fld id="{C4DDA4C8-0D31-0E4C-85E1-4552E994C258}" type="slidenum">
              <a:rPr lang="en-US" smtClean="0"/>
              <a:t>28</a:t>
            </a:fld>
            <a:endParaRPr lang="en-US" dirty="0"/>
          </a:p>
        </p:txBody>
      </p:sp>
    </p:spTree>
    <p:extLst>
      <p:ext uri="{BB962C8B-B14F-4D97-AF65-F5344CB8AC3E}">
        <p14:creationId xmlns:p14="http://schemas.microsoft.com/office/powerpoint/2010/main" val="1584706520"/>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779695"/>
            <a:ext cx="7533113" cy="505246"/>
          </a:xfrm>
        </p:spPr>
        <p:txBody>
          <a:bodyPr>
            <a:normAutofit fontScale="90000"/>
          </a:bodyPr>
          <a:lstStyle/>
          <a:p>
            <a:br>
              <a:rPr lang="en-US" dirty="0"/>
            </a:br>
            <a:r>
              <a:rPr lang="en-US" dirty="0"/>
              <a:t>QUATRIEME  SESSION </a:t>
            </a:r>
            <a:br>
              <a:rPr lang="en-US" dirty="0"/>
            </a:br>
            <a:endParaRPr lang="en-US" dirty="0"/>
          </a:p>
        </p:txBody>
      </p:sp>
      <p:sp>
        <p:nvSpPr>
          <p:cNvPr id="3" name="Content Placeholder 2"/>
          <p:cNvSpPr>
            <a:spLocks noGrp="1"/>
          </p:cNvSpPr>
          <p:nvPr>
            <p:ph idx="1"/>
          </p:nvPr>
        </p:nvSpPr>
        <p:spPr>
          <a:xfrm>
            <a:off x="194235" y="1449294"/>
            <a:ext cx="8830235" cy="4661647"/>
          </a:xfrm>
        </p:spPr>
        <p:txBody>
          <a:bodyPr>
            <a:normAutofit fontScale="55000" lnSpcReduction="20000"/>
          </a:bodyPr>
          <a:lstStyle/>
          <a:p>
            <a:pPr marL="514350" indent="-514350" algn="just">
              <a:lnSpc>
                <a:spcPct val="110000"/>
              </a:lnSpc>
              <a:buFont typeface="+mj-lt"/>
              <a:buAutoNum type="arabicPeriod"/>
            </a:pPr>
            <a:r>
              <a:rPr lang="fr-FR" sz="3800" b="1" dirty="0"/>
              <a:t>Les techniques de lavage des MILDA et la façon d’entretenir une MILDA  </a:t>
            </a:r>
          </a:p>
          <a:p>
            <a:pPr marL="0" indent="0" algn="just">
              <a:lnSpc>
                <a:spcPct val="110000"/>
              </a:lnSpc>
              <a:buNone/>
            </a:pPr>
            <a:r>
              <a:rPr lang="fr-FR" sz="3800" b="1" dirty="0"/>
              <a:t> </a:t>
            </a:r>
          </a:p>
          <a:p>
            <a:pPr marL="0" indent="0">
              <a:buNone/>
            </a:pPr>
            <a:r>
              <a:rPr lang="fr-FR" sz="3800" b="1" u="sng" dirty="0"/>
              <a:t>Comment laver une MILDA</a:t>
            </a:r>
            <a:endParaRPr lang="en-US" sz="3800" dirty="0"/>
          </a:p>
          <a:p>
            <a:pPr lvl="0"/>
            <a:r>
              <a:rPr lang="fr-FR" sz="3600" dirty="0"/>
              <a:t>Lavez votre MILDA uniquement lorsqu’elle est sale. Essayez de ne pas la laver plus d’une fois tous les 3 mois. En effet, des lavages trop fréquents peuvent être néfastes pour l’insecticide et la moustiquaire ;</a:t>
            </a:r>
            <a:endParaRPr lang="en-US" sz="3600" dirty="0"/>
          </a:p>
          <a:p>
            <a:pPr marL="0" indent="0">
              <a:buNone/>
            </a:pPr>
            <a:endParaRPr lang="en-US" sz="3600" dirty="0"/>
          </a:p>
          <a:p>
            <a:pPr lvl="0"/>
            <a:r>
              <a:rPr lang="fr-FR" sz="3600" dirty="0"/>
              <a:t>Utilisez du savon doux, tel que du savon ‘’</a:t>
            </a:r>
            <a:r>
              <a:rPr lang="fr-FR" sz="3600" b="1" dirty="0"/>
              <a:t>Djama</a:t>
            </a:r>
            <a:r>
              <a:rPr lang="fr-FR" sz="3600" dirty="0"/>
              <a:t>’’. Des savons forts comme de l’eau de javel ou du détergent, abimeront le moustique ;</a:t>
            </a:r>
            <a:endParaRPr lang="en-US" sz="3600" dirty="0"/>
          </a:p>
          <a:p>
            <a:pPr marL="0" indent="0">
              <a:buNone/>
            </a:pPr>
            <a:endParaRPr lang="en-US" sz="3600" dirty="0"/>
          </a:p>
          <a:p>
            <a:pPr lvl="0"/>
            <a:r>
              <a:rPr lang="fr-FR" sz="3600" dirty="0"/>
              <a:t>Lorsque vous lavez votre moustiquaire, ne la frottez pas. Nettoyez-la en douceur.</a:t>
            </a:r>
          </a:p>
          <a:p>
            <a:pPr marL="0" lvl="0" indent="0">
              <a:buNone/>
            </a:pPr>
            <a:endParaRPr lang="en-US" sz="3600" dirty="0"/>
          </a:p>
          <a:p>
            <a:r>
              <a:rPr lang="fr-FR" sz="3600" dirty="0"/>
              <a:t>Suspendez-là à l’ombre à une corde à linge. Ne suspendez pas votre moustiquaire sur un mur ou une clôture. Cela la déchirerait et les moustiques pourraient alors passer à l’intérieur. </a:t>
            </a:r>
            <a:endParaRPr lang="en-US" sz="3600" dirty="0"/>
          </a:p>
          <a:p>
            <a:endParaRPr lang="en-US" sz="2700" dirty="0"/>
          </a:p>
        </p:txBody>
      </p:sp>
      <p:sp>
        <p:nvSpPr>
          <p:cNvPr id="4" name="Slide Number Placeholder 3"/>
          <p:cNvSpPr>
            <a:spLocks noGrp="1"/>
          </p:cNvSpPr>
          <p:nvPr>
            <p:ph type="sldNum" sz="quarter" idx="12"/>
          </p:nvPr>
        </p:nvSpPr>
        <p:spPr/>
        <p:txBody>
          <a:bodyPr/>
          <a:lstStyle/>
          <a:p>
            <a:fld id="{C4DDA4C8-0D31-0E4C-85E1-4552E994C258}" type="slidenum">
              <a:rPr lang="en-US" smtClean="0"/>
              <a:t>29</a:t>
            </a:fld>
            <a:endParaRPr lang="en-US" dirty="0"/>
          </a:p>
        </p:txBody>
      </p:sp>
    </p:spTree>
    <p:extLst>
      <p:ext uri="{BB962C8B-B14F-4D97-AF65-F5344CB8AC3E}">
        <p14:creationId xmlns:p14="http://schemas.microsoft.com/office/powerpoint/2010/main" val="257533563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4306" y="660167"/>
            <a:ext cx="7752635" cy="535127"/>
          </a:xfrm>
        </p:spPr>
        <p:txBody>
          <a:bodyPr>
            <a:noAutofit/>
          </a:bodyPr>
          <a:lstStyle/>
          <a:p>
            <a:r>
              <a:rPr lang="en-US" sz="3600" dirty="0"/>
              <a:t>PREMIERE SESSION </a:t>
            </a:r>
          </a:p>
        </p:txBody>
      </p:sp>
      <p:sp>
        <p:nvSpPr>
          <p:cNvPr id="3" name="Content Placeholder 2"/>
          <p:cNvSpPr>
            <a:spLocks noGrp="1"/>
          </p:cNvSpPr>
          <p:nvPr>
            <p:ph idx="1"/>
          </p:nvPr>
        </p:nvSpPr>
        <p:spPr>
          <a:xfrm>
            <a:off x="239059" y="1359647"/>
            <a:ext cx="8785412" cy="4691529"/>
          </a:xfrm>
        </p:spPr>
        <p:txBody>
          <a:bodyPr>
            <a:noAutofit/>
          </a:bodyPr>
          <a:lstStyle/>
          <a:p>
            <a:pPr algn="just">
              <a:lnSpc>
                <a:spcPct val="110000"/>
              </a:lnSpc>
            </a:pPr>
            <a:r>
              <a:rPr lang="fr-FR" sz="2600" b="1" i="1" dirty="0"/>
              <a:t>À la fin de la session, les participants doivent connaitre</a:t>
            </a:r>
            <a:r>
              <a:rPr lang="fr-FR" sz="2600" dirty="0"/>
              <a:t>:</a:t>
            </a:r>
          </a:p>
          <a:p>
            <a:pPr marL="514350" indent="-514350" algn="just">
              <a:lnSpc>
                <a:spcPct val="110000"/>
              </a:lnSpc>
              <a:buFont typeface="+mj-lt"/>
              <a:buAutoNum type="arabicPeriod"/>
            </a:pPr>
            <a:r>
              <a:rPr lang="fr-FR" sz="2600" dirty="0"/>
              <a:t>Le contexte de la distribution des MILDA en milieu scolaire</a:t>
            </a:r>
          </a:p>
          <a:p>
            <a:pPr marL="514350" indent="-514350" algn="just">
              <a:lnSpc>
                <a:spcPct val="110000"/>
              </a:lnSpc>
              <a:buFont typeface="+mj-lt"/>
              <a:buAutoNum type="arabicPeriod"/>
            </a:pPr>
            <a:r>
              <a:rPr lang="fr-FR" sz="2600" dirty="0"/>
              <a:t>L’objectif général et les objectifs spécifiques de la formation</a:t>
            </a:r>
          </a:p>
          <a:p>
            <a:pPr marL="514350" indent="-514350" algn="just">
              <a:lnSpc>
                <a:spcPct val="110000"/>
              </a:lnSpc>
              <a:buFont typeface="+mj-lt"/>
              <a:buAutoNum type="arabicPeriod"/>
            </a:pPr>
            <a:r>
              <a:rPr lang="fr-FR" sz="2600" dirty="0"/>
              <a:t>Le contenu de la lettre aux enseignants </a:t>
            </a:r>
          </a:p>
          <a:p>
            <a:pPr marL="0" indent="0" algn="just">
              <a:lnSpc>
                <a:spcPct val="110000"/>
              </a:lnSpc>
              <a:buNone/>
            </a:pPr>
            <a:r>
              <a:rPr lang="fr-FR" sz="2600" b="1" u="sng" dirty="0"/>
              <a:t>Méthodologie</a:t>
            </a:r>
            <a:r>
              <a:rPr lang="fr-FR" sz="2600" u="sng" dirty="0"/>
              <a:t> </a:t>
            </a:r>
          </a:p>
          <a:p>
            <a:pPr algn="just">
              <a:lnSpc>
                <a:spcPct val="110000"/>
              </a:lnSpc>
              <a:buFont typeface="Wingdings" charset="2"/>
              <a:buChar char="§"/>
            </a:pPr>
            <a:r>
              <a:rPr lang="fr-FR" sz="2600" dirty="0"/>
              <a:t>Exposé</a:t>
            </a:r>
          </a:p>
          <a:p>
            <a:pPr algn="just">
              <a:lnSpc>
                <a:spcPct val="110000"/>
              </a:lnSpc>
              <a:buFont typeface="Wingdings" charset="2"/>
              <a:buChar char="§"/>
            </a:pPr>
            <a:r>
              <a:rPr lang="fr-FR" sz="2600" dirty="0"/>
              <a:t>Questions/Réponses </a:t>
            </a:r>
            <a:endParaRPr lang="fr-FR" sz="2600" u="sng" dirty="0"/>
          </a:p>
          <a:p>
            <a:pPr marL="0" indent="0" algn="just">
              <a:lnSpc>
                <a:spcPct val="110000"/>
              </a:lnSpc>
              <a:buNone/>
            </a:pPr>
            <a:r>
              <a:rPr lang="fr-FR" sz="2600" b="1" u="sng" dirty="0"/>
              <a:t>Durée de la session</a:t>
            </a:r>
            <a:r>
              <a:rPr lang="fr-FR" sz="2600" dirty="0"/>
              <a:t>: 30mn </a:t>
            </a:r>
          </a:p>
        </p:txBody>
      </p:sp>
      <p:sp>
        <p:nvSpPr>
          <p:cNvPr id="4" name="Slide Number Placeholder 3"/>
          <p:cNvSpPr>
            <a:spLocks noGrp="1"/>
          </p:cNvSpPr>
          <p:nvPr>
            <p:ph type="sldNum" sz="quarter" idx="12"/>
          </p:nvPr>
        </p:nvSpPr>
        <p:spPr/>
        <p:txBody>
          <a:bodyPr/>
          <a:lstStyle/>
          <a:p>
            <a:fld id="{C4DDA4C8-0D31-0E4C-85E1-4552E994C258}" type="slidenum">
              <a:rPr lang="en-US" smtClean="0"/>
              <a:t>3</a:t>
            </a:fld>
            <a:endParaRPr lang="en-US" dirty="0"/>
          </a:p>
        </p:txBody>
      </p:sp>
    </p:spTree>
    <p:extLst>
      <p:ext uri="{BB962C8B-B14F-4D97-AF65-F5344CB8AC3E}">
        <p14:creationId xmlns:p14="http://schemas.microsoft.com/office/powerpoint/2010/main" val="171641788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4189" y="675107"/>
            <a:ext cx="7533113" cy="505246"/>
          </a:xfrm>
        </p:spPr>
        <p:txBody>
          <a:bodyPr>
            <a:normAutofit fontScale="90000"/>
          </a:bodyPr>
          <a:lstStyle/>
          <a:p>
            <a:br>
              <a:rPr lang="en-US" dirty="0"/>
            </a:br>
            <a:r>
              <a:rPr lang="en-US" dirty="0"/>
              <a:t>QUATRIEME  SESSION </a:t>
            </a:r>
            <a:br>
              <a:rPr lang="en-US" dirty="0"/>
            </a:br>
            <a:endParaRPr lang="en-US" dirty="0"/>
          </a:p>
        </p:txBody>
      </p:sp>
      <p:sp>
        <p:nvSpPr>
          <p:cNvPr id="3" name="Content Placeholder 2"/>
          <p:cNvSpPr>
            <a:spLocks noGrp="1"/>
          </p:cNvSpPr>
          <p:nvPr>
            <p:ph idx="1"/>
          </p:nvPr>
        </p:nvSpPr>
        <p:spPr>
          <a:xfrm>
            <a:off x="194235" y="1449294"/>
            <a:ext cx="8830235" cy="4661647"/>
          </a:xfrm>
        </p:spPr>
        <p:txBody>
          <a:bodyPr>
            <a:normAutofit fontScale="25000" lnSpcReduction="20000"/>
          </a:bodyPr>
          <a:lstStyle/>
          <a:p>
            <a:pPr marL="514350" indent="-514350" algn="just">
              <a:lnSpc>
                <a:spcPct val="110000"/>
              </a:lnSpc>
              <a:buFont typeface="+mj-lt"/>
              <a:buAutoNum type="arabicPeriod"/>
            </a:pPr>
            <a:r>
              <a:rPr lang="fr-FR" sz="8000" b="1" dirty="0"/>
              <a:t>Les techniques de lavage des MILDA et la façon d’entretenir une MILDA  </a:t>
            </a:r>
          </a:p>
          <a:p>
            <a:pPr marL="0" indent="0" algn="just">
              <a:lnSpc>
                <a:spcPct val="110000"/>
              </a:lnSpc>
              <a:buNone/>
            </a:pPr>
            <a:r>
              <a:rPr lang="fr-FR" sz="8000" b="1" dirty="0"/>
              <a:t> </a:t>
            </a:r>
          </a:p>
          <a:p>
            <a:pPr marL="0" indent="0">
              <a:buNone/>
            </a:pPr>
            <a:r>
              <a:rPr lang="fr-FR" sz="8000" b="1" u="sng" dirty="0"/>
              <a:t>Comment entretenir une MILDA</a:t>
            </a:r>
          </a:p>
          <a:p>
            <a:pPr marL="0" indent="0">
              <a:buNone/>
            </a:pPr>
            <a:endParaRPr lang="fr-FR" sz="8000" b="1" u="sng" dirty="0"/>
          </a:p>
          <a:p>
            <a:pPr lvl="0"/>
            <a:r>
              <a:rPr lang="fr-FR" sz="8000" dirty="0"/>
              <a:t>Si la moustiquaire est trouée ou déchirée, assurez-vous de la coudre ou la faire par un tailleur faire coudre rapidement avant que le trou ne s’agrandisse. Un gros trou est plus difficile à réparer. Or , les moustiques peuvent passer par n’importe quel trou, même petit.</a:t>
            </a:r>
            <a:endParaRPr lang="en-US" sz="8000" dirty="0"/>
          </a:p>
          <a:p>
            <a:pPr marL="0" indent="0">
              <a:buNone/>
            </a:pPr>
            <a:r>
              <a:rPr lang="fr-FR" sz="8000" dirty="0"/>
              <a:t> </a:t>
            </a:r>
            <a:endParaRPr lang="en-US" sz="8000" dirty="0"/>
          </a:p>
          <a:p>
            <a:pPr lvl="0"/>
            <a:r>
              <a:rPr lang="fr-FR" sz="8000" dirty="0"/>
              <a:t>Tenez votre moustiquaire à distance du feu, des animaux et des objets tranchants. Ne laissez personne jouer avec.</a:t>
            </a:r>
            <a:endParaRPr lang="en-US" sz="8000" dirty="0"/>
          </a:p>
          <a:p>
            <a:pPr marL="0" indent="0">
              <a:buNone/>
            </a:pPr>
            <a:r>
              <a:rPr lang="fr-FR" sz="8000" dirty="0"/>
              <a:t> </a:t>
            </a:r>
            <a:endParaRPr lang="en-US" sz="8000" dirty="0"/>
          </a:p>
          <a:p>
            <a:pPr lvl="0"/>
            <a:r>
              <a:rPr lang="fr-FR" sz="8000" dirty="0"/>
              <a:t>Plier ou enrouler la moustiquaire lorsqu’elle n’est pas utilisée</a:t>
            </a:r>
            <a:endParaRPr lang="en-US" sz="8000" dirty="0"/>
          </a:p>
          <a:p>
            <a:endParaRPr lang="en-US" sz="8000" dirty="0"/>
          </a:p>
          <a:p>
            <a:pPr lvl="0"/>
            <a:r>
              <a:rPr lang="fr-FR" sz="8000" dirty="0"/>
              <a:t>Remplacez la moustiquaire s’il n’est pas possible de réparer les trous. </a:t>
            </a:r>
            <a:endParaRPr lang="en-US" sz="8000" dirty="0"/>
          </a:p>
          <a:p>
            <a:pPr marL="0" indent="0">
              <a:buNone/>
            </a:pPr>
            <a:endParaRPr lang="en-US" sz="8000" dirty="0"/>
          </a:p>
          <a:p>
            <a:pPr marL="0" indent="0">
              <a:buNone/>
            </a:pPr>
            <a:endParaRPr lang="en-US" sz="8000" dirty="0"/>
          </a:p>
          <a:p>
            <a:endParaRPr lang="en-US" sz="5600" dirty="0"/>
          </a:p>
        </p:txBody>
      </p:sp>
      <p:sp>
        <p:nvSpPr>
          <p:cNvPr id="4" name="Slide Number Placeholder 3"/>
          <p:cNvSpPr>
            <a:spLocks noGrp="1"/>
          </p:cNvSpPr>
          <p:nvPr>
            <p:ph type="sldNum" sz="quarter" idx="12"/>
          </p:nvPr>
        </p:nvSpPr>
        <p:spPr/>
        <p:txBody>
          <a:bodyPr/>
          <a:lstStyle/>
          <a:p>
            <a:fld id="{C4DDA4C8-0D31-0E4C-85E1-4552E994C258}" type="slidenum">
              <a:rPr lang="en-US" smtClean="0"/>
              <a:t>30</a:t>
            </a:fld>
            <a:endParaRPr lang="en-US" dirty="0"/>
          </a:p>
        </p:txBody>
      </p:sp>
    </p:spTree>
    <p:extLst>
      <p:ext uri="{BB962C8B-B14F-4D97-AF65-F5344CB8AC3E}">
        <p14:creationId xmlns:p14="http://schemas.microsoft.com/office/powerpoint/2010/main" val="516292479"/>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4189" y="675107"/>
            <a:ext cx="7533113" cy="505246"/>
          </a:xfrm>
        </p:spPr>
        <p:txBody>
          <a:bodyPr>
            <a:normAutofit fontScale="90000"/>
          </a:bodyPr>
          <a:lstStyle/>
          <a:p>
            <a:br>
              <a:rPr lang="en-US" dirty="0"/>
            </a:br>
            <a:r>
              <a:rPr lang="en-US" dirty="0"/>
              <a:t>QUATIEME  SESSION </a:t>
            </a:r>
            <a:br>
              <a:rPr lang="en-US" dirty="0"/>
            </a:br>
            <a:endParaRPr lang="en-US" dirty="0"/>
          </a:p>
        </p:txBody>
      </p:sp>
      <p:sp>
        <p:nvSpPr>
          <p:cNvPr id="3" name="Content Placeholder 2"/>
          <p:cNvSpPr>
            <a:spLocks noGrp="1"/>
          </p:cNvSpPr>
          <p:nvPr>
            <p:ph idx="1"/>
          </p:nvPr>
        </p:nvSpPr>
        <p:spPr>
          <a:xfrm>
            <a:off x="134471" y="1449294"/>
            <a:ext cx="8889999" cy="4661647"/>
          </a:xfrm>
        </p:spPr>
        <p:txBody>
          <a:bodyPr>
            <a:normAutofit/>
          </a:bodyPr>
          <a:lstStyle/>
          <a:p>
            <a:pPr marL="514350" indent="-514350">
              <a:lnSpc>
                <a:spcPct val="110000"/>
              </a:lnSpc>
              <a:buFont typeface="+mj-lt"/>
              <a:buAutoNum type="arabicPeriod" startAt="2"/>
            </a:pPr>
            <a:r>
              <a:rPr lang="fr-FR" sz="2800" b="1" dirty="0"/>
              <a:t>Les populations cibles prioritaire à protéger par la MILDA  </a:t>
            </a:r>
          </a:p>
          <a:p>
            <a:pPr marL="0" indent="0" algn="just">
              <a:lnSpc>
                <a:spcPct val="110000"/>
              </a:lnSpc>
              <a:buNone/>
            </a:pPr>
            <a:r>
              <a:rPr lang="fr-FR" sz="2800" dirty="0"/>
              <a:t>Les cibles prioritaires à protéger par la moustiquaire imprégnée sont:</a:t>
            </a:r>
          </a:p>
          <a:p>
            <a:pPr algn="just">
              <a:lnSpc>
                <a:spcPct val="110000"/>
              </a:lnSpc>
            </a:pPr>
            <a:r>
              <a:rPr lang="fr-FR" sz="2800" dirty="0"/>
              <a:t>Les enfants de moins de 5 ans;</a:t>
            </a:r>
          </a:p>
          <a:p>
            <a:pPr algn="just">
              <a:lnSpc>
                <a:spcPct val="110000"/>
              </a:lnSpc>
            </a:pPr>
            <a:r>
              <a:rPr lang="fr-FR" sz="2800" dirty="0"/>
              <a:t>Les femmes enceintes; </a:t>
            </a:r>
          </a:p>
          <a:p>
            <a:pPr algn="just">
              <a:lnSpc>
                <a:spcPct val="110000"/>
              </a:lnSpc>
            </a:pPr>
            <a:r>
              <a:rPr lang="fr-FR" sz="2800" dirty="0"/>
              <a:t>Les vieilles personnes à cause de leur vulnérabilité.  </a:t>
            </a:r>
            <a:r>
              <a:rPr lang="en-US" sz="2800" dirty="0"/>
              <a:t> </a:t>
            </a:r>
            <a:r>
              <a:rPr lang="fr-FR" sz="2800" dirty="0"/>
              <a:t> </a:t>
            </a:r>
            <a:endParaRPr lang="fr-FR" sz="2800" b="1" dirty="0"/>
          </a:p>
          <a:p>
            <a:pPr marL="0" indent="0">
              <a:buNone/>
            </a:pPr>
            <a:endParaRPr lang="en-US" sz="8000" dirty="0"/>
          </a:p>
          <a:p>
            <a:pPr marL="0" indent="0">
              <a:buNone/>
            </a:pPr>
            <a:endParaRPr lang="en-US" sz="8000" dirty="0"/>
          </a:p>
          <a:p>
            <a:endParaRPr lang="en-US" sz="5600" dirty="0"/>
          </a:p>
        </p:txBody>
      </p:sp>
      <p:sp>
        <p:nvSpPr>
          <p:cNvPr id="4" name="Slide Number Placeholder 3"/>
          <p:cNvSpPr>
            <a:spLocks noGrp="1"/>
          </p:cNvSpPr>
          <p:nvPr>
            <p:ph type="sldNum" sz="quarter" idx="12"/>
          </p:nvPr>
        </p:nvSpPr>
        <p:spPr/>
        <p:txBody>
          <a:bodyPr/>
          <a:lstStyle/>
          <a:p>
            <a:fld id="{C4DDA4C8-0D31-0E4C-85E1-4552E994C258}" type="slidenum">
              <a:rPr lang="en-US" smtClean="0"/>
              <a:t>31</a:t>
            </a:fld>
            <a:endParaRPr lang="en-US" dirty="0"/>
          </a:p>
        </p:txBody>
      </p:sp>
    </p:spTree>
    <p:extLst>
      <p:ext uri="{BB962C8B-B14F-4D97-AF65-F5344CB8AC3E}">
        <p14:creationId xmlns:p14="http://schemas.microsoft.com/office/powerpoint/2010/main" val="1479968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4471" y="1628588"/>
            <a:ext cx="8875058" cy="2734236"/>
          </a:xfrm>
        </p:spPr>
        <p:txBody>
          <a:bodyPr>
            <a:normAutofit/>
          </a:bodyPr>
          <a:lstStyle/>
          <a:p>
            <a:r>
              <a:rPr lang="en-US" sz="3600" dirty="0"/>
              <a:t>CINQUIEME  SESSION </a:t>
            </a:r>
            <a:br>
              <a:rPr lang="en-US" sz="3600" dirty="0"/>
            </a:br>
            <a:r>
              <a:rPr lang="en-US" sz="3600" dirty="0"/>
              <a:t>STRATEGIES DE COMMUNICATION </a:t>
            </a:r>
          </a:p>
        </p:txBody>
      </p:sp>
      <p:sp>
        <p:nvSpPr>
          <p:cNvPr id="4" name="Slide Number Placeholder 3"/>
          <p:cNvSpPr>
            <a:spLocks noGrp="1"/>
          </p:cNvSpPr>
          <p:nvPr>
            <p:ph type="sldNum" sz="quarter" idx="12"/>
          </p:nvPr>
        </p:nvSpPr>
        <p:spPr/>
        <p:txBody>
          <a:bodyPr/>
          <a:lstStyle/>
          <a:p>
            <a:fld id="{C4DDA4C8-0D31-0E4C-85E1-4552E994C258}" type="slidenum">
              <a:rPr lang="en-US" smtClean="0"/>
              <a:t>32</a:t>
            </a:fld>
            <a:endParaRPr lang="en-US" dirty="0"/>
          </a:p>
        </p:txBody>
      </p:sp>
    </p:spTree>
    <p:extLst>
      <p:ext uri="{BB962C8B-B14F-4D97-AF65-F5344CB8AC3E}">
        <p14:creationId xmlns:p14="http://schemas.microsoft.com/office/powerpoint/2010/main" val="2077665966"/>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779695"/>
            <a:ext cx="7533113" cy="505246"/>
          </a:xfrm>
        </p:spPr>
        <p:txBody>
          <a:bodyPr>
            <a:normAutofit fontScale="90000"/>
          </a:bodyPr>
          <a:lstStyle/>
          <a:p>
            <a:br>
              <a:rPr lang="en-US" dirty="0"/>
            </a:br>
            <a:r>
              <a:rPr lang="en-US" dirty="0"/>
              <a:t>CINQUIEME SESSION </a:t>
            </a:r>
            <a:br>
              <a:rPr lang="en-US" dirty="0"/>
            </a:br>
            <a:endParaRPr lang="en-US" dirty="0"/>
          </a:p>
        </p:txBody>
      </p:sp>
      <p:sp>
        <p:nvSpPr>
          <p:cNvPr id="3" name="Content Placeholder 2"/>
          <p:cNvSpPr>
            <a:spLocks noGrp="1"/>
          </p:cNvSpPr>
          <p:nvPr>
            <p:ph idx="1"/>
          </p:nvPr>
        </p:nvSpPr>
        <p:spPr>
          <a:xfrm>
            <a:off x="194235" y="1449294"/>
            <a:ext cx="8830235" cy="4806818"/>
          </a:xfrm>
        </p:spPr>
        <p:txBody>
          <a:bodyPr>
            <a:normAutofit fontScale="77500" lnSpcReduction="20000"/>
          </a:bodyPr>
          <a:lstStyle/>
          <a:p>
            <a:pPr algn="just">
              <a:lnSpc>
                <a:spcPct val="110000"/>
              </a:lnSpc>
            </a:pPr>
            <a:r>
              <a:rPr lang="fr-FR" b="1" i="1" dirty="0"/>
              <a:t>À la fin de la session, les participants doivent connaitre</a:t>
            </a:r>
            <a:r>
              <a:rPr lang="fr-FR" dirty="0"/>
              <a:t>:</a:t>
            </a:r>
          </a:p>
          <a:p>
            <a:pPr marL="514350" indent="-514350" algn="just">
              <a:lnSpc>
                <a:spcPct val="110000"/>
              </a:lnSpc>
              <a:buFont typeface="+mj-lt"/>
              <a:buAutoNum type="arabicPeriod"/>
            </a:pPr>
            <a:r>
              <a:rPr lang="fr-FR" dirty="0"/>
              <a:t>Les canaux de communication qui seront utilisés pour cette distribution et leur utilisation;</a:t>
            </a:r>
          </a:p>
          <a:p>
            <a:pPr marL="514350" indent="-514350" algn="just">
              <a:lnSpc>
                <a:spcPct val="110000"/>
              </a:lnSpc>
              <a:buFont typeface="+mj-lt"/>
              <a:buAutoNum type="arabicPeriod"/>
            </a:pPr>
            <a:r>
              <a:rPr lang="fr-FR" dirty="0"/>
              <a:t>Les cibles pour les quels les canaux sont destinés</a:t>
            </a:r>
          </a:p>
          <a:p>
            <a:pPr marL="0" indent="0" algn="just">
              <a:lnSpc>
                <a:spcPct val="110000"/>
              </a:lnSpc>
              <a:buNone/>
            </a:pPr>
            <a:endParaRPr lang="fr-FR" b="1" u="sng" dirty="0"/>
          </a:p>
          <a:p>
            <a:pPr marL="0" indent="0" algn="just">
              <a:lnSpc>
                <a:spcPct val="110000"/>
              </a:lnSpc>
              <a:buNone/>
            </a:pPr>
            <a:r>
              <a:rPr lang="fr-FR" b="1" u="sng" dirty="0"/>
              <a:t>Méthodologie</a:t>
            </a:r>
            <a:r>
              <a:rPr lang="fr-FR" u="sng" dirty="0"/>
              <a:t> </a:t>
            </a:r>
          </a:p>
          <a:p>
            <a:pPr algn="just">
              <a:lnSpc>
                <a:spcPct val="110000"/>
              </a:lnSpc>
              <a:buFont typeface="Wingdings" charset="2"/>
              <a:buChar char="§"/>
            </a:pPr>
            <a:r>
              <a:rPr lang="fr-FR" dirty="0"/>
              <a:t>Brainstorming</a:t>
            </a:r>
          </a:p>
          <a:p>
            <a:pPr algn="just">
              <a:lnSpc>
                <a:spcPct val="110000"/>
              </a:lnSpc>
              <a:buFont typeface="Wingdings" charset="2"/>
              <a:buChar char="§"/>
            </a:pPr>
            <a:r>
              <a:rPr lang="fr-FR" dirty="0"/>
              <a:t>Exposé</a:t>
            </a:r>
          </a:p>
          <a:p>
            <a:pPr algn="just">
              <a:lnSpc>
                <a:spcPct val="110000"/>
              </a:lnSpc>
              <a:buFont typeface="Wingdings" charset="2"/>
              <a:buChar char="§"/>
            </a:pPr>
            <a:r>
              <a:rPr lang="fr-FR" dirty="0"/>
              <a:t>Questions/Réponses</a:t>
            </a:r>
          </a:p>
          <a:p>
            <a:pPr marL="0" indent="0" algn="just">
              <a:lnSpc>
                <a:spcPct val="110000"/>
              </a:lnSpc>
              <a:buNone/>
            </a:pPr>
            <a:endParaRPr lang="fr-FR" dirty="0"/>
          </a:p>
          <a:p>
            <a:pPr marL="0" indent="0" algn="just">
              <a:lnSpc>
                <a:spcPct val="110000"/>
              </a:lnSpc>
              <a:buNone/>
            </a:pPr>
            <a:r>
              <a:rPr lang="fr-FR" b="1" u="sng" dirty="0"/>
              <a:t>Durée de la session</a:t>
            </a:r>
            <a:r>
              <a:rPr lang="fr-FR" dirty="0"/>
              <a:t>: </a:t>
            </a:r>
            <a:r>
              <a:rPr lang="fr-FR" dirty="0">
                <a:solidFill>
                  <a:schemeClr val="tx1"/>
                </a:solidFill>
              </a:rPr>
              <a:t>45mn</a:t>
            </a:r>
          </a:p>
          <a:p>
            <a:endParaRPr lang="en-US" dirty="0"/>
          </a:p>
          <a:p>
            <a:endParaRPr lang="en-US" dirty="0"/>
          </a:p>
        </p:txBody>
      </p:sp>
      <p:sp>
        <p:nvSpPr>
          <p:cNvPr id="4" name="Slide Number Placeholder 3"/>
          <p:cNvSpPr>
            <a:spLocks noGrp="1"/>
          </p:cNvSpPr>
          <p:nvPr>
            <p:ph type="sldNum" sz="quarter" idx="12"/>
          </p:nvPr>
        </p:nvSpPr>
        <p:spPr/>
        <p:txBody>
          <a:bodyPr/>
          <a:lstStyle/>
          <a:p>
            <a:fld id="{C4DDA4C8-0D31-0E4C-85E1-4552E994C258}" type="slidenum">
              <a:rPr lang="en-US" smtClean="0"/>
              <a:t>33</a:t>
            </a:fld>
            <a:endParaRPr lang="en-US" dirty="0"/>
          </a:p>
        </p:txBody>
      </p:sp>
    </p:spTree>
    <p:extLst>
      <p:ext uri="{BB962C8B-B14F-4D97-AF65-F5344CB8AC3E}">
        <p14:creationId xmlns:p14="http://schemas.microsoft.com/office/powerpoint/2010/main" val="134601547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505246"/>
          </a:xfrm>
        </p:spPr>
        <p:txBody>
          <a:bodyPr>
            <a:normAutofit fontScale="90000"/>
          </a:bodyPr>
          <a:lstStyle/>
          <a:p>
            <a:br>
              <a:rPr lang="en-US" dirty="0"/>
            </a:br>
            <a:r>
              <a:rPr lang="en-US" dirty="0"/>
              <a:t>CINQUIEME SESSION </a:t>
            </a:r>
            <a:br>
              <a:rPr lang="en-US" dirty="0"/>
            </a:br>
            <a:endParaRPr lang="en-US" dirty="0"/>
          </a:p>
        </p:txBody>
      </p:sp>
      <p:sp>
        <p:nvSpPr>
          <p:cNvPr id="3" name="Content Placeholder 2"/>
          <p:cNvSpPr>
            <a:spLocks noGrp="1"/>
          </p:cNvSpPr>
          <p:nvPr>
            <p:ph idx="1"/>
          </p:nvPr>
        </p:nvSpPr>
        <p:spPr>
          <a:xfrm>
            <a:off x="194235" y="1270000"/>
            <a:ext cx="8830235" cy="4986112"/>
          </a:xfrm>
        </p:spPr>
        <p:txBody>
          <a:bodyPr>
            <a:normAutofit lnSpcReduction="10000"/>
          </a:bodyPr>
          <a:lstStyle/>
          <a:p>
            <a:pPr marL="514350" indent="-514350" algn="just">
              <a:lnSpc>
                <a:spcPct val="110000"/>
              </a:lnSpc>
              <a:buFont typeface="+mj-lt"/>
              <a:buAutoNum type="arabicPeriod"/>
            </a:pPr>
            <a:r>
              <a:rPr lang="fr-FR" sz="2400" b="1" dirty="0"/>
              <a:t>Les canaux de communication qui seront utilisés pour cette distribution</a:t>
            </a:r>
            <a:endParaRPr lang="fr-FR" sz="2400" dirty="0"/>
          </a:p>
          <a:p>
            <a:pPr marL="0" indent="0" algn="just">
              <a:lnSpc>
                <a:spcPct val="80000"/>
              </a:lnSpc>
              <a:buNone/>
            </a:pPr>
            <a:r>
              <a:rPr lang="fr-FR" sz="2400" dirty="0"/>
              <a:t>Pour la réussite d’une distribution pilote de MILDA en milieu scolaire la communication joue plusieurs rôles importants parmi les quels on peut citer:</a:t>
            </a:r>
          </a:p>
          <a:p>
            <a:pPr marL="0" indent="0" algn="just">
              <a:lnSpc>
                <a:spcPct val="80000"/>
              </a:lnSpc>
              <a:buNone/>
            </a:pPr>
            <a:endParaRPr lang="fr-FR" sz="2400" dirty="0"/>
          </a:p>
          <a:p>
            <a:pPr algn="just">
              <a:lnSpc>
                <a:spcPct val="80000"/>
              </a:lnSpc>
            </a:pPr>
            <a:r>
              <a:rPr lang="fr-FR" sz="2400" dirty="0"/>
              <a:t>C’est par la communication qu’on pourra s’assurer que les communautés ont compris pourquoi les MILDA seront distribuées seulement pour les élèves de quelques classes et non l’ensemble des élèves de toutes les classes;</a:t>
            </a:r>
          </a:p>
          <a:p>
            <a:pPr marL="0" indent="0" algn="just">
              <a:lnSpc>
                <a:spcPct val="80000"/>
              </a:lnSpc>
              <a:buNone/>
            </a:pPr>
            <a:endParaRPr lang="fr-FR" sz="2400" dirty="0"/>
          </a:p>
          <a:p>
            <a:pPr algn="just">
              <a:lnSpc>
                <a:spcPct val="80000"/>
              </a:lnSpc>
            </a:pPr>
            <a:r>
              <a:rPr lang="fr-FR" sz="2400" dirty="0"/>
              <a:t>C’est par la communication que l’on pourra informer les communautés comment utiliser une MILDA?, comment l’entretenir?, quels avantages on tire quand on utilise la MILDA toutes les nuits et toute l’année? </a:t>
            </a:r>
          </a:p>
          <a:p>
            <a:pPr>
              <a:lnSpc>
                <a:spcPct val="80000"/>
              </a:lnSpc>
            </a:pPr>
            <a:endParaRPr lang="fr-FR" dirty="0"/>
          </a:p>
        </p:txBody>
      </p:sp>
      <p:sp>
        <p:nvSpPr>
          <p:cNvPr id="4" name="Slide Number Placeholder 3"/>
          <p:cNvSpPr>
            <a:spLocks noGrp="1"/>
          </p:cNvSpPr>
          <p:nvPr>
            <p:ph type="sldNum" sz="quarter" idx="12"/>
          </p:nvPr>
        </p:nvSpPr>
        <p:spPr/>
        <p:txBody>
          <a:bodyPr/>
          <a:lstStyle/>
          <a:p>
            <a:fld id="{C4DDA4C8-0D31-0E4C-85E1-4552E994C258}" type="slidenum">
              <a:rPr lang="en-US" smtClean="0"/>
              <a:t>34</a:t>
            </a:fld>
            <a:endParaRPr lang="en-US" dirty="0"/>
          </a:p>
        </p:txBody>
      </p:sp>
    </p:spTree>
    <p:extLst>
      <p:ext uri="{BB962C8B-B14F-4D97-AF65-F5344CB8AC3E}">
        <p14:creationId xmlns:p14="http://schemas.microsoft.com/office/powerpoint/2010/main" val="2034441076"/>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505246"/>
          </a:xfrm>
        </p:spPr>
        <p:txBody>
          <a:bodyPr>
            <a:normAutofit fontScale="90000"/>
          </a:bodyPr>
          <a:lstStyle/>
          <a:p>
            <a:br>
              <a:rPr lang="en-US" dirty="0"/>
            </a:br>
            <a:r>
              <a:rPr lang="en-US" dirty="0"/>
              <a:t>CINQUIEME SESSION </a:t>
            </a:r>
            <a:br>
              <a:rPr lang="en-US" dirty="0"/>
            </a:br>
            <a:endParaRPr lang="en-US" dirty="0"/>
          </a:p>
        </p:txBody>
      </p:sp>
      <p:sp>
        <p:nvSpPr>
          <p:cNvPr id="3" name="Content Placeholder 2"/>
          <p:cNvSpPr>
            <a:spLocks noGrp="1"/>
          </p:cNvSpPr>
          <p:nvPr>
            <p:ph idx="1"/>
          </p:nvPr>
        </p:nvSpPr>
        <p:spPr>
          <a:xfrm>
            <a:off x="194235" y="1270000"/>
            <a:ext cx="8830235" cy="4986112"/>
          </a:xfrm>
        </p:spPr>
        <p:txBody>
          <a:bodyPr>
            <a:noAutofit/>
          </a:bodyPr>
          <a:lstStyle/>
          <a:p>
            <a:pPr marL="514350" indent="-514350" algn="just">
              <a:lnSpc>
                <a:spcPct val="110000"/>
              </a:lnSpc>
              <a:buFont typeface="+mj-lt"/>
              <a:buAutoNum type="arabicPeriod"/>
            </a:pPr>
            <a:r>
              <a:rPr lang="fr-FR" sz="2100" b="1" dirty="0"/>
              <a:t>Les canaux de communication qui seront utilisés pour cette distribution</a:t>
            </a:r>
            <a:endParaRPr lang="fr-FR" sz="2100" dirty="0"/>
          </a:p>
          <a:p>
            <a:pPr marL="0" indent="0" algn="just">
              <a:lnSpc>
                <a:spcPct val="80000"/>
              </a:lnSpc>
              <a:buNone/>
            </a:pPr>
            <a:r>
              <a:rPr lang="fr-FR" sz="2100" dirty="0"/>
              <a:t>Pour ce projet pilote de distribution des MILDA en milieu, les canaux de communication qui seront utilisés sont:</a:t>
            </a:r>
          </a:p>
          <a:p>
            <a:pPr marL="0" indent="0" algn="just">
              <a:lnSpc>
                <a:spcPct val="80000"/>
              </a:lnSpc>
              <a:buNone/>
            </a:pPr>
            <a:endParaRPr lang="fr-FR" sz="2100" dirty="0"/>
          </a:p>
          <a:p>
            <a:pPr algn="just">
              <a:lnSpc>
                <a:spcPct val="80000"/>
              </a:lnSpc>
            </a:pPr>
            <a:r>
              <a:rPr lang="fr-FR" sz="2100" dirty="0"/>
              <a:t>Les médias à travers la radio rurale de Boffa pour les genres radiophoniques suivants:</a:t>
            </a:r>
          </a:p>
          <a:p>
            <a:pPr lvl="1" algn="just">
              <a:lnSpc>
                <a:spcPct val="80000"/>
              </a:lnSpc>
              <a:buFont typeface="Wingdings" charset="2"/>
              <a:buChar char="ü"/>
            </a:pPr>
            <a:r>
              <a:rPr lang="fr-FR" sz="2100" dirty="0"/>
              <a:t>Le microprogramme en Baga, Soussou et Poular;</a:t>
            </a:r>
          </a:p>
          <a:p>
            <a:pPr lvl="1" algn="just">
              <a:lnSpc>
                <a:spcPct val="80000"/>
              </a:lnSpc>
              <a:buFont typeface="Wingdings" charset="2"/>
              <a:buChar char="ü"/>
            </a:pPr>
            <a:r>
              <a:rPr lang="fr-FR" sz="2100" dirty="0"/>
              <a:t>Les tables rondes </a:t>
            </a:r>
          </a:p>
          <a:p>
            <a:pPr lvl="1" algn="just">
              <a:lnSpc>
                <a:spcPct val="80000"/>
              </a:lnSpc>
              <a:buFont typeface="Wingdings" charset="2"/>
              <a:buChar char="ü"/>
            </a:pPr>
            <a:r>
              <a:rPr lang="fr-FR" sz="2100" dirty="0"/>
              <a:t>Les émissions interactives </a:t>
            </a:r>
          </a:p>
          <a:p>
            <a:pPr lvl="1" algn="just">
              <a:lnSpc>
                <a:spcPct val="80000"/>
              </a:lnSpc>
              <a:buFont typeface="Wingdings" charset="2"/>
              <a:buChar char="ü"/>
            </a:pPr>
            <a:endParaRPr lang="fr-FR" sz="2100" dirty="0"/>
          </a:p>
          <a:p>
            <a:pPr marL="400050" algn="just">
              <a:lnSpc>
                <a:spcPct val="80000"/>
              </a:lnSpc>
            </a:pPr>
            <a:r>
              <a:rPr lang="fr-FR" sz="2100" dirty="0"/>
              <a:t>Les imprimés à travers les affiches sur les quels figures des images correspondantes aux messages pour:</a:t>
            </a:r>
          </a:p>
          <a:p>
            <a:pPr marL="800100" lvl="1" algn="just">
              <a:lnSpc>
                <a:spcPct val="80000"/>
              </a:lnSpc>
              <a:buFont typeface="Wingdings" charset="2"/>
              <a:buChar char="ü"/>
            </a:pPr>
            <a:r>
              <a:rPr lang="fr-FR" sz="2100" dirty="0"/>
              <a:t>Les affiches pour les enseignants</a:t>
            </a:r>
          </a:p>
          <a:p>
            <a:pPr marL="800100" lvl="1" algn="just">
              <a:lnSpc>
                <a:spcPct val="80000"/>
              </a:lnSpc>
              <a:buFont typeface="Wingdings" charset="2"/>
              <a:buChar char="ü"/>
            </a:pPr>
            <a:r>
              <a:rPr lang="fr-FR" sz="2100" dirty="0"/>
              <a:t>Les autocollants pour les  élèves</a:t>
            </a:r>
          </a:p>
          <a:p>
            <a:pPr marL="800100" lvl="1" algn="just">
              <a:lnSpc>
                <a:spcPct val="80000"/>
              </a:lnSpc>
              <a:buFont typeface="Wingdings" charset="2"/>
              <a:buChar char="ü"/>
            </a:pPr>
            <a:r>
              <a:rPr lang="fr-FR" sz="2100" dirty="0"/>
              <a:t>Les affiches pour les APEAE et les AC </a:t>
            </a:r>
          </a:p>
        </p:txBody>
      </p:sp>
      <p:sp>
        <p:nvSpPr>
          <p:cNvPr id="4" name="Slide Number Placeholder 3"/>
          <p:cNvSpPr>
            <a:spLocks noGrp="1"/>
          </p:cNvSpPr>
          <p:nvPr>
            <p:ph type="sldNum" sz="quarter" idx="12"/>
          </p:nvPr>
        </p:nvSpPr>
        <p:spPr/>
        <p:txBody>
          <a:bodyPr/>
          <a:lstStyle/>
          <a:p>
            <a:fld id="{C4DDA4C8-0D31-0E4C-85E1-4552E994C258}" type="slidenum">
              <a:rPr lang="en-US" smtClean="0"/>
              <a:t>35</a:t>
            </a:fld>
            <a:endParaRPr lang="en-US" dirty="0"/>
          </a:p>
        </p:txBody>
      </p:sp>
    </p:spTree>
    <p:extLst>
      <p:ext uri="{BB962C8B-B14F-4D97-AF65-F5344CB8AC3E}">
        <p14:creationId xmlns:p14="http://schemas.microsoft.com/office/powerpoint/2010/main" val="136444298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505246"/>
          </a:xfrm>
        </p:spPr>
        <p:txBody>
          <a:bodyPr>
            <a:normAutofit fontScale="90000"/>
          </a:bodyPr>
          <a:lstStyle/>
          <a:p>
            <a:br>
              <a:rPr lang="en-US" dirty="0"/>
            </a:br>
            <a:r>
              <a:rPr lang="en-US" dirty="0"/>
              <a:t>CINQUIEME SESSION </a:t>
            </a:r>
            <a:br>
              <a:rPr lang="en-US" dirty="0"/>
            </a:br>
            <a:endParaRPr lang="en-US" dirty="0"/>
          </a:p>
        </p:txBody>
      </p:sp>
      <p:sp>
        <p:nvSpPr>
          <p:cNvPr id="3" name="Content Placeholder 2"/>
          <p:cNvSpPr>
            <a:spLocks noGrp="1"/>
          </p:cNvSpPr>
          <p:nvPr>
            <p:ph idx="1"/>
          </p:nvPr>
        </p:nvSpPr>
        <p:spPr>
          <a:xfrm>
            <a:off x="194235" y="1270000"/>
            <a:ext cx="8830235" cy="4986112"/>
          </a:xfrm>
        </p:spPr>
        <p:txBody>
          <a:bodyPr>
            <a:normAutofit/>
          </a:bodyPr>
          <a:lstStyle/>
          <a:p>
            <a:pPr marL="514350" indent="-514350" algn="just">
              <a:lnSpc>
                <a:spcPct val="110000"/>
              </a:lnSpc>
              <a:buFont typeface="+mj-lt"/>
              <a:buAutoNum type="arabicPeriod"/>
            </a:pPr>
            <a:r>
              <a:rPr lang="fr-FR" sz="2400" b="1" dirty="0"/>
              <a:t>Les canaux de communication qui seront utilisés pour cette distribution</a:t>
            </a:r>
            <a:endParaRPr lang="fr-FR" sz="2400" dirty="0"/>
          </a:p>
          <a:p>
            <a:pPr marL="0" indent="0" algn="just">
              <a:lnSpc>
                <a:spcPct val="80000"/>
              </a:lnSpc>
              <a:buNone/>
            </a:pPr>
            <a:endParaRPr lang="fr-FR" sz="2400" dirty="0"/>
          </a:p>
          <a:p>
            <a:pPr algn="just">
              <a:lnSpc>
                <a:spcPct val="80000"/>
              </a:lnSpc>
            </a:pPr>
            <a:r>
              <a:rPr lang="fr-FR" sz="2400" dirty="0"/>
              <a:t>Le canal oral à travers les religieux (imans et prêtres) pour sensibiliser les fidèles pendant les sermons sur le choix des élèves des trois classes (1</a:t>
            </a:r>
            <a:r>
              <a:rPr lang="fr-FR" sz="2400" baseline="30000" dirty="0"/>
              <a:t>ère</a:t>
            </a:r>
            <a:r>
              <a:rPr lang="fr-FR" sz="2400" dirty="0"/>
              <a:t>, 3</a:t>
            </a:r>
            <a:r>
              <a:rPr lang="fr-FR" sz="2400" baseline="30000" dirty="0"/>
              <a:t>ème</a:t>
            </a:r>
            <a:r>
              <a:rPr lang="fr-FR" sz="2400" dirty="0"/>
              <a:t> et 5</a:t>
            </a:r>
            <a:r>
              <a:rPr lang="fr-FR" sz="2400" baseline="30000" dirty="0"/>
              <a:t>ème</a:t>
            </a:r>
            <a:r>
              <a:rPr lang="fr-FR" sz="2400" dirty="0"/>
              <a:t>) Année et sur l’utilisation de la MILDA par les communautés;</a:t>
            </a:r>
          </a:p>
          <a:p>
            <a:pPr marL="0" indent="0" algn="just">
              <a:lnSpc>
                <a:spcPct val="80000"/>
              </a:lnSpc>
              <a:buNone/>
            </a:pPr>
            <a:endParaRPr lang="fr-FR" sz="2400" dirty="0"/>
          </a:p>
          <a:p>
            <a:pPr algn="just">
              <a:lnSpc>
                <a:spcPct val="80000"/>
              </a:lnSpc>
            </a:pPr>
            <a:r>
              <a:rPr lang="fr-FR" sz="2400" dirty="0"/>
              <a:t>La CIP à travers les AC pour les visites à domicile et les causeries éducatives.</a:t>
            </a:r>
          </a:p>
          <a:p>
            <a:pPr algn="just">
              <a:lnSpc>
                <a:spcPct val="80000"/>
              </a:lnSpc>
            </a:pPr>
            <a:endParaRPr lang="fr-FR" sz="2400" dirty="0"/>
          </a:p>
        </p:txBody>
      </p:sp>
      <p:sp>
        <p:nvSpPr>
          <p:cNvPr id="4" name="Slide Number Placeholder 3"/>
          <p:cNvSpPr>
            <a:spLocks noGrp="1"/>
          </p:cNvSpPr>
          <p:nvPr>
            <p:ph type="sldNum" sz="quarter" idx="12"/>
          </p:nvPr>
        </p:nvSpPr>
        <p:spPr/>
        <p:txBody>
          <a:bodyPr/>
          <a:lstStyle/>
          <a:p>
            <a:fld id="{C4DDA4C8-0D31-0E4C-85E1-4552E994C258}" type="slidenum">
              <a:rPr lang="en-US" smtClean="0"/>
              <a:t>36</a:t>
            </a:fld>
            <a:endParaRPr lang="en-US" dirty="0"/>
          </a:p>
        </p:txBody>
      </p:sp>
    </p:spTree>
    <p:extLst>
      <p:ext uri="{BB962C8B-B14F-4D97-AF65-F5344CB8AC3E}">
        <p14:creationId xmlns:p14="http://schemas.microsoft.com/office/powerpoint/2010/main" val="1245953075"/>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45225"/>
            <a:ext cx="7533113" cy="505246"/>
          </a:xfrm>
        </p:spPr>
        <p:txBody>
          <a:bodyPr>
            <a:normAutofit fontScale="90000"/>
          </a:bodyPr>
          <a:lstStyle/>
          <a:p>
            <a:br>
              <a:rPr lang="en-US" dirty="0"/>
            </a:br>
            <a:r>
              <a:rPr lang="en-US" dirty="0"/>
              <a:t>CINQUIEME SESSION </a:t>
            </a:r>
            <a:br>
              <a:rPr lang="en-US" dirty="0"/>
            </a:br>
            <a:endParaRPr lang="en-US" dirty="0"/>
          </a:p>
        </p:txBody>
      </p:sp>
      <p:sp>
        <p:nvSpPr>
          <p:cNvPr id="3" name="Content Placeholder 2"/>
          <p:cNvSpPr>
            <a:spLocks noGrp="1"/>
          </p:cNvSpPr>
          <p:nvPr>
            <p:ph idx="1"/>
          </p:nvPr>
        </p:nvSpPr>
        <p:spPr>
          <a:xfrm>
            <a:off x="194235" y="1270000"/>
            <a:ext cx="8830235" cy="4986112"/>
          </a:xfrm>
        </p:spPr>
        <p:txBody>
          <a:bodyPr>
            <a:normAutofit/>
          </a:bodyPr>
          <a:lstStyle/>
          <a:p>
            <a:pPr marL="457200" indent="-457200" algn="just">
              <a:lnSpc>
                <a:spcPct val="110000"/>
              </a:lnSpc>
              <a:buFont typeface="+mj-lt"/>
              <a:buAutoNum type="arabicPeriod" startAt="2"/>
            </a:pPr>
            <a:r>
              <a:rPr lang="fr-FR" sz="2400" b="1" dirty="0"/>
              <a:t>Les cibles pour les quels les canaux sont destinés</a:t>
            </a:r>
          </a:p>
          <a:p>
            <a:pPr marL="0" indent="0" algn="just">
              <a:lnSpc>
                <a:spcPct val="80000"/>
              </a:lnSpc>
              <a:buNone/>
            </a:pPr>
            <a:endParaRPr lang="fr-FR" sz="2400" dirty="0"/>
          </a:p>
          <a:p>
            <a:pPr algn="just">
              <a:lnSpc>
                <a:spcPct val="80000"/>
              </a:lnSpc>
            </a:pPr>
            <a:r>
              <a:rPr lang="fr-FR" sz="2400" dirty="0"/>
              <a:t>Le canal médias à travers la radio rurale de Boffa pour les genres radiophoniques (microprogramme en Baga, Soussou et Poular,  tables rondes et les émissions interactives) est destiné à la </a:t>
            </a:r>
            <a:r>
              <a:rPr lang="fr-FR" sz="2400" b="1" u="sng" dirty="0"/>
              <a:t>Population de Boffa</a:t>
            </a:r>
            <a:r>
              <a:rPr lang="fr-FR" sz="2400" dirty="0"/>
              <a:t>:;</a:t>
            </a:r>
          </a:p>
          <a:p>
            <a:pPr marL="400050" algn="just">
              <a:lnSpc>
                <a:spcPct val="80000"/>
              </a:lnSpc>
            </a:pPr>
            <a:endParaRPr lang="fr-FR" sz="2400" dirty="0"/>
          </a:p>
          <a:p>
            <a:pPr marL="400050" algn="just">
              <a:lnSpc>
                <a:spcPct val="80000"/>
              </a:lnSpc>
            </a:pPr>
            <a:r>
              <a:rPr lang="fr-FR" sz="2400" dirty="0"/>
              <a:t>Le canal des imprimés est destiné à des cibles différentes à savoir :</a:t>
            </a:r>
          </a:p>
          <a:p>
            <a:pPr marL="800100" lvl="1" algn="just">
              <a:lnSpc>
                <a:spcPct val="80000"/>
              </a:lnSpc>
              <a:buFont typeface="Wingdings" charset="2"/>
              <a:buChar char="ü"/>
            </a:pPr>
            <a:r>
              <a:rPr lang="fr-FR" sz="2400" b="1" u="sng" dirty="0"/>
              <a:t>Les Elèves </a:t>
            </a:r>
            <a:r>
              <a:rPr lang="fr-FR" sz="2400" dirty="0"/>
              <a:t>pour les affiches enseignants</a:t>
            </a:r>
          </a:p>
          <a:p>
            <a:pPr marL="800100" lvl="1" algn="just">
              <a:lnSpc>
                <a:spcPct val="80000"/>
              </a:lnSpc>
              <a:buFont typeface="Wingdings" charset="2"/>
              <a:buChar char="ü"/>
            </a:pPr>
            <a:r>
              <a:rPr lang="fr-FR" sz="2400" b="1" u="sng" dirty="0"/>
              <a:t>Les familles </a:t>
            </a:r>
            <a:r>
              <a:rPr lang="fr-FR" sz="2400" dirty="0"/>
              <a:t>pour les autocollants des  élèves</a:t>
            </a:r>
          </a:p>
          <a:p>
            <a:pPr marL="800100" lvl="1" algn="just">
              <a:lnSpc>
                <a:spcPct val="80000"/>
              </a:lnSpc>
              <a:buFont typeface="Wingdings" charset="2"/>
              <a:buChar char="ü"/>
            </a:pPr>
            <a:r>
              <a:rPr lang="fr-FR" sz="2400" b="1" u="sng" dirty="0"/>
              <a:t>Les communautés </a:t>
            </a:r>
            <a:r>
              <a:rPr lang="fr-FR" sz="2400" dirty="0"/>
              <a:t>pour les  affiches des APEAE et les AC </a:t>
            </a:r>
          </a:p>
          <a:p>
            <a:pPr marL="514350" lvl="1" indent="0" algn="just">
              <a:lnSpc>
                <a:spcPct val="80000"/>
              </a:lnSpc>
              <a:buNone/>
            </a:pPr>
            <a:endParaRPr lang="fr-FR" sz="2400" dirty="0"/>
          </a:p>
          <a:p>
            <a:pPr marL="0" indent="0" algn="just">
              <a:lnSpc>
                <a:spcPct val="80000"/>
              </a:lnSpc>
              <a:buNone/>
            </a:pPr>
            <a:r>
              <a:rPr lang="fr-FR" sz="2400" b="1" u="sng" dirty="0"/>
              <a:t>NB</a:t>
            </a:r>
            <a:r>
              <a:rPr lang="fr-FR" sz="2400" dirty="0"/>
              <a:t>: Donner un modèle de chaque fiche à chaque et expliquer leur contenu</a:t>
            </a:r>
            <a:endParaRPr lang="fr-FR" sz="2600" dirty="0"/>
          </a:p>
          <a:p>
            <a:pPr marL="0" indent="0" algn="just">
              <a:lnSpc>
                <a:spcPct val="80000"/>
              </a:lnSpc>
              <a:buNone/>
            </a:pPr>
            <a:endParaRPr lang="fr-FR" sz="2400" dirty="0"/>
          </a:p>
          <a:p>
            <a:pPr marL="0" indent="0" algn="just">
              <a:lnSpc>
                <a:spcPct val="110000"/>
              </a:lnSpc>
              <a:buNone/>
            </a:pPr>
            <a:endParaRPr lang="fr-FR" sz="2400" dirty="0"/>
          </a:p>
          <a:p>
            <a:pPr marL="0" indent="0" algn="just">
              <a:lnSpc>
                <a:spcPct val="80000"/>
              </a:lnSpc>
              <a:buNone/>
            </a:pPr>
            <a:endParaRPr lang="fr-FR" sz="2400" dirty="0"/>
          </a:p>
        </p:txBody>
      </p:sp>
      <p:sp>
        <p:nvSpPr>
          <p:cNvPr id="4" name="Slide Number Placeholder 3"/>
          <p:cNvSpPr>
            <a:spLocks noGrp="1"/>
          </p:cNvSpPr>
          <p:nvPr>
            <p:ph type="sldNum" sz="quarter" idx="12"/>
          </p:nvPr>
        </p:nvSpPr>
        <p:spPr/>
        <p:txBody>
          <a:bodyPr/>
          <a:lstStyle/>
          <a:p>
            <a:fld id="{C4DDA4C8-0D31-0E4C-85E1-4552E994C258}" type="slidenum">
              <a:rPr lang="en-US" smtClean="0"/>
              <a:t>37</a:t>
            </a:fld>
            <a:endParaRPr lang="en-US" dirty="0"/>
          </a:p>
        </p:txBody>
      </p:sp>
    </p:spTree>
    <p:extLst>
      <p:ext uri="{BB962C8B-B14F-4D97-AF65-F5344CB8AC3E}">
        <p14:creationId xmlns:p14="http://schemas.microsoft.com/office/powerpoint/2010/main" val="1588936175"/>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4471" y="1628588"/>
            <a:ext cx="8875058" cy="2734236"/>
          </a:xfrm>
        </p:spPr>
        <p:txBody>
          <a:bodyPr>
            <a:normAutofit fontScale="90000"/>
          </a:bodyPr>
          <a:lstStyle/>
          <a:p>
            <a:r>
              <a:rPr lang="en-US" sz="3600" dirty="0"/>
              <a:t>SIXIEME SESSION </a:t>
            </a:r>
            <a:br>
              <a:rPr lang="en-US" sz="3600" dirty="0"/>
            </a:br>
            <a:r>
              <a:rPr lang="en-US" sz="3600" dirty="0"/>
              <a:t>STRATEGIE DE LA DISTRIBUTION</a:t>
            </a:r>
            <a:br>
              <a:rPr lang="en-US" sz="3600" dirty="0"/>
            </a:br>
            <a:r>
              <a:rPr lang="en-US" sz="3600" dirty="0"/>
              <a:t>ORGANISATION DES SITES DE DISTRIBUTION  </a:t>
            </a:r>
            <a:br>
              <a:rPr lang="en-US" sz="3600" dirty="0"/>
            </a:br>
            <a:r>
              <a:rPr lang="en-US" sz="3600" dirty="0"/>
              <a:t>LES OUTILS DE SUIVI-EVALUATION </a:t>
            </a:r>
            <a:br>
              <a:rPr lang="en-US" sz="3600" dirty="0"/>
            </a:br>
            <a:endParaRPr lang="en-US" sz="3600" dirty="0"/>
          </a:p>
        </p:txBody>
      </p:sp>
      <p:sp>
        <p:nvSpPr>
          <p:cNvPr id="4" name="Slide Number Placeholder 3"/>
          <p:cNvSpPr>
            <a:spLocks noGrp="1"/>
          </p:cNvSpPr>
          <p:nvPr>
            <p:ph type="sldNum" sz="quarter" idx="12"/>
          </p:nvPr>
        </p:nvSpPr>
        <p:spPr/>
        <p:txBody>
          <a:bodyPr/>
          <a:lstStyle/>
          <a:p>
            <a:fld id="{C4DDA4C8-0D31-0E4C-85E1-4552E994C258}" type="slidenum">
              <a:rPr lang="en-US" smtClean="0"/>
              <a:t>38</a:t>
            </a:fld>
            <a:endParaRPr lang="en-US" dirty="0"/>
          </a:p>
        </p:txBody>
      </p:sp>
    </p:spTree>
    <p:extLst>
      <p:ext uri="{BB962C8B-B14F-4D97-AF65-F5344CB8AC3E}">
        <p14:creationId xmlns:p14="http://schemas.microsoft.com/office/powerpoint/2010/main" val="2231831208"/>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779695"/>
            <a:ext cx="7533113" cy="505246"/>
          </a:xfrm>
        </p:spPr>
        <p:txBody>
          <a:bodyPr>
            <a:normAutofit fontScale="90000"/>
          </a:bodyPr>
          <a:lstStyle/>
          <a:p>
            <a:br>
              <a:rPr lang="en-US" dirty="0"/>
            </a:br>
            <a:r>
              <a:rPr lang="en-US" dirty="0"/>
              <a:t>SIXIEME  SESSION </a:t>
            </a:r>
            <a:br>
              <a:rPr lang="en-US" dirty="0"/>
            </a:br>
            <a:endParaRPr lang="en-US" dirty="0"/>
          </a:p>
        </p:txBody>
      </p:sp>
      <p:sp>
        <p:nvSpPr>
          <p:cNvPr id="3" name="Content Placeholder 2"/>
          <p:cNvSpPr>
            <a:spLocks noGrp="1"/>
          </p:cNvSpPr>
          <p:nvPr>
            <p:ph idx="1"/>
          </p:nvPr>
        </p:nvSpPr>
        <p:spPr>
          <a:xfrm>
            <a:off x="194235" y="1449294"/>
            <a:ext cx="8830235" cy="4806818"/>
          </a:xfrm>
        </p:spPr>
        <p:txBody>
          <a:bodyPr>
            <a:normAutofit fontScale="70000" lnSpcReduction="20000"/>
          </a:bodyPr>
          <a:lstStyle/>
          <a:p>
            <a:pPr algn="just">
              <a:lnSpc>
                <a:spcPct val="110000"/>
              </a:lnSpc>
            </a:pPr>
            <a:r>
              <a:rPr lang="fr-FR" b="1" i="1" dirty="0">
                <a:solidFill>
                  <a:srgbClr val="000000"/>
                </a:solidFill>
              </a:rPr>
              <a:t>À la fin de la session, les participants doivent connaitre</a:t>
            </a:r>
            <a:r>
              <a:rPr lang="fr-FR" dirty="0">
                <a:solidFill>
                  <a:srgbClr val="000000"/>
                </a:solidFill>
              </a:rPr>
              <a:t>:</a:t>
            </a:r>
          </a:p>
          <a:p>
            <a:pPr marL="514350" indent="-514350" algn="just">
              <a:lnSpc>
                <a:spcPct val="110000"/>
              </a:lnSpc>
              <a:buFont typeface="+mj-lt"/>
              <a:buAutoNum type="arabicPeriod"/>
            </a:pPr>
            <a:r>
              <a:rPr lang="fr-FR" dirty="0">
                <a:solidFill>
                  <a:srgbClr val="000000"/>
                </a:solidFill>
              </a:rPr>
              <a:t>La stratégie de la distribution de MILDA en milieu scolaire </a:t>
            </a:r>
          </a:p>
          <a:p>
            <a:pPr marL="514350" indent="-514350" algn="just">
              <a:lnSpc>
                <a:spcPct val="110000"/>
              </a:lnSpc>
              <a:buFont typeface="+mj-lt"/>
              <a:buAutoNum type="arabicPeriod"/>
            </a:pPr>
            <a:r>
              <a:rPr lang="fr-FR" dirty="0">
                <a:solidFill>
                  <a:srgbClr val="000000"/>
                </a:solidFill>
              </a:rPr>
              <a:t>L’organisation des sites de distribution </a:t>
            </a:r>
          </a:p>
          <a:p>
            <a:pPr marL="514350" indent="-514350" algn="just">
              <a:lnSpc>
                <a:spcPct val="110000"/>
              </a:lnSpc>
              <a:buFont typeface="+mj-lt"/>
              <a:buAutoNum type="arabicPeriod"/>
            </a:pPr>
            <a:r>
              <a:rPr lang="fr-FR" dirty="0">
                <a:solidFill>
                  <a:srgbClr val="000000"/>
                </a:solidFill>
              </a:rPr>
              <a:t>Le contenu des outils de gestion et leur remplissage</a:t>
            </a:r>
          </a:p>
          <a:p>
            <a:pPr marL="0" indent="0" algn="just">
              <a:lnSpc>
                <a:spcPct val="110000"/>
              </a:lnSpc>
              <a:buNone/>
            </a:pPr>
            <a:endParaRPr lang="fr-FR" b="1" u="sng" dirty="0">
              <a:solidFill>
                <a:srgbClr val="000000"/>
              </a:solidFill>
            </a:endParaRPr>
          </a:p>
          <a:p>
            <a:pPr marL="0" indent="0" algn="just">
              <a:lnSpc>
                <a:spcPct val="110000"/>
              </a:lnSpc>
              <a:buNone/>
            </a:pPr>
            <a:r>
              <a:rPr lang="fr-FR" b="1" u="sng" dirty="0">
                <a:solidFill>
                  <a:srgbClr val="000000"/>
                </a:solidFill>
              </a:rPr>
              <a:t>Méthodologie</a:t>
            </a:r>
            <a:r>
              <a:rPr lang="fr-FR" u="sng" dirty="0">
                <a:solidFill>
                  <a:srgbClr val="000000"/>
                </a:solidFill>
              </a:rPr>
              <a:t> </a:t>
            </a:r>
          </a:p>
          <a:p>
            <a:pPr algn="just">
              <a:lnSpc>
                <a:spcPct val="110000"/>
              </a:lnSpc>
              <a:buFont typeface="Wingdings" charset="2"/>
              <a:buChar char="§"/>
            </a:pPr>
            <a:r>
              <a:rPr lang="fr-FR" dirty="0">
                <a:solidFill>
                  <a:srgbClr val="000000"/>
                </a:solidFill>
              </a:rPr>
              <a:t>Brainstorming</a:t>
            </a:r>
          </a:p>
          <a:p>
            <a:pPr algn="just">
              <a:lnSpc>
                <a:spcPct val="110000"/>
              </a:lnSpc>
              <a:buFont typeface="Wingdings" charset="2"/>
              <a:buChar char="§"/>
            </a:pPr>
            <a:r>
              <a:rPr lang="fr-FR" dirty="0">
                <a:solidFill>
                  <a:srgbClr val="000000"/>
                </a:solidFill>
              </a:rPr>
              <a:t>Exposé</a:t>
            </a:r>
          </a:p>
          <a:p>
            <a:pPr algn="just">
              <a:lnSpc>
                <a:spcPct val="110000"/>
              </a:lnSpc>
              <a:buFont typeface="Wingdings" charset="2"/>
              <a:buChar char="§"/>
            </a:pPr>
            <a:r>
              <a:rPr lang="fr-FR" dirty="0">
                <a:solidFill>
                  <a:srgbClr val="000000"/>
                </a:solidFill>
              </a:rPr>
              <a:t>Questions/Réponses</a:t>
            </a:r>
          </a:p>
          <a:p>
            <a:pPr algn="just">
              <a:lnSpc>
                <a:spcPct val="110000"/>
              </a:lnSpc>
              <a:buFont typeface="Wingdings" charset="2"/>
              <a:buChar char="§"/>
            </a:pPr>
            <a:r>
              <a:rPr lang="fr-FR" dirty="0">
                <a:solidFill>
                  <a:srgbClr val="000000"/>
                </a:solidFill>
              </a:rPr>
              <a:t>Pratique remplier les outils</a:t>
            </a:r>
          </a:p>
          <a:p>
            <a:pPr marL="0" indent="0" algn="just">
              <a:lnSpc>
                <a:spcPct val="110000"/>
              </a:lnSpc>
              <a:buNone/>
            </a:pPr>
            <a:endParaRPr lang="fr-FR" dirty="0">
              <a:solidFill>
                <a:srgbClr val="000000"/>
              </a:solidFill>
            </a:endParaRPr>
          </a:p>
          <a:p>
            <a:pPr marL="0" indent="0" algn="just">
              <a:lnSpc>
                <a:spcPct val="110000"/>
              </a:lnSpc>
              <a:buNone/>
            </a:pPr>
            <a:r>
              <a:rPr lang="fr-FR" b="1" u="sng" dirty="0">
                <a:solidFill>
                  <a:srgbClr val="000000"/>
                </a:solidFill>
              </a:rPr>
              <a:t>Durée de la session</a:t>
            </a:r>
            <a:r>
              <a:rPr lang="fr-FR" dirty="0">
                <a:solidFill>
                  <a:srgbClr val="000000"/>
                </a:solidFill>
              </a:rPr>
              <a:t>: 2h</a:t>
            </a:r>
          </a:p>
          <a:p>
            <a:endParaRPr lang="en-US" dirty="0"/>
          </a:p>
          <a:p>
            <a:endParaRPr lang="en-US" dirty="0"/>
          </a:p>
        </p:txBody>
      </p:sp>
      <p:sp>
        <p:nvSpPr>
          <p:cNvPr id="4" name="Slide Number Placeholder 3"/>
          <p:cNvSpPr>
            <a:spLocks noGrp="1"/>
          </p:cNvSpPr>
          <p:nvPr>
            <p:ph type="sldNum" sz="quarter" idx="12"/>
          </p:nvPr>
        </p:nvSpPr>
        <p:spPr/>
        <p:txBody>
          <a:bodyPr/>
          <a:lstStyle/>
          <a:p>
            <a:fld id="{C4DDA4C8-0D31-0E4C-85E1-4552E994C258}" type="slidenum">
              <a:rPr lang="en-US" smtClean="0"/>
              <a:t>39</a:t>
            </a:fld>
            <a:endParaRPr lang="en-US" dirty="0"/>
          </a:p>
        </p:txBody>
      </p:sp>
    </p:spTree>
    <p:extLst>
      <p:ext uri="{BB962C8B-B14F-4D97-AF65-F5344CB8AC3E}">
        <p14:creationId xmlns:p14="http://schemas.microsoft.com/office/powerpoint/2010/main" val="73469906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4306" y="660167"/>
            <a:ext cx="7752635" cy="535127"/>
          </a:xfrm>
        </p:spPr>
        <p:txBody>
          <a:bodyPr>
            <a:noAutofit/>
          </a:bodyPr>
          <a:lstStyle/>
          <a:p>
            <a:r>
              <a:rPr lang="en-US" sz="3600" dirty="0"/>
              <a:t>PREMIERE SESSION </a:t>
            </a:r>
          </a:p>
        </p:txBody>
      </p:sp>
      <p:sp>
        <p:nvSpPr>
          <p:cNvPr id="3" name="Content Placeholder 2"/>
          <p:cNvSpPr>
            <a:spLocks noGrp="1"/>
          </p:cNvSpPr>
          <p:nvPr>
            <p:ph idx="1"/>
          </p:nvPr>
        </p:nvSpPr>
        <p:spPr>
          <a:xfrm>
            <a:off x="239059" y="1359647"/>
            <a:ext cx="8785412" cy="4691529"/>
          </a:xfrm>
        </p:spPr>
        <p:txBody>
          <a:bodyPr>
            <a:normAutofit fontScale="92500" lnSpcReduction="10000"/>
          </a:bodyPr>
          <a:lstStyle/>
          <a:p>
            <a:pPr marL="514350" indent="-514350" algn="just">
              <a:buFont typeface="+mj-lt"/>
              <a:buAutoNum type="arabicPeriod"/>
            </a:pPr>
            <a:r>
              <a:rPr lang="fr-FR" sz="2800" b="1" dirty="0"/>
              <a:t>Le contexte de la distribution des MILDA en milieu scolaire</a:t>
            </a:r>
          </a:p>
          <a:p>
            <a:pPr marL="0" indent="0" algn="just">
              <a:buNone/>
            </a:pPr>
            <a:endParaRPr lang="fr-FR" sz="2600" b="1" dirty="0"/>
          </a:p>
          <a:p>
            <a:pPr algn="just"/>
            <a:r>
              <a:rPr lang="fr-FR" sz="2600" dirty="0"/>
              <a:t>La distribution des MILDA  en milieu scolaire fait partie des canaux de distribution du Plan Stratégique National 2018-2022 du Programme National de lutte contre le Paludisme (PNLP);</a:t>
            </a:r>
          </a:p>
          <a:p>
            <a:pPr marL="0" indent="0" algn="just">
              <a:buNone/>
            </a:pPr>
            <a:endParaRPr lang="en-US" sz="2600" dirty="0"/>
          </a:p>
          <a:p>
            <a:pPr algn="just"/>
            <a:r>
              <a:rPr lang="fr-FR" sz="2600" dirty="0"/>
              <a:t>Elle appuie les canaux de distribution déjà existants à savoir : la routine et la campagne de masse; </a:t>
            </a:r>
          </a:p>
          <a:p>
            <a:pPr algn="just"/>
            <a:endParaRPr lang="fr-FR" sz="2600" dirty="0"/>
          </a:p>
          <a:p>
            <a:pPr algn="just"/>
            <a:r>
              <a:rPr lang="fr-FR" sz="2600" dirty="0"/>
              <a:t>Le secteur éducatif présente plusieurs avantages pour améliorer la couverture universelle de MILDA autrement dit, la disponibilité des MILDA dans les ménages. Ces avantages sont entre autres: </a:t>
            </a:r>
          </a:p>
          <a:p>
            <a:pPr lvl="1" algn="just">
              <a:lnSpc>
                <a:spcPct val="70000"/>
              </a:lnSpc>
              <a:buFont typeface="Wingdings" charset="2"/>
              <a:buChar char="ü"/>
            </a:pPr>
            <a:endParaRPr lang="en-US" sz="2400" dirty="0"/>
          </a:p>
          <a:p>
            <a:pPr algn="just">
              <a:lnSpc>
                <a:spcPct val="70000"/>
              </a:lnSpc>
            </a:pPr>
            <a:endParaRPr lang="fr-FR" sz="2400" b="1" dirty="0"/>
          </a:p>
        </p:txBody>
      </p:sp>
      <p:sp>
        <p:nvSpPr>
          <p:cNvPr id="4" name="Slide Number Placeholder 3"/>
          <p:cNvSpPr>
            <a:spLocks noGrp="1"/>
          </p:cNvSpPr>
          <p:nvPr>
            <p:ph type="sldNum" sz="quarter" idx="12"/>
          </p:nvPr>
        </p:nvSpPr>
        <p:spPr/>
        <p:txBody>
          <a:bodyPr/>
          <a:lstStyle/>
          <a:p>
            <a:fld id="{C4DDA4C8-0D31-0E4C-85E1-4552E994C258}" type="slidenum">
              <a:rPr lang="en-US" smtClean="0"/>
              <a:t>4</a:t>
            </a:fld>
            <a:endParaRPr lang="en-US" dirty="0"/>
          </a:p>
        </p:txBody>
      </p:sp>
    </p:spTree>
    <p:extLst>
      <p:ext uri="{BB962C8B-B14F-4D97-AF65-F5344CB8AC3E}">
        <p14:creationId xmlns:p14="http://schemas.microsoft.com/office/powerpoint/2010/main" val="329438998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60166"/>
            <a:ext cx="7533113" cy="505246"/>
          </a:xfrm>
        </p:spPr>
        <p:txBody>
          <a:bodyPr>
            <a:normAutofit fontScale="90000"/>
          </a:bodyPr>
          <a:lstStyle/>
          <a:p>
            <a:br>
              <a:rPr lang="en-US" dirty="0"/>
            </a:br>
            <a:r>
              <a:rPr lang="en-US" dirty="0"/>
              <a:t>SIXIEME   SESSION </a:t>
            </a:r>
            <a:br>
              <a:rPr lang="en-US" dirty="0"/>
            </a:br>
            <a:endParaRPr lang="en-US" dirty="0"/>
          </a:p>
        </p:txBody>
      </p:sp>
      <p:sp>
        <p:nvSpPr>
          <p:cNvPr id="3" name="Content Placeholder 2"/>
          <p:cNvSpPr>
            <a:spLocks noGrp="1"/>
          </p:cNvSpPr>
          <p:nvPr>
            <p:ph idx="1"/>
          </p:nvPr>
        </p:nvSpPr>
        <p:spPr>
          <a:xfrm>
            <a:off x="194235" y="1314824"/>
            <a:ext cx="8830235" cy="4941288"/>
          </a:xfrm>
        </p:spPr>
        <p:txBody>
          <a:bodyPr>
            <a:noAutofit/>
          </a:bodyPr>
          <a:lstStyle/>
          <a:p>
            <a:pPr marL="514350" indent="-514350" algn="just">
              <a:lnSpc>
                <a:spcPct val="110000"/>
              </a:lnSpc>
              <a:buFont typeface="+mj-lt"/>
              <a:buAutoNum type="arabicPeriod"/>
            </a:pPr>
            <a:r>
              <a:rPr lang="fr-FR" sz="2400" b="1" dirty="0"/>
              <a:t>La stratégie de la distribution de MILDA en milieu scolaire</a:t>
            </a:r>
          </a:p>
          <a:p>
            <a:pPr algn="just"/>
            <a:r>
              <a:rPr lang="fr-FR" sz="2300" dirty="0"/>
              <a:t>Il s’agit d’une de distribution qui durera 1 jour au cours de laquelle tous les élèves des classes des 1</a:t>
            </a:r>
            <a:r>
              <a:rPr lang="fr-FR" sz="2300" baseline="30000" dirty="0"/>
              <a:t>ère</a:t>
            </a:r>
            <a:r>
              <a:rPr lang="fr-FR" sz="2300" dirty="0"/>
              <a:t>, 3</a:t>
            </a:r>
            <a:r>
              <a:rPr lang="fr-FR" sz="2300" baseline="30000" dirty="0"/>
              <a:t>ème</a:t>
            </a:r>
            <a:r>
              <a:rPr lang="fr-FR" sz="2300" dirty="0"/>
              <a:t> et 5</a:t>
            </a:r>
            <a:r>
              <a:rPr lang="fr-FR" sz="2300" baseline="30000" dirty="0"/>
              <a:t>ème</a:t>
            </a:r>
            <a:r>
              <a:rPr lang="fr-FR" sz="2300" dirty="0"/>
              <a:t> Année recevront leur MILDA dans les classes à travers les enseignants; </a:t>
            </a:r>
          </a:p>
          <a:p>
            <a:pPr marL="0" indent="0" algn="just">
              <a:buNone/>
            </a:pPr>
            <a:endParaRPr lang="en-US" sz="2300" dirty="0"/>
          </a:p>
          <a:p>
            <a:pPr algn="just"/>
            <a:r>
              <a:rPr lang="fr-FR" sz="2300" dirty="0"/>
              <a:t>La stratégie utilisée est la distribution dans les écoles qui se fera à travers l’échange de la moustiquaire contre une fiche d’enregistrement; </a:t>
            </a:r>
          </a:p>
          <a:p>
            <a:pPr algn="just"/>
            <a:endParaRPr lang="en-US" sz="2300" dirty="0"/>
          </a:p>
          <a:p>
            <a:pPr algn="just"/>
            <a:r>
              <a:rPr lang="fr-FR" sz="2300" dirty="0"/>
              <a:t>Les moustiquaires seront enlevées de leur emballage initial. Le projet fournira les emballages ordinaires (sac en plastique) pour le transport individuel des moustiquaires mises à la disposition des bénéficiaires.</a:t>
            </a:r>
            <a:endParaRPr lang="en-US" sz="2300" dirty="0"/>
          </a:p>
          <a:p>
            <a:pPr marL="0" indent="0">
              <a:buNone/>
            </a:pPr>
            <a:endParaRPr lang="en-US" sz="2300" dirty="0"/>
          </a:p>
          <a:p>
            <a:pPr marL="0" indent="0" algn="just">
              <a:lnSpc>
                <a:spcPct val="110000"/>
              </a:lnSpc>
              <a:buNone/>
            </a:pPr>
            <a:r>
              <a:rPr lang="fr-FR" sz="2400" b="1" dirty="0"/>
              <a:t> </a:t>
            </a:r>
          </a:p>
        </p:txBody>
      </p:sp>
      <p:sp>
        <p:nvSpPr>
          <p:cNvPr id="4" name="Slide Number Placeholder 3"/>
          <p:cNvSpPr>
            <a:spLocks noGrp="1"/>
          </p:cNvSpPr>
          <p:nvPr>
            <p:ph type="sldNum" sz="quarter" idx="12"/>
          </p:nvPr>
        </p:nvSpPr>
        <p:spPr/>
        <p:txBody>
          <a:bodyPr/>
          <a:lstStyle/>
          <a:p>
            <a:fld id="{C4DDA4C8-0D31-0E4C-85E1-4552E994C258}" type="slidenum">
              <a:rPr lang="en-US" smtClean="0"/>
              <a:t>40</a:t>
            </a:fld>
            <a:endParaRPr lang="en-US" dirty="0"/>
          </a:p>
        </p:txBody>
      </p:sp>
    </p:spTree>
    <p:extLst>
      <p:ext uri="{BB962C8B-B14F-4D97-AF65-F5344CB8AC3E}">
        <p14:creationId xmlns:p14="http://schemas.microsoft.com/office/powerpoint/2010/main" val="399827867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60166"/>
            <a:ext cx="7533113" cy="505246"/>
          </a:xfrm>
        </p:spPr>
        <p:txBody>
          <a:bodyPr>
            <a:normAutofit fontScale="90000"/>
          </a:bodyPr>
          <a:lstStyle/>
          <a:p>
            <a:br>
              <a:rPr lang="en-US" dirty="0"/>
            </a:br>
            <a:r>
              <a:rPr lang="en-US" dirty="0"/>
              <a:t>SIXIEME SESSION </a:t>
            </a:r>
            <a:br>
              <a:rPr lang="en-US" dirty="0"/>
            </a:br>
            <a:endParaRPr lang="en-US" dirty="0"/>
          </a:p>
        </p:txBody>
      </p:sp>
      <p:sp>
        <p:nvSpPr>
          <p:cNvPr id="3" name="Content Placeholder 2"/>
          <p:cNvSpPr>
            <a:spLocks noGrp="1"/>
          </p:cNvSpPr>
          <p:nvPr>
            <p:ph idx="1"/>
          </p:nvPr>
        </p:nvSpPr>
        <p:spPr>
          <a:xfrm>
            <a:off x="194235" y="1314824"/>
            <a:ext cx="8830235" cy="4941288"/>
          </a:xfrm>
        </p:spPr>
        <p:txBody>
          <a:bodyPr>
            <a:noAutofit/>
          </a:bodyPr>
          <a:lstStyle/>
          <a:p>
            <a:pPr marL="457200" indent="-457200" algn="just">
              <a:lnSpc>
                <a:spcPct val="110000"/>
              </a:lnSpc>
              <a:buFont typeface="+mj-lt"/>
              <a:buAutoNum type="arabicPeriod" startAt="2"/>
            </a:pPr>
            <a:r>
              <a:rPr lang="fr-FR" sz="2400" b="1" dirty="0"/>
              <a:t>L’organisation des sites de distribution </a:t>
            </a:r>
          </a:p>
          <a:p>
            <a:pPr algn="just">
              <a:lnSpc>
                <a:spcPct val="110000"/>
              </a:lnSpc>
            </a:pPr>
            <a:r>
              <a:rPr lang="fr-FR" sz="2400" dirty="0"/>
              <a:t>Les maitres des écoles des classes concernées assureront la distribution des MILDA aux élèves;</a:t>
            </a:r>
          </a:p>
          <a:p>
            <a:pPr algn="just">
              <a:lnSpc>
                <a:spcPct val="110000"/>
              </a:lnSpc>
            </a:pPr>
            <a:r>
              <a:rPr lang="fr-FR" sz="2400" dirty="0"/>
              <a:t>La distribution se fera dans les écoles concernées à travers les fiches d’enregistrement qui seront tenues et signées par les enseignants et les directeurs d’école à la fin de la distribution.</a:t>
            </a:r>
            <a:endParaRPr lang="en-US" sz="2400" dirty="0"/>
          </a:p>
          <a:p>
            <a:r>
              <a:rPr lang="fr-FR" sz="2400" b="1" dirty="0"/>
              <a:t>Pendant la distribution</a:t>
            </a:r>
            <a:r>
              <a:rPr lang="en-US" sz="2400" dirty="0"/>
              <a:t>, l</a:t>
            </a:r>
            <a:r>
              <a:rPr lang="fr-FR" sz="2400" dirty="0"/>
              <a:t>es élèves absents auront trois (3) jours pour recevoir leur MILDA chez le directeur de l’école à travers l’enseignant;</a:t>
            </a:r>
          </a:p>
          <a:p>
            <a:r>
              <a:rPr lang="fr-FR" sz="2400" dirty="0"/>
              <a:t>Au delà de ce délai, les MILDA seront retournées dans le centre de santé le plus proche pour reconstituer le stock de la distribution de routine. </a:t>
            </a:r>
            <a:endParaRPr lang="en-US" sz="2400" dirty="0"/>
          </a:p>
          <a:p>
            <a:r>
              <a:rPr lang="fr-FR" sz="2400" dirty="0"/>
              <a:t> </a:t>
            </a:r>
            <a:endParaRPr lang="en-US" sz="2400" dirty="0"/>
          </a:p>
          <a:p>
            <a:pPr marL="514350" indent="-514350" algn="just">
              <a:lnSpc>
                <a:spcPct val="110000"/>
              </a:lnSpc>
              <a:buFont typeface="+mj-lt"/>
              <a:buAutoNum type="arabicPeriod" startAt="2"/>
            </a:pPr>
            <a:endParaRPr lang="fr-FR" sz="2400" b="1" dirty="0"/>
          </a:p>
        </p:txBody>
      </p:sp>
      <p:sp>
        <p:nvSpPr>
          <p:cNvPr id="4" name="Slide Number Placeholder 3"/>
          <p:cNvSpPr>
            <a:spLocks noGrp="1"/>
          </p:cNvSpPr>
          <p:nvPr>
            <p:ph type="sldNum" sz="quarter" idx="12"/>
          </p:nvPr>
        </p:nvSpPr>
        <p:spPr/>
        <p:txBody>
          <a:bodyPr/>
          <a:lstStyle/>
          <a:p>
            <a:fld id="{C4DDA4C8-0D31-0E4C-85E1-4552E994C258}" type="slidenum">
              <a:rPr lang="en-US" smtClean="0"/>
              <a:t>41</a:t>
            </a:fld>
            <a:endParaRPr lang="en-US" dirty="0"/>
          </a:p>
        </p:txBody>
      </p:sp>
    </p:spTree>
    <p:extLst>
      <p:ext uri="{BB962C8B-B14F-4D97-AF65-F5344CB8AC3E}">
        <p14:creationId xmlns:p14="http://schemas.microsoft.com/office/powerpoint/2010/main" val="352050150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60166"/>
            <a:ext cx="7533113" cy="505246"/>
          </a:xfrm>
        </p:spPr>
        <p:txBody>
          <a:bodyPr>
            <a:normAutofit fontScale="90000"/>
          </a:bodyPr>
          <a:lstStyle/>
          <a:p>
            <a:br>
              <a:rPr lang="en-US" dirty="0"/>
            </a:br>
            <a:r>
              <a:rPr lang="en-US" dirty="0"/>
              <a:t>SIXIEME SESSION </a:t>
            </a:r>
            <a:br>
              <a:rPr lang="en-US" dirty="0"/>
            </a:br>
            <a:endParaRPr lang="en-US" dirty="0"/>
          </a:p>
        </p:txBody>
      </p:sp>
      <p:sp>
        <p:nvSpPr>
          <p:cNvPr id="3" name="Content Placeholder 2"/>
          <p:cNvSpPr>
            <a:spLocks noGrp="1"/>
          </p:cNvSpPr>
          <p:nvPr>
            <p:ph idx="1"/>
          </p:nvPr>
        </p:nvSpPr>
        <p:spPr>
          <a:xfrm>
            <a:off x="194235" y="1314824"/>
            <a:ext cx="8830235" cy="4941288"/>
          </a:xfrm>
        </p:spPr>
        <p:txBody>
          <a:bodyPr>
            <a:noAutofit/>
          </a:bodyPr>
          <a:lstStyle/>
          <a:p>
            <a:pPr marL="457200" indent="-457200" algn="just">
              <a:lnSpc>
                <a:spcPct val="110000"/>
              </a:lnSpc>
              <a:buFont typeface="+mj-lt"/>
              <a:buAutoNum type="arabicPeriod" startAt="2"/>
            </a:pPr>
            <a:r>
              <a:rPr lang="fr-FR" sz="2400" b="1" dirty="0"/>
              <a:t>L’organisation des sites de distribution </a:t>
            </a:r>
          </a:p>
          <a:p>
            <a:pPr algn="just">
              <a:lnSpc>
                <a:spcPct val="110000"/>
              </a:lnSpc>
            </a:pPr>
            <a:r>
              <a:rPr lang="fr-FR" sz="2400" dirty="0"/>
              <a:t>Les maitres des écoles des classes concernées assureront la distribution des MILDA aux élèves;</a:t>
            </a:r>
          </a:p>
          <a:p>
            <a:pPr algn="just">
              <a:lnSpc>
                <a:spcPct val="110000"/>
              </a:lnSpc>
            </a:pPr>
            <a:r>
              <a:rPr lang="fr-FR" sz="2400" dirty="0"/>
              <a:t>La distribution se fera dans les écoles concernées à travers les fiches d’enregistrement qui seront tenues et signées par les enseignants et les directeurs d’école à la fin de la distribution.</a:t>
            </a:r>
            <a:endParaRPr lang="en-US" sz="2400" dirty="0"/>
          </a:p>
          <a:p>
            <a:r>
              <a:rPr lang="fr-FR" sz="2400" b="1" dirty="0"/>
              <a:t>Pendant la distribution</a:t>
            </a:r>
            <a:r>
              <a:rPr lang="en-US" sz="2400" dirty="0"/>
              <a:t>, l</a:t>
            </a:r>
            <a:r>
              <a:rPr lang="fr-FR" sz="2400" dirty="0"/>
              <a:t>es élèves absents auront trois (3) jours pour recevoir leur MILDA chez le directeur de l’école à travers l’enseignant;</a:t>
            </a:r>
          </a:p>
          <a:p>
            <a:r>
              <a:rPr lang="fr-FR" sz="2400" dirty="0"/>
              <a:t>Au delà de ce délai, les MILDA seront retournées dans le centre de santé le plus proche pour reconstituer le stock de la distribution de routine. </a:t>
            </a:r>
            <a:endParaRPr lang="en-US" sz="2400" dirty="0"/>
          </a:p>
          <a:p>
            <a:r>
              <a:rPr lang="fr-FR" sz="2400" dirty="0"/>
              <a:t> </a:t>
            </a:r>
            <a:endParaRPr lang="en-US" sz="2400" dirty="0"/>
          </a:p>
          <a:p>
            <a:pPr marL="514350" indent="-514350" algn="just">
              <a:lnSpc>
                <a:spcPct val="110000"/>
              </a:lnSpc>
              <a:buFont typeface="+mj-lt"/>
              <a:buAutoNum type="arabicPeriod" startAt="2"/>
            </a:pPr>
            <a:endParaRPr lang="fr-FR" sz="2400" b="1" dirty="0"/>
          </a:p>
        </p:txBody>
      </p:sp>
      <p:sp>
        <p:nvSpPr>
          <p:cNvPr id="4" name="Slide Number Placeholder 3"/>
          <p:cNvSpPr>
            <a:spLocks noGrp="1"/>
          </p:cNvSpPr>
          <p:nvPr>
            <p:ph type="sldNum" sz="quarter" idx="12"/>
          </p:nvPr>
        </p:nvSpPr>
        <p:spPr/>
        <p:txBody>
          <a:bodyPr/>
          <a:lstStyle/>
          <a:p>
            <a:fld id="{C4DDA4C8-0D31-0E4C-85E1-4552E994C258}" type="slidenum">
              <a:rPr lang="en-US" smtClean="0"/>
              <a:t>42</a:t>
            </a:fld>
            <a:endParaRPr lang="en-US" dirty="0"/>
          </a:p>
        </p:txBody>
      </p:sp>
    </p:spTree>
    <p:extLst>
      <p:ext uri="{BB962C8B-B14F-4D97-AF65-F5344CB8AC3E}">
        <p14:creationId xmlns:p14="http://schemas.microsoft.com/office/powerpoint/2010/main" val="60810108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93718" y="660166"/>
            <a:ext cx="7533113" cy="505246"/>
          </a:xfrm>
        </p:spPr>
        <p:txBody>
          <a:bodyPr>
            <a:normAutofit fontScale="90000"/>
          </a:bodyPr>
          <a:lstStyle/>
          <a:p>
            <a:br>
              <a:rPr lang="en-US" dirty="0"/>
            </a:br>
            <a:r>
              <a:rPr lang="en-US" dirty="0"/>
              <a:t>SIXIEME SESSION </a:t>
            </a:r>
            <a:br>
              <a:rPr lang="en-US" dirty="0"/>
            </a:br>
            <a:endParaRPr lang="en-US" dirty="0"/>
          </a:p>
        </p:txBody>
      </p:sp>
      <p:sp>
        <p:nvSpPr>
          <p:cNvPr id="3" name="Content Placeholder 2"/>
          <p:cNvSpPr>
            <a:spLocks noGrp="1"/>
          </p:cNvSpPr>
          <p:nvPr>
            <p:ph idx="1"/>
          </p:nvPr>
        </p:nvSpPr>
        <p:spPr>
          <a:xfrm>
            <a:off x="156882" y="1057649"/>
            <a:ext cx="8830235" cy="4941288"/>
          </a:xfrm>
        </p:spPr>
        <p:txBody>
          <a:bodyPr>
            <a:noAutofit/>
          </a:bodyPr>
          <a:lstStyle/>
          <a:p>
            <a:pPr marL="457200" indent="-457200">
              <a:buFont typeface="+mj-lt"/>
              <a:buAutoNum type="arabicPeriod" startAt="3"/>
            </a:pPr>
            <a:r>
              <a:rPr lang="fr-FR" sz="2800" b="1" dirty="0"/>
              <a:t>Le contenu des outils de gestion et leur remplissage</a:t>
            </a:r>
          </a:p>
          <a:p>
            <a:pPr marL="0" indent="0">
              <a:buNone/>
            </a:pPr>
            <a:r>
              <a:rPr lang="fr-FR" sz="2800" dirty="0"/>
              <a:t>Dans le cadre du projet pilote de distribution des MILDA en milieu,  il est conçu trois (3) outils de gestion qui sont:</a:t>
            </a:r>
          </a:p>
          <a:p>
            <a:pPr marL="0" indent="0">
              <a:lnSpc>
                <a:spcPct val="50000"/>
              </a:lnSpc>
              <a:buNone/>
            </a:pPr>
            <a:endParaRPr lang="fr-FR" sz="2800" dirty="0"/>
          </a:p>
          <a:p>
            <a:pPr>
              <a:buFont typeface="Wingdings" charset="2"/>
              <a:buChar char="ü"/>
            </a:pPr>
            <a:r>
              <a:rPr lang="fr-FR" sz="2800" dirty="0"/>
              <a:t>La fiche de réception des MILDA par les DSEE</a:t>
            </a:r>
          </a:p>
          <a:p>
            <a:pPr>
              <a:buFont typeface="Wingdings" charset="2"/>
              <a:buChar char="ü"/>
            </a:pPr>
            <a:r>
              <a:rPr lang="fr-FR" sz="2800" dirty="0"/>
              <a:t>La fiche de réception par les directeurs des écoles</a:t>
            </a:r>
          </a:p>
          <a:p>
            <a:pPr>
              <a:buFont typeface="Wingdings" charset="2"/>
              <a:buChar char="ü"/>
            </a:pPr>
            <a:r>
              <a:rPr lang="fr-FR" sz="2800" dirty="0"/>
              <a:t>La fiche de distribution des MILDA dans les classes par les enseignants.</a:t>
            </a:r>
          </a:p>
          <a:p>
            <a:pPr marL="0" indent="0">
              <a:lnSpc>
                <a:spcPct val="50000"/>
              </a:lnSpc>
              <a:buNone/>
            </a:pPr>
            <a:endParaRPr lang="fr-FR" sz="2800" dirty="0"/>
          </a:p>
          <a:p>
            <a:pPr marL="0" indent="0">
              <a:buNone/>
            </a:pPr>
            <a:r>
              <a:rPr lang="fr-FR" sz="2800" b="1" u="sng" dirty="0"/>
              <a:t>NB</a:t>
            </a:r>
            <a:r>
              <a:rPr lang="fr-FR" sz="2800" dirty="0"/>
              <a:t>: voir le fichier Excel pour expliquer le remplissage des différents outils </a:t>
            </a:r>
          </a:p>
          <a:p>
            <a:pPr marL="0" indent="0">
              <a:buNone/>
            </a:pPr>
            <a:endParaRPr lang="en-US" sz="2800" b="1" dirty="0"/>
          </a:p>
          <a:p>
            <a:pPr marL="0" indent="0" algn="just">
              <a:lnSpc>
                <a:spcPct val="110000"/>
              </a:lnSpc>
              <a:buNone/>
            </a:pPr>
            <a:endParaRPr lang="fr-FR" sz="2800" b="1" dirty="0"/>
          </a:p>
        </p:txBody>
      </p:sp>
      <p:sp>
        <p:nvSpPr>
          <p:cNvPr id="4" name="Slide Number Placeholder 3"/>
          <p:cNvSpPr>
            <a:spLocks noGrp="1"/>
          </p:cNvSpPr>
          <p:nvPr>
            <p:ph type="sldNum" sz="quarter" idx="12"/>
          </p:nvPr>
        </p:nvSpPr>
        <p:spPr/>
        <p:txBody>
          <a:bodyPr/>
          <a:lstStyle/>
          <a:p>
            <a:fld id="{C4DDA4C8-0D31-0E4C-85E1-4552E994C258}" type="slidenum">
              <a:rPr lang="en-US" smtClean="0"/>
              <a:t>43</a:t>
            </a:fld>
            <a:endParaRPr lang="en-US" dirty="0"/>
          </a:p>
        </p:txBody>
      </p:sp>
    </p:spTree>
    <p:extLst>
      <p:ext uri="{BB962C8B-B14F-4D97-AF65-F5344CB8AC3E}">
        <p14:creationId xmlns:p14="http://schemas.microsoft.com/office/powerpoint/2010/main" val="3034256899"/>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4235" y="1568824"/>
            <a:ext cx="8755529" cy="3555999"/>
          </a:xfrm>
        </p:spPr>
        <p:txBody>
          <a:bodyPr>
            <a:normAutofit/>
          </a:bodyPr>
          <a:lstStyle/>
          <a:p>
            <a:br>
              <a:rPr lang="en-US" dirty="0"/>
            </a:br>
            <a:r>
              <a:rPr lang="en-US" sz="4800" dirty="0"/>
              <a:t>MERCI DE VOTRE PATIENCE!</a:t>
            </a:r>
          </a:p>
        </p:txBody>
      </p:sp>
      <p:sp>
        <p:nvSpPr>
          <p:cNvPr id="4" name="Slide Number Placeholder 3"/>
          <p:cNvSpPr>
            <a:spLocks noGrp="1"/>
          </p:cNvSpPr>
          <p:nvPr>
            <p:ph type="sldNum" sz="quarter" idx="12"/>
          </p:nvPr>
        </p:nvSpPr>
        <p:spPr/>
        <p:txBody>
          <a:bodyPr/>
          <a:lstStyle/>
          <a:p>
            <a:fld id="{C4DDA4C8-0D31-0E4C-85E1-4552E994C258}" type="slidenum">
              <a:rPr lang="en-US" smtClean="0"/>
              <a:t>44</a:t>
            </a:fld>
            <a:endParaRPr lang="en-US" dirty="0"/>
          </a:p>
        </p:txBody>
      </p:sp>
    </p:spTree>
    <p:extLst>
      <p:ext uri="{BB962C8B-B14F-4D97-AF65-F5344CB8AC3E}">
        <p14:creationId xmlns:p14="http://schemas.microsoft.com/office/powerpoint/2010/main" val="225509224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4306" y="660167"/>
            <a:ext cx="7752635" cy="535127"/>
          </a:xfrm>
        </p:spPr>
        <p:txBody>
          <a:bodyPr>
            <a:noAutofit/>
          </a:bodyPr>
          <a:lstStyle/>
          <a:p>
            <a:r>
              <a:rPr lang="en-US" sz="3600" dirty="0"/>
              <a:t>PREMIERE SESSION </a:t>
            </a:r>
          </a:p>
        </p:txBody>
      </p:sp>
      <p:sp>
        <p:nvSpPr>
          <p:cNvPr id="3" name="Content Placeholder 2"/>
          <p:cNvSpPr>
            <a:spLocks noGrp="1"/>
          </p:cNvSpPr>
          <p:nvPr>
            <p:ph idx="1"/>
          </p:nvPr>
        </p:nvSpPr>
        <p:spPr>
          <a:xfrm>
            <a:off x="239059" y="1359647"/>
            <a:ext cx="8785412" cy="4691529"/>
          </a:xfrm>
        </p:spPr>
        <p:txBody>
          <a:bodyPr>
            <a:normAutofit/>
          </a:bodyPr>
          <a:lstStyle/>
          <a:p>
            <a:pPr lvl="0" algn="just">
              <a:buFont typeface="Wingdings" charset="2"/>
              <a:buChar char="ü"/>
            </a:pPr>
            <a:r>
              <a:rPr lang="fr-FR" sz="2400" dirty="0"/>
              <a:t>La fonctionnalité et  l’ancrage du système éducatif sur le plan national ;</a:t>
            </a:r>
            <a:endParaRPr lang="en-US" sz="2400" dirty="0"/>
          </a:p>
          <a:p>
            <a:pPr lvl="0" algn="just">
              <a:buFont typeface="Wingdings" charset="2"/>
              <a:buChar char="ü"/>
            </a:pPr>
            <a:r>
              <a:rPr lang="fr-FR" sz="2400" dirty="0"/>
              <a:t>La présence d’autorités scolaires locales, efficaces et impliquées;</a:t>
            </a:r>
            <a:endParaRPr lang="en-US" sz="2400" dirty="0"/>
          </a:p>
          <a:p>
            <a:pPr lvl="0" algn="just">
              <a:buFont typeface="Wingdings" charset="2"/>
              <a:buChar char="ü"/>
            </a:pPr>
            <a:r>
              <a:rPr lang="fr-FR" sz="2400" dirty="0"/>
              <a:t>Les taux de scolarisation plus élevés </a:t>
            </a:r>
            <a:r>
              <a:rPr lang="fr-FR" sz="2400" dirty="0">
                <a:solidFill>
                  <a:schemeClr val="tx1"/>
                </a:solidFill>
              </a:rPr>
              <a:t>(80.1% in Boké Région</a:t>
            </a:r>
            <a:r>
              <a:rPr lang="fr-FR" sz="2400" baseline="30000" dirty="0">
                <a:solidFill>
                  <a:schemeClr val="tx1"/>
                </a:solidFill>
              </a:rPr>
              <a:t>1</a:t>
            </a:r>
            <a:r>
              <a:rPr lang="fr-FR" sz="2400" dirty="0">
                <a:solidFill>
                  <a:schemeClr val="tx1"/>
                </a:solidFill>
              </a:rPr>
              <a:t>);</a:t>
            </a:r>
          </a:p>
          <a:p>
            <a:pPr lvl="0" algn="just">
              <a:buFont typeface="Wingdings" charset="2"/>
              <a:buChar char="ü"/>
            </a:pPr>
            <a:r>
              <a:rPr lang="fr-FR" sz="2400" dirty="0"/>
              <a:t>La possibilité de distribuer de grandes quantités de MILDA chaque année et d’atteindre ainsi une large proportion des élèves ciblés ;</a:t>
            </a:r>
            <a:endParaRPr lang="en-US" sz="2400" dirty="0"/>
          </a:p>
          <a:p>
            <a:pPr lvl="0" algn="just">
              <a:buFont typeface="Wingdings" charset="2"/>
              <a:buChar char="ü"/>
            </a:pPr>
            <a:r>
              <a:rPr lang="fr-FR" sz="2400" dirty="0"/>
              <a:t>Une capacité d’adaptation en ce qui concerne la taille du groupe cible ;</a:t>
            </a:r>
            <a:endParaRPr lang="en-US" sz="2400" dirty="0"/>
          </a:p>
          <a:p>
            <a:pPr algn="just">
              <a:buFont typeface="Wingdings" charset="2"/>
              <a:buChar char="ü"/>
            </a:pPr>
            <a:r>
              <a:rPr lang="fr-FR" sz="2400" dirty="0"/>
              <a:t>Les données sur la scolarisation sont souvent précises pour permettre d’éviter un travail de recensement distinct</a:t>
            </a:r>
            <a:r>
              <a:rPr lang="en-US" sz="2400" dirty="0"/>
              <a:t> </a:t>
            </a:r>
          </a:p>
          <a:p>
            <a:pPr lvl="1" algn="just">
              <a:lnSpc>
                <a:spcPct val="70000"/>
              </a:lnSpc>
              <a:buFont typeface="Wingdings" charset="2"/>
              <a:buChar char="ü"/>
            </a:pPr>
            <a:endParaRPr lang="en-US" sz="2400" dirty="0"/>
          </a:p>
          <a:p>
            <a:pPr algn="just">
              <a:lnSpc>
                <a:spcPct val="70000"/>
              </a:lnSpc>
            </a:pPr>
            <a:endParaRPr lang="fr-FR" sz="2400" b="1" dirty="0"/>
          </a:p>
        </p:txBody>
      </p:sp>
      <p:sp>
        <p:nvSpPr>
          <p:cNvPr id="4" name="Slide Number Placeholder 3"/>
          <p:cNvSpPr>
            <a:spLocks noGrp="1"/>
          </p:cNvSpPr>
          <p:nvPr>
            <p:ph type="sldNum" sz="quarter" idx="12"/>
          </p:nvPr>
        </p:nvSpPr>
        <p:spPr/>
        <p:txBody>
          <a:bodyPr/>
          <a:lstStyle/>
          <a:p>
            <a:fld id="{C4DDA4C8-0D31-0E4C-85E1-4552E994C258}" type="slidenum">
              <a:rPr lang="en-US" smtClean="0"/>
              <a:t>5</a:t>
            </a:fld>
            <a:endParaRPr lang="en-US" dirty="0"/>
          </a:p>
        </p:txBody>
      </p:sp>
      <p:sp>
        <p:nvSpPr>
          <p:cNvPr id="5" name="TextBox 4"/>
          <p:cNvSpPr txBox="1"/>
          <p:nvPr/>
        </p:nvSpPr>
        <p:spPr>
          <a:xfrm>
            <a:off x="357594" y="6051176"/>
            <a:ext cx="5229167" cy="276999"/>
          </a:xfrm>
          <a:prstGeom prst="rect">
            <a:avLst/>
          </a:prstGeom>
          <a:noFill/>
        </p:spPr>
        <p:txBody>
          <a:bodyPr wrap="square" rtlCol="0">
            <a:spAutoFit/>
          </a:bodyPr>
          <a:lstStyle/>
          <a:p>
            <a:r>
              <a:rPr lang="en-US" sz="1200" dirty="0">
                <a:solidFill>
                  <a:srgbClr val="000000"/>
                </a:solidFill>
              </a:rPr>
              <a:t>1. Institute National de la Statistique, Annuaire Statistique 2016</a:t>
            </a:r>
          </a:p>
        </p:txBody>
      </p:sp>
    </p:spTree>
    <p:extLst>
      <p:ext uri="{BB962C8B-B14F-4D97-AF65-F5344CB8AC3E}">
        <p14:creationId xmlns:p14="http://schemas.microsoft.com/office/powerpoint/2010/main" val="399472426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4306" y="660167"/>
            <a:ext cx="7752635" cy="535127"/>
          </a:xfrm>
        </p:spPr>
        <p:txBody>
          <a:bodyPr>
            <a:noAutofit/>
          </a:bodyPr>
          <a:lstStyle/>
          <a:p>
            <a:r>
              <a:rPr lang="en-US" sz="3600" dirty="0"/>
              <a:t>PREMIERE SESSION </a:t>
            </a:r>
          </a:p>
        </p:txBody>
      </p:sp>
      <p:sp>
        <p:nvSpPr>
          <p:cNvPr id="3" name="Content Placeholder 2"/>
          <p:cNvSpPr>
            <a:spLocks noGrp="1"/>
          </p:cNvSpPr>
          <p:nvPr>
            <p:ph idx="1"/>
          </p:nvPr>
        </p:nvSpPr>
        <p:spPr>
          <a:xfrm>
            <a:off x="104588" y="1359647"/>
            <a:ext cx="8919883" cy="4691529"/>
          </a:xfrm>
        </p:spPr>
        <p:txBody>
          <a:bodyPr>
            <a:noAutofit/>
          </a:bodyPr>
          <a:lstStyle/>
          <a:p>
            <a:pPr algn="just"/>
            <a:r>
              <a:rPr lang="fr-FR" sz="2200" dirty="0"/>
              <a:t>Au regard de tous ces avantages, le PNLP en collaboration avec le projet VectorWorks financé par l’USAID/PMI appui la mise en œuvre de la stratégie de distribution des MILDA en milieu scolaire. </a:t>
            </a:r>
          </a:p>
          <a:p>
            <a:pPr algn="just"/>
            <a:r>
              <a:rPr lang="fr-FR" sz="2200" dirty="0"/>
              <a:t>Cet appui commence par un projet pilote dans la préfecture de Boffa où les MILDA seront distribuées dans toutes les écoles élémentaires (publiques, privées et communautaires) au niveau des élèves des classes de 1</a:t>
            </a:r>
            <a:r>
              <a:rPr lang="fr-FR" sz="2200" baseline="30000" dirty="0"/>
              <a:t>ères,</a:t>
            </a:r>
            <a:r>
              <a:rPr lang="fr-FR" sz="2200" dirty="0"/>
              <a:t> 3</a:t>
            </a:r>
            <a:r>
              <a:rPr lang="fr-FR" sz="2200" baseline="30000" dirty="0"/>
              <a:t>èmes</a:t>
            </a:r>
            <a:r>
              <a:rPr lang="fr-FR" sz="2200" dirty="0"/>
              <a:t> et 5</a:t>
            </a:r>
            <a:r>
              <a:rPr lang="fr-FR" sz="2200" baseline="30000" dirty="0"/>
              <a:t>èmes</a:t>
            </a:r>
            <a:r>
              <a:rPr lang="fr-FR" sz="2200" dirty="0"/>
              <a:t> années.</a:t>
            </a:r>
            <a:endParaRPr lang="en-US" sz="2200" dirty="0"/>
          </a:p>
          <a:p>
            <a:pPr algn="just"/>
            <a:r>
              <a:rPr lang="en-US" sz="2200" dirty="0"/>
              <a:t>C</a:t>
            </a:r>
            <a:r>
              <a:rPr lang="fr-FR" sz="2200" dirty="0"/>
              <a:t>e projet pilote va englober toutes les sept sous-préfectures de Boffa et la commune urbaine.  </a:t>
            </a:r>
            <a:endParaRPr lang="en-US" sz="2200" dirty="0"/>
          </a:p>
          <a:p>
            <a:pPr algn="just"/>
            <a:r>
              <a:rPr lang="fr-FR" sz="2200" dirty="0"/>
              <a:t>Pour la réussite des activités de cette intervention, il est important de procéder à la formation des différents acteurs impliqués dans la distribution scolaire de MILDA à tous les niveaux, d’où l’intérêt de ce guide de formation.</a:t>
            </a:r>
            <a:r>
              <a:rPr lang="en-US" sz="2200" dirty="0"/>
              <a:t> </a:t>
            </a:r>
            <a:endParaRPr lang="fr-FR" sz="2200" b="1" dirty="0"/>
          </a:p>
        </p:txBody>
      </p:sp>
      <p:sp>
        <p:nvSpPr>
          <p:cNvPr id="4" name="Slide Number Placeholder 3"/>
          <p:cNvSpPr>
            <a:spLocks noGrp="1"/>
          </p:cNvSpPr>
          <p:nvPr>
            <p:ph type="sldNum" sz="quarter" idx="12"/>
          </p:nvPr>
        </p:nvSpPr>
        <p:spPr/>
        <p:txBody>
          <a:bodyPr/>
          <a:lstStyle/>
          <a:p>
            <a:fld id="{C4DDA4C8-0D31-0E4C-85E1-4552E994C258}" type="slidenum">
              <a:rPr lang="en-US" smtClean="0"/>
              <a:t>6</a:t>
            </a:fld>
            <a:endParaRPr lang="en-US" dirty="0"/>
          </a:p>
        </p:txBody>
      </p:sp>
    </p:spTree>
    <p:extLst>
      <p:ext uri="{BB962C8B-B14F-4D97-AF65-F5344CB8AC3E}">
        <p14:creationId xmlns:p14="http://schemas.microsoft.com/office/powerpoint/2010/main" val="289785643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4306" y="660167"/>
            <a:ext cx="7752635" cy="535127"/>
          </a:xfrm>
        </p:spPr>
        <p:txBody>
          <a:bodyPr>
            <a:noAutofit/>
          </a:bodyPr>
          <a:lstStyle/>
          <a:p>
            <a:r>
              <a:rPr lang="en-US" sz="3600" dirty="0"/>
              <a:t>PREMIERE SESSION </a:t>
            </a:r>
          </a:p>
        </p:txBody>
      </p:sp>
      <p:sp>
        <p:nvSpPr>
          <p:cNvPr id="3" name="Content Placeholder 2"/>
          <p:cNvSpPr>
            <a:spLocks noGrp="1"/>
          </p:cNvSpPr>
          <p:nvPr>
            <p:ph idx="1"/>
          </p:nvPr>
        </p:nvSpPr>
        <p:spPr>
          <a:xfrm>
            <a:off x="104588" y="1359647"/>
            <a:ext cx="8919883" cy="4691529"/>
          </a:xfrm>
        </p:spPr>
        <p:txBody>
          <a:bodyPr>
            <a:noAutofit/>
          </a:bodyPr>
          <a:lstStyle/>
          <a:p>
            <a:pPr marL="457200" indent="-457200" algn="just">
              <a:buFont typeface="+mj-lt"/>
              <a:buAutoNum type="arabicPeriod" startAt="2"/>
            </a:pPr>
            <a:r>
              <a:rPr lang="fr-FR" sz="2600" b="1" dirty="0"/>
              <a:t>L’objectif général et les objectifs spécifiques de la formation</a:t>
            </a:r>
          </a:p>
          <a:p>
            <a:r>
              <a:rPr lang="fr-FR" sz="2400" b="1" u="sng" dirty="0"/>
              <a:t>Objectif général</a:t>
            </a:r>
            <a:endParaRPr lang="en-US" sz="2400" u="sng" dirty="0"/>
          </a:p>
          <a:p>
            <a:pPr marL="0" indent="0" algn="just">
              <a:buNone/>
            </a:pPr>
            <a:r>
              <a:rPr lang="fr-FR" sz="2400" dirty="0"/>
              <a:t>Apprendre aux agents distributeurs (enseignants) une bonne connaissance et aptitude pour la mise en œuvre des activités de la distribution des MILDA en milieu scolaire. </a:t>
            </a:r>
            <a:endParaRPr lang="en-US" sz="2400" dirty="0"/>
          </a:p>
          <a:p>
            <a:pPr algn="just"/>
            <a:endParaRPr lang="fr-FR" sz="2200" b="1" dirty="0"/>
          </a:p>
        </p:txBody>
      </p:sp>
      <p:sp>
        <p:nvSpPr>
          <p:cNvPr id="4" name="Slide Number Placeholder 3"/>
          <p:cNvSpPr>
            <a:spLocks noGrp="1"/>
          </p:cNvSpPr>
          <p:nvPr>
            <p:ph type="sldNum" sz="quarter" idx="12"/>
          </p:nvPr>
        </p:nvSpPr>
        <p:spPr/>
        <p:txBody>
          <a:bodyPr/>
          <a:lstStyle/>
          <a:p>
            <a:fld id="{C4DDA4C8-0D31-0E4C-85E1-4552E994C258}" type="slidenum">
              <a:rPr lang="en-US" smtClean="0"/>
              <a:t>7</a:t>
            </a:fld>
            <a:endParaRPr lang="en-US" dirty="0"/>
          </a:p>
        </p:txBody>
      </p:sp>
    </p:spTree>
    <p:extLst>
      <p:ext uri="{BB962C8B-B14F-4D97-AF65-F5344CB8AC3E}">
        <p14:creationId xmlns:p14="http://schemas.microsoft.com/office/powerpoint/2010/main" val="329519108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4306" y="660167"/>
            <a:ext cx="7752635" cy="445480"/>
          </a:xfrm>
        </p:spPr>
        <p:txBody>
          <a:bodyPr>
            <a:noAutofit/>
          </a:bodyPr>
          <a:lstStyle/>
          <a:p>
            <a:r>
              <a:rPr lang="en-US" sz="3600" dirty="0"/>
              <a:t>PREMIERE SESSION </a:t>
            </a:r>
          </a:p>
        </p:txBody>
      </p:sp>
      <p:sp>
        <p:nvSpPr>
          <p:cNvPr id="3" name="Content Placeholder 2"/>
          <p:cNvSpPr>
            <a:spLocks noGrp="1"/>
          </p:cNvSpPr>
          <p:nvPr>
            <p:ph idx="1"/>
          </p:nvPr>
        </p:nvSpPr>
        <p:spPr>
          <a:xfrm>
            <a:off x="104588" y="1105647"/>
            <a:ext cx="8919883" cy="5259294"/>
          </a:xfrm>
        </p:spPr>
        <p:txBody>
          <a:bodyPr>
            <a:noAutofit/>
          </a:bodyPr>
          <a:lstStyle/>
          <a:p>
            <a:pPr marL="457200" indent="-457200" algn="just">
              <a:buFont typeface="+mj-lt"/>
              <a:buAutoNum type="arabicPeriod" startAt="2"/>
            </a:pPr>
            <a:r>
              <a:rPr lang="fr-FR" sz="1800" b="1" dirty="0"/>
              <a:t>L’objectif général et les objectifs spécifiques de la formation</a:t>
            </a:r>
          </a:p>
          <a:p>
            <a:pPr marL="0" indent="0" algn="just">
              <a:buNone/>
            </a:pPr>
            <a:endParaRPr lang="fr-FR" sz="1800" b="1" dirty="0"/>
          </a:p>
          <a:p>
            <a:r>
              <a:rPr lang="fr-FR" sz="2000" b="1" u="sng" dirty="0"/>
              <a:t>Objectifs spécifiques</a:t>
            </a:r>
            <a:r>
              <a:rPr lang="fr-FR" sz="2000" b="1" dirty="0"/>
              <a:t>: </a:t>
            </a:r>
            <a:r>
              <a:rPr lang="fr-FR" sz="2000" b="1" i="1" dirty="0"/>
              <a:t>Au terme de la formation, les agents distributeurs doivent être capable de</a:t>
            </a:r>
            <a:r>
              <a:rPr lang="fr-FR" sz="2000" dirty="0"/>
              <a:t> </a:t>
            </a:r>
            <a:r>
              <a:rPr lang="fr-FR" sz="1800" dirty="0"/>
              <a:t>: </a:t>
            </a:r>
            <a:endParaRPr lang="en-US" sz="1800" dirty="0"/>
          </a:p>
          <a:p>
            <a:pPr lvl="0" algn="just">
              <a:buFont typeface="Wingdings" charset="2"/>
              <a:buChar char="ü"/>
            </a:pPr>
            <a:r>
              <a:rPr lang="fr-FR" sz="2400" dirty="0"/>
              <a:t>Communiquer à la population les informations générales sur le paludisme, le mode de transmission  ainsi que l’utilisation et l’entretien des MILDA;</a:t>
            </a:r>
            <a:endParaRPr lang="en-US" sz="2400" dirty="0"/>
          </a:p>
          <a:p>
            <a:pPr lvl="0" algn="just">
              <a:buFont typeface="Wingdings" charset="2"/>
              <a:buChar char="ü"/>
            </a:pPr>
            <a:r>
              <a:rPr lang="fr-FR" sz="2400" dirty="0"/>
              <a:t>Organiser la distribution des MILDA dans les écoles (1</a:t>
            </a:r>
            <a:r>
              <a:rPr lang="fr-FR" sz="2400" baseline="30000" dirty="0"/>
              <a:t>ère</a:t>
            </a:r>
            <a:r>
              <a:rPr lang="fr-FR" sz="2400" dirty="0"/>
              <a:t> année, 3</a:t>
            </a:r>
            <a:r>
              <a:rPr lang="fr-FR" sz="2400" baseline="30000" dirty="0"/>
              <a:t>ème</a:t>
            </a:r>
            <a:r>
              <a:rPr lang="fr-FR" sz="2400" dirty="0"/>
              <a:t> année et 5</a:t>
            </a:r>
            <a:r>
              <a:rPr lang="fr-FR" sz="2400" baseline="30000" dirty="0"/>
              <a:t>ème</a:t>
            </a:r>
            <a:r>
              <a:rPr lang="fr-FR" sz="2400" dirty="0"/>
              <a:t> année) ;</a:t>
            </a:r>
            <a:endParaRPr lang="en-US" sz="2400" dirty="0"/>
          </a:p>
          <a:p>
            <a:pPr lvl="0" algn="just">
              <a:buFont typeface="Wingdings" charset="2"/>
              <a:buChar char="ü"/>
            </a:pPr>
            <a:r>
              <a:rPr lang="fr-FR" sz="2400" dirty="0"/>
              <a:t>Utiliser les outils de gestion de distribution des MILDA (Fiches de pointage ou carnet avec souche) ;</a:t>
            </a:r>
            <a:endParaRPr lang="en-US" sz="2400" dirty="0"/>
          </a:p>
          <a:p>
            <a:pPr lvl="0" algn="just">
              <a:buFont typeface="Wingdings" charset="2"/>
              <a:buChar char="ü"/>
            </a:pPr>
            <a:r>
              <a:rPr lang="fr-FR" sz="2400" dirty="0"/>
              <a:t>Assurer la gestion des déchets après la distribution dans les écoles</a:t>
            </a:r>
            <a:endParaRPr lang="en-US" sz="2400" dirty="0"/>
          </a:p>
          <a:p>
            <a:pPr marL="0" indent="0" algn="just">
              <a:buNone/>
            </a:pPr>
            <a:endParaRPr lang="fr-FR" sz="2800" b="1" dirty="0"/>
          </a:p>
        </p:txBody>
      </p:sp>
    </p:spTree>
    <p:extLst>
      <p:ext uri="{BB962C8B-B14F-4D97-AF65-F5344CB8AC3E}">
        <p14:creationId xmlns:p14="http://schemas.microsoft.com/office/powerpoint/2010/main" val="114112895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4306" y="660167"/>
            <a:ext cx="7752635" cy="445480"/>
          </a:xfrm>
        </p:spPr>
        <p:txBody>
          <a:bodyPr>
            <a:noAutofit/>
          </a:bodyPr>
          <a:lstStyle/>
          <a:p>
            <a:r>
              <a:rPr lang="en-US" sz="3600" dirty="0"/>
              <a:t>PREMIERE SESSION </a:t>
            </a:r>
          </a:p>
        </p:txBody>
      </p:sp>
      <p:sp>
        <p:nvSpPr>
          <p:cNvPr id="3" name="Content Placeholder 2"/>
          <p:cNvSpPr>
            <a:spLocks noGrp="1"/>
          </p:cNvSpPr>
          <p:nvPr>
            <p:ph idx="1"/>
          </p:nvPr>
        </p:nvSpPr>
        <p:spPr>
          <a:xfrm>
            <a:off x="104588" y="1225175"/>
            <a:ext cx="8919883" cy="5139765"/>
          </a:xfrm>
        </p:spPr>
        <p:txBody>
          <a:bodyPr>
            <a:noAutofit/>
          </a:bodyPr>
          <a:lstStyle/>
          <a:p>
            <a:pPr marL="457200" indent="-457200" algn="just">
              <a:buFont typeface="+mj-lt"/>
              <a:buAutoNum type="arabicPeriod" startAt="3"/>
            </a:pPr>
            <a:r>
              <a:rPr lang="fr-FR" sz="2600" b="1" dirty="0">
                <a:solidFill>
                  <a:srgbClr val="000000"/>
                </a:solidFill>
              </a:rPr>
              <a:t>Le contenu du guide aux enseignants </a:t>
            </a:r>
          </a:p>
          <a:p>
            <a:pPr algn="just">
              <a:buFont typeface="Wingdings" charset="2"/>
              <a:buChar char="ü"/>
            </a:pPr>
            <a:r>
              <a:rPr lang="fr-FR" sz="2600" dirty="0">
                <a:solidFill>
                  <a:srgbClr val="000000"/>
                </a:solidFill>
              </a:rPr>
              <a:t>C’est un guide adressée aux enseignants dans la quelle il y a des messages d’information sur le paludisme tels que: </a:t>
            </a:r>
          </a:p>
          <a:p>
            <a:pPr marL="0" indent="0" algn="just">
              <a:buNone/>
            </a:pPr>
            <a:endParaRPr lang="fr-FR" sz="2600" dirty="0">
              <a:solidFill>
                <a:srgbClr val="000000"/>
              </a:solidFill>
            </a:endParaRPr>
          </a:p>
          <a:p>
            <a:pPr algn="just">
              <a:buFont typeface="Wingdings" charset="2"/>
              <a:buChar char="ü"/>
            </a:pPr>
            <a:r>
              <a:rPr lang="fr-FR" sz="2600" dirty="0">
                <a:solidFill>
                  <a:srgbClr val="000000"/>
                </a:solidFill>
              </a:rPr>
              <a:t>Le paludisme compte parmi les principales causes d’absentéisme à l’école avec des  des répercussions sur les résultats des élèves et de l’école;</a:t>
            </a:r>
          </a:p>
          <a:p>
            <a:pPr algn="just">
              <a:buFont typeface="Wingdings" charset="2"/>
              <a:buChar char="ü"/>
            </a:pPr>
            <a:endParaRPr lang="fr-FR" sz="2600" dirty="0">
              <a:solidFill>
                <a:srgbClr val="000000"/>
              </a:solidFill>
            </a:endParaRPr>
          </a:p>
          <a:p>
            <a:pPr algn="just">
              <a:buFont typeface="Wingdings" charset="2"/>
              <a:buChar char="ü"/>
            </a:pPr>
            <a:r>
              <a:rPr lang="fr-FR" sz="2600" dirty="0">
                <a:solidFill>
                  <a:srgbClr val="000000"/>
                </a:solidFill>
              </a:rPr>
              <a:t>La Promotion de l’utilisation des moustiquaires peut donc contribuer à prévenir le paludisme parmi les élèves;</a:t>
            </a:r>
          </a:p>
          <a:p>
            <a:pPr algn="just">
              <a:buFont typeface="Wingdings" charset="2"/>
              <a:buChar char="ü"/>
            </a:pPr>
            <a:endParaRPr lang="fr-FR" sz="2600" dirty="0"/>
          </a:p>
          <a:p>
            <a:pPr marL="0" indent="0" algn="just">
              <a:buNone/>
            </a:pPr>
            <a:endParaRPr lang="fr-FR" sz="2600" dirty="0"/>
          </a:p>
          <a:p>
            <a:pPr marL="0" indent="0" algn="just">
              <a:buNone/>
            </a:pPr>
            <a:endParaRPr lang="fr-FR" sz="2600" dirty="0"/>
          </a:p>
        </p:txBody>
      </p:sp>
    </p:spTree>
    <p:extLst>
      <p:ext uri="{BB962C8B-B14F-4D97-AF65-F5344CB8AC3E}">
        <p14:creationId xmlns:p14="http://schemas.microsoft.com/office/powerpoint/2010/main" val="78299230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8542CA9FA2906D49A87928E07A90BDE1" ma:contentTypeVersion="17" ma:contentTypeDescription="Create a new document." ma:contentTypeScope="" ma:versionID="000ac8ffed231f8b51593371d92f2a80">
  <xsd:schema xmlns:xsd="http://www.w3.org/2001/XMLSchema" xmlns:xs="http://www.w3.org/2001/XMLSchema" xmlns:p="http://schemas.microsoft.com/office/2006/metadata/properties" xmlns:ns2="0bd7d161-68aa-4378-85c6-89c84e437c65" xmlns:ns3="6b9857c5-041e-4fc1-9d7d-8b03587acb27" targetNamespace="http://schemas.microsoft.com/office/2006/metadata/properties" ma:root="true" ma:fieldsID="d69ebf995a95d76acd8a52569dad2a05" ns2:_="" ns3:_="">
    <xsd:import namespace="0bd7d161-68aa-4378-85c6-89c84e437c65"/>
    <xsd:import namespace="6b9857c5-041e-4fc1-9d7d-8b03587acb27"/>
    <xsd:element name="properties">
      <xsd:complexType>
        <xsd:sequence>
          <xsd:element name="documentManagement">
            <xsd:complexType>
              <xsd:all>
                <xsd:element ref="ns2:MediaServiceMetadata" minOccurs="0"/>
                <xsd:element ref="ns2:MediaServiceFastMetadata" minOccurs="0"/>
                <xsd:element ref="ns2:MediaServiceAutoTags" minOccurs="0"/>
                <xsd:element ref="ns2:MediaServiceOCR" minOccurs="0"/>
                <xsd:element ref="ns2:MediaServiceDateTaken" minOccurs="0"/>
                <xsd:element ref="ns3:SharedWithUsers" minOccurs="0"/>
                <xsd:element ref="ns3:SharedWithDetails" minOccurs="0"/>
                <xsd:element ref="ns2:MediaServiceGenerationTime" minOccurs="0"/>
                <xsd:element ref="ns2:MediaServiceEventHashCode" minOccurs="0"/>
                <xsd:element ref="ns2:MediaServiceAutoKeyPoints" minOccurs="0"/>
                <xsd:element ref="ns2:MediaServiceKeyPoints" minOccurs="0"/>
                <xsd:element ref="ns2:MediaServiceLocation" minOccurs="0"/>
                <xsd:element ref="ns2:Type_x0020_l" minOccurs="0"/>
                <xsd:element ref="ns2:Status" minOccurs="0"/>
                <xsd:element ref="ns2:v9p6" minOccurs="0"/>
                <xsd:element ref="ns2:ddqa" minOccurs="0"/>
                <xsd:element ref="ns2:r7p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0bd7d161-68aa-4378-85c6-89c84e437c6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OCR" ma:index="11" nillable="true" ma:displayName="Extracted Text" ma:internalName="MediaServiceOCR" ma:readOnly="true">
      <xsd:simpleType>
        <xsd:restriction base="dms:Note">
          <xsd:maxLength value="255"/>
        </xsd:restriction>
      </xsd:simpleType>
    </xsd:element>
    <xsd:element name="MediaServiceDateTaken" ma:index="12" nillable="true" ma:displayName="MediaServiceDateTaken" ma:hidden="true" ma:internalName="MediaServiceDateTaken" ma:readOnly="true">
      <xsd:simpleType>
        <xsd:restriction base="dms:Text"/>
      </xsd:simpleType>
    </xsd:element>
    <xsd:element name="MediaServiceGenerationTime" ma:index="15" nillable="true" ma:displayName="MediaServiceGenerationTime" ma:hidden="true" ma:internalName="MediaServiceGenerationTime" ma:readOnly="true">
      <xsd:simpleType>
        <xsd:restriction base="dms:Text"/>
      </xsd:simpleType>
    </xsd:element>
    <xsd:element name="MediaServiceEventHashCode" ma:index="16" nillable="true" ma:displayName="MediaServiceEventHashCode" ma:hidden="true" ma:internalName="MediaServiceEventHashCode" ma:readOnly="true">
      <xsd:simpleType>
        <xsd:restriction base="dms:Text"/>
      </xsd:simpleType>
    </xsd:element>
    <xsd:element name="MediaServiceAutoKeyPoints" ma:index="17" nillable="true" ma:displayName="MediaServiceAutoKeyPoints" ma:hidden="true" ma:internalName="MediaServiceAutoKeyPoints" ma:readOnly="true">
      <xsd:simpleType>
        <xsd:restriction base="dms:Note"/>
      </xsd:simpleType>
    </xsd:element>
    <xsd:element name="MediaServiceKeyPoints" ma:index="18" nillable="true" ma:displayName="KeyPoints" ma:internalName="MediaServiceKeyPoints" ma:readOnly="true">
      <xsd:simpleType>
        <xsd:restriction base="dms:Note">
          <xsd:maxLength value="255"/>
        </xsd:restriction>
      </xsd:simpleType>
    </xsd:element>
    <xsd:element name="MediaServiceLocation" ma:index="19" nillable="true" ma:displayName="Location" ma:internalName="MediaServiceLocation" ma:readOnly="true">
      <xsd:simpleType>
        <xsd:restriction base="dms:Text"/>
      </xsd:simpleType>
    </xsd:element>
    <xsd:element name="Type_x0020_l" ma:index="20" nillable="true" ma:displayName="Type" ma:description="Budget&#10;Consultant&#10;IRB&#10;Labor&#10;NXP/Equipment&#10;Subcontract&#10;Travel&#10;Waiver - Allowances&#10;Waiver - CDR/FSN&#10;Waiver - Increase" ma:internalName="Type_x0020_l">
      <xsd:simpleType>
        <xsd:restriction base="dms:Note">
          <xsd:maxLength value="255"/>
        </xsd:restriction>
      </xsd:simpleType>
    </xsd:element>
    <xsd:element name="Status" ma:index="21" nillable="true" ma:displayName="Status" ma:format="Dropdown" ma:internalName="Status">
      <xsd:simpleType>
        <xsd:restriction base="dms:Choice">
          <xsd:enumeration value="Preparing"/>
          <xsd:enumeration value="Pending"/>
          <xsd:enumeration value="Approved"/>
          <xsd:enumeration value="Denied"/>
          <xsd:enumeration value="Cancelled"/>
        </xsd:restriction>
      </xsd:simpleType>
    </xsd:element>
    <xsd:element name="v9p6" ma:index="22" nillable="true" ma:displayName="Date and Time" ma:internalName="v9p6">
      <xsd:simpleType>
        <xsd:restriction base="dms:DateTime"/>
      </xsd:simpleType>
    </xsd:element>
    <xsd:element name="ddqa" ma:index="23" nillable="true" ma:displayName="Request" ma:internalName="ddqa">
      <xsd:simpleType>
        <xsd:restriction base="dms:Text"/>
      </xsd:simpleType>
    </xsd:element>
    <xsd:element name="r7ph" ma:index="24" nillable="true" ma:displayName="Employee or Consultant Name" ma:internalName="r7ph">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6b9857c5-041e-4fc1-9d7d-8b03587acb27" elementFormDefault="qualified">
    <xsd:import namespace="http://schemas.microsoft.com/office/2006/documentManagement/types"/>
    <xsd:import namespace="http://schemas.microsoft.com/office/infopath/2007/PartnerControls"/>
    <xsd:element name="SharedWithUsers" ma:index="13"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4"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v9p6 xmlns="0bd7d161-68aa-4378-85c6-89c84e437c65" xsi:nil="true"/>
    <Status xmlns="0bd7d161-68aa-4378-85c6-89c84e437c65" xsi:nil="true"/>
    <Type_x0020_l xmlns="0bd7d161-68aa-4378-85c6-89c84e437c65" xsi:nil="true"/>
    <r7ph xmlns="0bd7d161-68aa-4378-85c6-89c84e437c65" xsi:nil="true"/>
    <ddqa xmlns="0bd7d161-68aa-4378-85c6-89c84e437c65" xsi:nil="true"/>
  </documentManagement>
</p:properties>
</file>

<file path=customXml/itemProps1.xml><?xml version="1.0" encoding="utf-8"?>
<ds:datastoreItem xmlns:ds="http://schemas.openxmlformats.org/officeDocument/2006/customXml" ds:itemID="{F34B3AA2-7E43-48F9-AC87-A73DE89B25BA}"/>
</file>

<file path=customXml/itemProps2.xml><?xml version="1.0" encoding="utf-8"?>
<ds:datastoreItem xmlns:ds="http://schemas.openxmlformats.org/officeDocument/2006/customXml" ds:itemID="{F7D6B798-CF17-4F8E-9C7B-1BD8A8B9DA91}">
  <ds:schemaRefs>
    <ds:schemaRef ds:uri="http://schemas.microsoft.com/sharepoint/v3/contenttype/forms"/>
  </ds:schemaRefs>
</ds:datastoreItem>
</file>

<file path=customXml/itemProps3.xml><?xml version="1.0" encoding="utf-8"?>
<ds:datastoreItem xmlns:ds="http://schemas.openxmlformats.org/officeDocument/2006/customXml" ds:itemID="{4169FA5A-A42F-4EC9-A7BB-4853F17BA68A}">
  <ds:schemaRefs>
    <ds:schemaRef ds:uri="http://schemas.microsoft.com/office/2006/metadata/properties"/>
    <ds:schemaRef ds:uri="http://schemas.microsoft.com/office/infopath/2007/PartnerControls"/>
  </ds:schemaRefs>
</ds:datastoreItem>
</file>

<file path=docProps/app.xml><?xml version="1.0" encoding="utf-8"?>
<Properties xmlns="http://schemas.openxmlformats.org/officeDocument/2006/extended-properties" xmlns:vt="http://schemas.openxmlformats.org/officeDocument/2006/docPropsVTypes">
  <Template/>
  <TotalTime>34550</TotalTime>
  <Words>3130</Words>
  <Application>Microsoft Office PowerPoint</Application>
  <PresentationFormat>On-screen Show (4:3)</PresentationFormat>
  <Paragraphs>382</Paragraphs>
  <Slides>44</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44</vt:i4>
      </vt:variant>
    </vt:vector>
  </HeadingPairs>
  <TitlesOfParts>
    <vt:vector size="49" baseType="lpstr">
      <vt:lpstr>Arial</vt:lpstr>
      <vt:lpstr>Calibri</vt:lpstr>
      <vt:lpstr>Cambria</vt:lpstr>
      <vt:lpstr>Wingdings</vt:lpstr>
      <vt:lpstr>Office Theme</vt:lpstr>
      <vt:lpstr>PowerPoint Presentation</vt:lpstr>
      <vt:lpstr>PREMIERE SESSION LE CONTEXTE, LES OBJECTIFS ET LA LETTRE AUX ENSEIGNANTS  </vt:lpstr>
      <vt:lpstr>PREMIERE SESSION </vt:lpstr>
      <vt:lpstr>PREMIERE SESSION </vt:lpstr>
      <vt:lpstr>PREMIERE SESSION </vt:lpstr>
      <vt:lpstr>PREMIERE SESSION </vt:lpstr>
      <vt:lpstr>PREMIERE SESSION </vt:lpstr>
      <vt:lpstr>PREMIERE SESSION </vt:lpstr>
      <vt:lpstr>PREMIERE SESSION </vt:lpstr>
      <vt:lpstr>PowerPoint Presentation</vt:lpstr>
      <vt:lpstr>PowerPoint Presentation</vt:lpstr>
      <vt:lpstr>PowerPoint Presentation</vt:lpstr>
      <vt:lpstr>PowerPoint Presentation</vt:lpstr>
      <vt:lpstr>PowerPoint Presentation</vt:lpstr>
      <vt:lpstr>DEUXIEME SESSION GENERALITE SUR LE PALUDISME  </vt:lpstr>
      <vt:lpstr>DEUXIEME SESSION </vt:lpstr>
      <vt:lpstr>DEUXIEME SESSION </vt:lpstr>
      <vt:lpstr>DEUXIEME SESSION </vt:lpstr>
      <vt:lpstr>DEUXIEME SESSION </vt:lpstr>
      <vt:lpstr>TROISIEME SESSION PREVENTION DU PALUDISME ET UTILISATION ET AVANTAGES DES MILDA </vt:lpstr>
      <vt:lpstr>TROISIEME SESSION </vt:lpstr>
      <vt:lpstr>TROISIEME SESSION </vt:lpstr>
      <vt:lpstr>TROISIEME SESSION </vt:lpstr>
      <vt:lpstr>TROISIEME SESSION </vt:lpstr>
      <vt:lpstr>TROISIEME SESSION </vt:lpstr>
      <vt:lpstr>TROISIEME SESSION </vt:lpstr>
      <vt:lpstr> QUATRIEME  SESSION  LAVAGE ET L’ENTRETIEN DES MILDA ET  POPULATIONS CIBLES PRIORITAIRES  </vt:lpstr>
      <vt:lpstr> QUATRIEME  SESSION  </vt:lpstr>
      <vt:lpstr> QUATRIEME  SESSION  </vt:lpstr>
      <vt:lpstr> QUATRIEME  SESSION  </vt:lpstr>
      <vt:lpstr> QUATIEME  SESSION  </vt:lpstr>
      <vt:lpstr>CINQUIEME  SESSION  STRATEGIES DE COMMUNICATION </vt:lpstr>
      <vt:lpstr> CINQUIEME SESSION  </vt:lpstr>
      <vt:lpstr> CINQUIEME SESSION  </vt:lpstr>
      <vt:lpstr> CINQUIEME SESSION  </vt:lpstr>
      <vt:lpstr> CINQUIEME SESSION  </vt:lpstr>
      <vt:lpstr> CINQUIEME SESSION  </vt:lpstr>
      <vt:lpstr>SIXIEME SESSION  STRATEGIE DE LA DISTRIBUTION ORGANISATION DES SITES DE DISTRIBUTION   LES OUTILS DE SUIVI-EVALUATION  </vt:lpstr>
      <vt:lpstr> SIXIEME  SESSION  </vt:lpstr>
      <vt:lpstr> SIXIEME   SESSION  </vt:lpstr>
      <vt:lpstr> SIXIEME SESSION  </vt:lpstr>
      <vt:lpstr> SIXIEME SESSION  </vt:lpstr>
      <vt:lpstr> SIXIEME SESSION  </vt:lpstr>
      <vt:lpstr> MERCI DE VOTRE PATIENCE!</vt:lpstr>
    </vt:vector>
  </TitlesOfParts>
  <Company>JHU/CCP</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Title Goes Here</dc:title>
  <dc:creator>Office 2004 Test Drive User</dc:creator>
  <cp:lastModifiedBy>Adaeze Anamege</cp:lastModifiedBy>
  <cp:revision>584</cp:revision>
  <cp:lastPrinted>2018-03-20T11:47:59Z</cp:lastPrinted>
  <dcterms:created xsi:type="dcterms:W3CDTF">2015-04-16T17:18:07Z</dcterms:created>
  <dcterms:modified xsi:type="dcterms:W3CDTF">2020-09-21T21:19:34Z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0x0101008542CA9FA2906D49A87928E07A90BDE1</vt:lpwstr>
  </property>
</Properties>
</file>