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14"/>
  </p:notesMasterIdLst>
  <p:sldIdLst>
    <p:sldId id="256" r:id="rId4"/>
    <p:sldId id="257" r:id="rId5"/>
    <p:sldId id="272" r:id="rId6"/>
    <p:sldId id="258" r:id="rId7"/>
    <p:sldId id="259" r:id="rId8"/>
    <p:sldId id="260" r:id="rId9"/>
    <p:sldId id="270" r:id="rId10"/>
    <p:sldId id="269" r:id="rId11"/>
    <p:sldId id="268" r:id="rId12"/>
    <p:sldId id="271" r:id="rId13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736"/>
    <a:srgbClr val="D6EEDF"/>
    <a:srgbClr val="14321F"/>
    <a:srgbClr val="215334"/>
    <a:srgbClr val="F4FAF6"/>
    <a:srgbClr val="30784A"/>
    <a:srgbClr val="388C56"/>
    <a:srgbClr val="7CCA98"/>
    <a:srgbClr val="235737"/>
    <a:srgbClr val="275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675" autoAdjust="0"/>
  </p:normalViewPr>
  <p:slideViewPr>
    <p:cSldViewPr snapToGrid="0">
      <p:cViewPr varScale="1">
        <p:scale>
          <a:sx n="38" d="100"/>
          <a:sy n="38" d="100"/>
        </p:scale>
        <p:origin x="7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dinga\Documents\2021\Nigeria\LLIn%20assessment\CDWG\Copy%20of%20LLIN_Assessment_Results_wQuestions_2-Nov-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</a:rPr>
              <a:t>Figure 1: Most useful channel for LLIN distribution (n=29)</a:t>
            </a:r>
          </a:p>
        </c:rich>
      </c:tx>
      <c:layout>
        <c:manualLayout>
          <c:xMode val="edge"/>
          <c:yMode val="edge"/>
          <c:x val="0.10520681265206813"/>
          <c:y val="3.0987525183807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46976251891809"/>
          <c:y val="0.10200083919616107"/>
          <c:w val="0.54295718503937007"/>
          <c:h val="0.696651455481236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2357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9A-4A5C-BF08-34E9E25C2F36}"/>
              </c:ext>
            </c:extLst>
          </c:dPt>
          <c:dPt>
            <c:idx val="1"/>
            <c:bubble3D val="0"/>
            <c:spPr>
              <a:solidFill>
                <a:srgbClr val="388C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9A-4A5C-BF08-34E9E25C2F36}"/>
              </c:ext>
            </c:extLst>
          </c:dPt>
          <c:dPt>
            <c:idx val="2"/>
            <c:bubble3D val="0"/>
            <c:spPr>
              <a:solidFill>
                <a:srgbClr val="7CCA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9A-4A5C-BF08-34E9E25C2F36}"/>
              </c:ext>
            </c:extLst>
          </c:dPt>
          <c:dPt>
            <c:idx val="3"/>
            <c:bubble3D val="0"/>
            <c:spPr>
              <a:solidFill>
                <a:srgbClr val="14321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9A-4A5C-BF08-34E9E25C2F36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9A-4A5C-BF08-34E9E25C2F36}"/>
              </c:ext>
            </c:extLst>
          </c:dPt>
          <c:dLbls>
            <c:dLbl>
              <c:idx val="1"/>
              <c:layout>
                <c:manualLayout>
                  <c:x val="-0.1120793938136634"/>
                  <c:y val="5.39397768221419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E99A-4A5C-BF08-34E9E25C2F3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14321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E99A-4A5C-BF08-34E9E25C2F3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E99A-4A5C-BF08-34E9E25C2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Community based distribution</c:v>
                </c:pt>
                <c:pt idx="1">
                  <c:v>Routine immunization</c:v>
                </c:pt>
                <c:pt idx="2">
                  <c:v>School programs</c:v>
                </c:pt>
                <c:pt idx="3">
                  <c:v>ANC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0.68</c:v>
                </c:pt>
                <c:pt idx="1">
                  <c:v>0.09</c:v>
                </c:pt>
                <c:pt idx="2">
                  <c:v>0.03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9A-4A5C-BF08-34E9E25C2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946013773884522"/>
          <c:y val="0.81487206460638983"/>
          <c:w val="0.77053986226115467"/>
          <c:h val="0.18512793539361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solidFill>
        <a:srgbClr val="215334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130625732653274E-2"/>
          <c:y val="0.16611103077297876"/>
          <c:w val="0.96786937426734676"/>
          <c:h val="0.584773014377920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Sheet2!$G$18</c:f>
              <c:strCache>
                <c:ptCount val="1"/>
                <c:pt idx="0">
                  <c:v>Has insufficient net challenge</c:v>
                </c:pt>
              </c:strCache>
            </c:strRef>
          </c:tx>
          <c:spPr>
            <a:solidFill>
              <a:srgbClr val="D6EEDF"/>
            </a:solidFill>
            <a:ln>
              <a:solidFill>
                <a:srgbClr val="23573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Sheet2!$G$15:$G$16</c:f>
              <c:strCache>
                <c:ptCount val="2"/>
                <c:pt idx="0">
                  <c:v>Has a digital stock management system</c:v>
                </c:pt>
                <c:pt idx="1">
                  <c:v>Does  not have a digital stock management system</c:v>
                </c:pt>
              </c:strCache>
            </c:strRef>
          </c:cat>
          <c:val>
            <c:numRef>
              <c:f>(Sheet2!$D$15,Sheet2!$F$15)</c:f>
              <c:numCache>
                <c:formatCode>0%</c:formatCode>
                <c:ptCount val="2"/>
                <c:pt idx="0">
                  <c:v>0.2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1-4C94-8043-05CEFE82F14B}"/>
            </c:ext>
          </c:extLst>
        </c:ser>
        <c:ser>
          <c:idx val="1"/>
          <c:order val="1"/>
          <c:tx>
            <c:strRef>
              <c:f>Sheet2!$G$19</c:f>
              <c:strCache>
                <c:ptCount val="1"/>
                <c:pt idx="0">
                  <c:v>Does not have insufficient net challenge</c:v>
                </c:pt>
              </c:strCache>
            </c:strRef>
          </c:tx>
          <c:spPr>
            <a:solidFill>
              <a:srgbClr val="235736"/>
            </a:solidFill>
            <a:ln>
              <a:solidFill>
                <a:srgbClr val="235736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7055210737723166E-3"/>
                  <c:y val="-9.75613753234761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71-4C94-8043-05CEFE82F14B}"/>
                </c:ext>
              </c:extLst>
            </c:dLbl>
            <c:dLbl>
              <c:idx val="1"/>
              <c:layout>
                <c:manualLayout>
                  <c:x val="-5.4110421475446332E-3"/>
                  <c:y val="-7.8049100258780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71-4C94-8043-05CEFE82F1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Sheet2!$G$15:$G$16</c:f>
              <c:strCache>
                <c:ptCount val="2"/>
                <c:pt idx="0">
                  <c:v>Has a digital stock management system</c:v>
                </c:pt>
                <c:pt idx="1">
                  <c:v>Does  not have a digital stock management system</c:v>
                </c:pt>
              </c:strCache>
            </c:strRef>
          </c:cat>
          <c:val>
            <c:numRef>
              <c:f>(Sheet2!$D$16,Sheet2!$F$16)</c:f>
              <c:numCache>
                <c:formatCode>0%</c:formatCode>
                <c:ptCount val="2"/>
                <c:pt idx="0">
                  <c:v>3.3333333333333333E-2</c:v>
                </c:pt>
                <c:pt idx="1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1-4C94-8043-05CEFE82F1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2187871"/>
        <c:axId val="432177055"/>
      </c:barChart>
      <c:catAx>
        <c:axId val="43218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177055"/>
        <c:crosses val="autoZero"/>
        <c:auto val="1"/>
        <c:lblAlgn val="ctr"/>
        <c:lblOffset val="100"/>
        <c:noMultiLvlLbl val="0"/>
      </c:catAx>
      <c:valAx>
        <c:axId val="432177055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32187871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W" dirty="0">
                <a:solidFill>
                  <a:schemeClr val="tx1"/>
                </a:solidFill>
              </a:rPr>
              <a:t>Figure 2: Quantification </a:t>
            </a:r>
            <a:r>
              <a:rPr lang="en-ZW" dirty="0" err="1">
                <a:solidFill>
                  <a:schemeClr val="tx1"/>
                </a:solidFill>
              </a:rPr>
              <a:t>tooL</a:t>
            </a:r>
            <a:r>
              <a:rPr lang="en-ZW" dirty="0">
                <a:solidFill>
                  <a:schemeClr val="tx1"/>
                </a:solidFill>
              </a:rPr>
              <a:t> In use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30784A"/>
            </a:solidFill>
            <a:ln>
              <a:solidFill>
                <a:srgbClr val="30784A"/>
              </a:solidFill>
            </a:ln>
            <a:effectLst>
              <a:innerShdw blurRad="114300">
                <a:schemeClr val="dk1">
                  <a:tint val="5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'1-4'!$Q$10:$Q$16</c:f>
              <c:strCache>
                <c:ptCount val="7"/>
                <c:pt idx="0">
                  <c:v>Excel</c:v>
                </c:pt>
                <c:pt idx="1">
                  <c:v>NetCalc</c:v>
                </c:pt>
                <c:pt idx="2">
                  <c:v>NGO-based tool</c:v>
                </c:pt>
                <c:pt idx="3">
                  <c:v>RBM gap analysis</c:v>
                </c:pt>
                <c:pt idx="4">
                  <c:v>None</c:v>
                </c:pt>
                <c:pt idx="5">
                  <c:v>Don't know</c:v>
                </c:pt>
                <c:pt idx="6">
                  <c:v>Other</c:v>
                </c:pt>
              </c:strCache>
            </c:strRef>
          </c:cat>
          <c:val>
            <c:numRef>
              <c:f>'1-4'!$S$10:$S$16</c:f>
              <c:numCache>
                <c:formatCode>0</c:formatCode>
                <c:ptCount val="7"/>
                <c:pt idx="0">
                  <c:v>21.621621621621621</c:v>
                </c:pt>
                <c:pt idx="1">
                  <c:v>21.621621621621621</c:v>
                </c:pt>
                <c:pt idx="2">
                  <c:v>2.7027027027027026</c:v>
                </c:pt>
                <c:pt idx="3">
                  <c:v>16.216216216216218</c:v>
                </c:pt>
                <c:pt idx="4">
                  <c:v>10.810810810810811</c:v>
                </c:pt>
                <c:pt idx="5">
                  <c:v>16.216216216216218</c:v>
                </c:pt>
                <c:pt idx="6">
                  <c:v>10.810810810810811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35-4604-A7F9-52E1C0DBB3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86481904"/>
        <c:axId val="186506032"/>
      </c:barChart>
      <c:catAx>
        <c:axId val="18648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06032"/>
        <c:crosses val="autoZero"/>
        <c:auto val="1"/>
        <c:lblAlgn val="ctr"/>
        <c:lblOffset val="100"/>
        <c:noMultiLvlLbl val="0"/>
      </c:catAx>
      <c:valAx>
        <c:axId val="18650603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8648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W" dirty="0"/>
              <a:t>FIGURE</a:t>
            </a:r>
            <a:r>
              <a:rPr lang="en-ZW" baseline="0" dirty="0"/>
              <a:t> 3: </a:t>
            </a:r>
            <a:r>
              <a:rPr lang="en-ZW" dirty="0"/>
              <a:t>Continuous LLIN data collected by state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'1-4'!$Q$4:$Q$6</c:f>
              <c:strCache>
                <c:ptCount val="3"/>
                <c:pt idx="0">
                  <c:v>No of LLINs distributed</c:v>
                </c:pt>
                <c:pt idx="1">
                  <c:v>Demographics</c:v>
                </c:pt>
                <c:pt idx="2">
                  <c:v>LLIN coverage</c:v>
                </c:pt>
              </c:strCache>
            </c:strRef>
          </c:cat>
          <c:val>
            <c:numRef>
              <c:f>'1-4'!$S$4:$S$6</c:f>
              <c:numCache>
                <c:formatCode>0</c:formatCode>
                <c:ptCount val="3"/>
                <c:pt idx="0">
                  <c:v>91.891891891891902</c:v>
                </c:pt>
                <c:pt idx="1">
                  <c:v>2.7027027027027026</c:v>
                </c:pt>
                <c:pt idx="2">
                  <c:v>48.648648648648653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B-4863-922D-756ED7E8C2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6456944"/>
        <c:axId val="186495632"/>
      </c:barChart>
      <c:catAx>
        <c:axId val="18645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5632"/>
        <c:crosses val="autoZero"/>
        <c:auto val="1"/>
        <c:lblAlgn val="ctr"/>
        <c:lblOffset val="100"/>
        <c:noMultiLvlLbl val="0"/>
      </c:catAx>
      <c:valAx>
        <c:axId val="18649563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864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rgbClr val="235736"/>
      </a:solidFill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3383E-AB1E-4126-9787-D19BD667B46F}" type="datetimeFigureOut">
              <a:rPr lang="en-NG" smtClean="0"/>
              <a:t>11/18/2021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7A894-07CE-4C69-BE7D-4183A6B1B0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90687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7A894-07CE-4C69-BE7D-4183A6B1B058}" type="slidenum">
              <a:rPr lang="en-NG" smtClean="0"/>
              <a:t>3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00840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Nigeria conducts their mass LLIN campaigns on a rolling basis in a 3-year cycle. The 2018 DHS results show that nationally, 60.2% of surveyed households have at least one ITN, but only 29.5% of households having at least one ITN for every two persons who stayed in the household the previous night. 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Routine distribution is conducted predominantly through ANC and Routine Expanded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Programme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on Immunization (EPI). However, not all clinics have ANC or immunization programs, so it is necessary to quantify which are the routine distribution channels for LLINs</a:t>
            </a:r>
            <a:endParaRPr lang="en-ZW" dirty="0"/>
          </a:p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7A894-07CE-4C69-BE7D-4183A6B1B058}" type="slidenum">
              <a:rPr lang="en-NG" smtClean="0"/>
              <a:t>4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57865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LLIN distribution challenges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Furthermore, challenge of nets insufficiency was corroborated by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67% of states that suggested improved availability of nets as a solution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to improving distribution</a:t>
            </a:r>
          </a:p>
          <a:p>
            <a:endParaRPr lang="en-US" dirty="0"/>
          </a:p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7A894-07CE-4C69-BE7D-4183A6B1B058}" type="slidenum">
              <a:rPr lang="en-NG" smtClean="0"/>
              <a:t>6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550982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7A894-07CE-4C69-BE7D-4183A6B1B058}" type="slidenum">
              <a:rPr lang="en-NG" smtClean="0"/>
              <a:t>8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3739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7A894-07CE-4C69-BE7D-4183A6B1B058}" type="slidenum">
              <a:rPr lang="en-NG" smtClean="0"/>
              <a:t>10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90307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9B3ED-448B-4ED6-95C6-B46B7C6E0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20684-7B10-40EA-BA7E-6DCE9BD11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F6670-0DCE-4420-973B-FBAAE1EAD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AF2A-2C0F-4E87-B8CE-5913406DEB51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46093-A9BD-453B-8D87-0B267E50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C2855-8E56-4177-942F-EAF67C6D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E656-F298-432F-AA6F-7E76B6EDD74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20484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B8CB-5EC0-477D-BB8D-6B20559B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71D23-EA96-4030-A020-8CE1F4337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BABD9-0C81-4B5B-8524-4E2F4FDD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AA8D-4676-4BB6-84C3-13BEBCFA5B3C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9F0DA-E3C3-4E39-AEFD-ABB59A10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0F924-B34D-46DE-9F2A-0058B39F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E656-F298-432F-AA6F-7E76B6EDD74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90886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49288-F546-4708-9CE8-7D9EFB501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68D95-9386-40F3-BE26-BB91BC5F6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B311D-8E48-44A3-87D1-B5D8D526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3D07-7ED7-4A92-9AF5-576CD414F192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C0A4-B658-4304-8C9A-EF7D318F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8EFB5-020E-4374-B647-838407A4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E656-F298-432F-AA6F-7E76B6EDD74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81841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ADA28-FC7C-C442-8B54-FED0FD0088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6" y="316301"/>
            <a:ext cx="2743199" cy="1771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409506"/>
            <a:ext cx="7315200" cy="1630763"/>
          </a:xfrm>
          <a:prstGeom prst="rect">
            <a:avLst/>
          </a:prstGeo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4095820"/>
            <a:ext cx="7315200" cy="163076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2908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ADA28-FC7C-C442-8B54-FED0FD0088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177" y="3338847"/>
            <a:ext cx="2316738" cy="149594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94108E-5870-B64D-85C0-F649843497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5068422"/>
            <a:ext cx="10340662" cy="1170806"/>
          </a:xfrm>
          <a:prstGeom prst="rect">
            <a:avLst/>
          </a:prstGeom>
        </p:spPr>
        <p:txBody>
          <a:bodyPr anchor="ctr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52006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ADA28-FC7C-C442-8B54-FED0FD0088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177" y="3338847"/>
            <a:ext cx="2316738" cy="149594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94108E-5870-B64D-85C0-F649843497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5068422"/>
            <a:ext cx="10340662" cy="1170806"/>
          </a:xfrm>
          <a:prstGeom prst="rect">
            <a:avLst/>
          </a:prstGeom>
        </p:spPr>
        <p:txBody>
          <a:bodyPr anchor="ctr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26484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ADA28-FC7C-C442-8B54-FED0FD0088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177" y="3338847"/>
            <a:ext cx="2316738" cy="149594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94108E-5870-B64D-85C0-F649843497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5068422"/>
            <a:ext cx="10340662" cy="1170806"/>
          </a:xfrm>
          <a:prstGeom prst="rect">
            <a:avLst/>
          </a:prstGeom>
        </p:spPr>
        <p:txBody>
          <a:bodyPr anchor="ctr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79608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ADA28-FC7C-C442-8B54-FED0FD0088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177" y="3338847"/>
            <a:ext cx="2316738" cy="149594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94108E-5870-B64D-85C0-F649843497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5068422"/>
            <a:ext cx="10340662" cy="1170806"/>
          </a:xfrm>
          <a:prstGeom prst="rect">
            <a:avLst/>
          </a:prstGeom>
        </p:spPr>
        <p:txBody>
          <a:bodyPr anchor="ctr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40192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951931"/>
            <a:ext cx="7321550" cy="137871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9000"/>
            <a:ext cx="7321550" cy="1024648"/>
          </a:xfrm>
        </p:spPr>
        <p:txBody>
          <a:bodyPr l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02720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F30671-7A81-634C-9F20-57FB04206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5" b="57841"/>
          <a:stretch/>
        </p:blipFill>
        <p:spPr>
          <a:xfrm>
            <a:off x="0" y="0"/>
            <a:ext cx="12192000" cy="1336872"/>
          </a:xfrm>
          <a:prstGeom prst="rect">
            <a:avLst/>
          </a:prstGeom>
        </p:spPr>
      </p:pic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302C0C64-CB81-F648-8E65-35FB5E2772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4725" y="1565738"/>
            <a:ext cx="10242550" cy="447675"/>
          </a:xfrm>
          <a:solidFill>
            <a:schemeClr val="accent3"/>
          </a:solidFill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2924" y="1554480"/>
            <a:ext cx="9509760" cy="4572000"/>
          </a:xfrm>
        </p:spPr>
        <p:txBody>
          <a:bodyPr>
            <a:normAutofit/>
          </a:bodyPr>
          <a:lstStyle>
            <a:lvl1pPr marL="344488" indent="-344488">
              <a:spcAft>
                <a:spcPts val="600"/>
              </a:spcAft>
              <a:buFont typeface="+mj-lt"/>
              <a:buAutoNum type="arabicPeriod"/>
              <a:tabLst/>
              <a:defRPr sz="2400" b="0" i="0">
                <a:latin typeface="Fira Sans Medium" panose="020B0503050000020004" pitchFamily="34" charset="0"/>
                <a:ea typeface="Fira Sans Medium" panose="020B0503050000020004" pitchFamily="34" charset="0"/>
              </a:defRPr>
            </a:lvl1pPr>
            <a:lvl2pPr marL="752475" indent="-295275">
              <a:spcAft>
                <a:spcPts val="600"/>
              </a:spcAft>
              <a:buFont typeface="+mj-lt"/>
              <a:buAutoNum type="arabicPeriod"/>
              <a:tabLst/>
              <a:defRPr sz="2000" b="0" i="0">
                <a:latin typeface="Fira Sans Medium" panose="020B0503050000020004" pitchFamily="34" charset="0"/>
                <a:ea typeface="Fira Sans Medium" panose="020B0503050000020004" pitchFamily="34" charset="0"/>
              </a:defRPr>
            </a:lvl2pPr>
            <a:lvl3pPr>
              <a:spcAft>
                <a:spcPts val="600"/>
              </a:spcAft>
              <a:buFont typeface="+mj-lt"/>
              <a:buAutoNum type="arabicPeriod"/>
              <a:defRPr sz="1800" b="0" i="0">
                <a:latin typeface="Fira Sans Medium" panose="020B0503050000020004" pitchFamily="34" charset="0"/>
                <a:ea typeface="Fira Sans Medium" panose="020B0503050000020004" pitchFamily="34" charset="0"/>
              </a:defRPr>
            </a:lvl3pPr>
            <a:lvl4pPr>
              <a:spcAft>
                <a:spcPts val="600"/>
              </a:spcAft>
              <a:buFont typeface="+mj-lt"/>
              <a:buAutoNum type="arabicPeriod"/>
              <a:defRPr sz="1600" b="0" i="0">
                <a:latin typeface="Fira Sans Medium" panose="020B0503050000020004" pitchFamily="34" charset="0"/>
                <a:ea typeface="Fira Sans Medium" panose="020B0503050000020004" pitchFamily="34" charset="0"/>
              </a:defRPr>
            </a:lvl4pPr>
            <a:lvl5pPr>
              <a:spcAft>
                <a:spcPts val="600"/>
              </a:spcAft>
              <a:buFont typeface="+mj-lt"/>
              <a:buAutoNum type="arabicPeriod"/>
              <a:defRPr sz="1600" b="0" i="0">
                <a:latin typeface="Fira Sans Medium" panose="020B0503050000020004" pitchFamily="34" charset="0"/>
                <a:ea typeface="Fira Sans Medium" panose="020B0503050000020004" pitchFamily="34" charset="0"/>
              </a:defRPr>
            </a:lvl5pPr>
          </a:lstStyle>
          <a:p>
            <a:pPr lvl="0"/>
            <a:r>
              <a:rPr lang="en-US" dirty="0"/>
              <a:t>Click to edit table of contents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722E357-9835-1942-BB92-571BB26D02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1A129-35CA-41AF-87E8-6D47A6210D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04224-099E-3B4F-8DA8-A572153A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059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bg1"/>
            </a:gs>
            <a:gs pos="100000">
              <a:srgbClr val="E1E1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F7A5AD-91DE-1D4E-AF05-654A23C88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5" b="57841"/>
          <a:stretch/>
        </p:blipFill>
        <p:spPr>
          <a:xfrm>
            <a:off x="0" y="0"/>
            <a:ext cx="12192000" cy="13368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5360" y="1554480"/>
            <a:ext cx="10241280" cy="44805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EB7BBDAD-24ED-5143-8EA7-6F1BA709E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19EDE-6DDB-B242-8B1D-4D6FB6A9E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1A129-35CA-41AF-87E8-6D47A6210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2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47891B-A8C6-4B25-BBB5-882F76B3EF6F}"/>
              </a:ext>
            </a:extLst>
          </p:cNvPr>
          <p:cNvSpPr/>
          <p:nvPr userDrawn="1"/>
        </p:nvSpPr>
        <p:spPr>
          <a:xfrm>
            <a:off x="0" y="0"/>
            <a:ext cx="12192000" cy="1071716"/>
          </a:xfrm>
          <a:prstGeom prst="rect">
            <a:avLst/>
          </a:prstGeom>
          <a:solidFill>
            <a:srgbClr val="2153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44EA0-EB42-4806-A97B-EEB7C4FD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6000"/>
          </a:xfrm>
          <a:noFill/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AF550-106E-45DE-82A4-C5178DD76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D8636-FF25-4E2F-A1D5-4A2F267F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15BD-B265-42E8-8825-F1DA8C0E99A4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239F9-4CC0-4F9D-8CA6-7B6B36E7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F20DA-3DFD-4B9A-8F1E-8D8ED735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8F4E656-F298-432F-AA6F-7E76B6EDD74F}" type="slidenum">
              <a:rPr lang="en-NG" smtClean="0"/>
              <a:pPr/>
              <a:t>‹#›</a:t>
            </a:fld>
            <a:endParaRPr lang="en-NG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65C6BD-CCF9-4D5A-9B04-41C44B8A4324}"/>
              </a:ext>
            </a:extLst>
          </p:cNvPr>
          <p:cNvCxnSpPr/>
          <p:nvPr userDrawn="1"/>
        </p:nvCxnSpPr>
        <p:spPr>
          <a:xfrm>
            <a:off x="11791507" y="6528279"/>
            <a:ext cx="0" cy="2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29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DCB9A9-FCD9-6843-900D-D4E8DB018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5" b="57841"/>
          <a:stretch/>
        </p:blipFill>
        <p:spPr>
          <a:xfrm>
            <a:off x="0" y="0"/>
            <a:ext cx="12192000" cy="13368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5359" y="1554480"/>
            <a:ext cx="4937760" cy="44805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273D64-0464-0B44-AC26-0A4779C8CEC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78880" y="1554480"/>
            <a:ext cx="4937760" cy="44805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368AC-414F-6A46-B59C-D76EF5D8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A129-35CA-41AF-87E8-6D47A6210D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D7EE1B2-FDCB-5546-98E2-AEC0E8828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75100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05F81F-97FB-7946-BB51-8259084F66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5" b="50130"/>
          <a:stretch/>
        </p:blipFill>
        <p:spPr>
          <a:xfrm>
            <a:off x="0" y="-1"/>
            <a:ext cx="12192000" cy="18657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5360" y="2102364"/>
            <a:ext cx="10241280" cy="38404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78AE6F7-0CB5-C74C-BC59-9C206B57E4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287272"/>
            <a:ext cx="10241280" cy="388107"/>
          </a:xfrm>
        </p:spPr>
        <p:txBody>
          <a:bodyPr>
            <a:noAutofit/>
          </a:bodyPr>
          <a:lstStyle>
            <a:lvl1pPr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sub-title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A042B4-54C6-1E4F-A441-2C25EBE7BE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BC1A129-35CA-41AF-87E8-6D47A6210D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1503076-85DA-A348-AED8-C2D2B1BAA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77343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5C65F1-DD17-124B-8CDA-5791BFD9E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5" b="50130"/>
          <a:stretch/>
        </p:blipFill>
        <p:spPr>
          <a:xfrm>
            <a:off x="0" y="-1"/>
            <a:ext cx="12192000" cy="1865717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507D24D-F603-A84A-AFA4-CEF4EA738D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BC1A129-35CA-41AF-87E8-6D47A6210D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0E32B7C-9FC9-9640-A117-BA24FEC9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5059FE8-7728-EB45-8320-17C514C91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75360" y="2102364"/>
            <a:ext cx="4937760" cy="38404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389E2A3E-D8FD-3F40-B0B7-44C895C07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287272"/>
            <a:ext cx="10241280" cy="388107"/>
          </a:xfrm>
        </p:spPr>
        <p:txBody>
          <a:bodyPr>
            <a:noAutofit/>
          </a:bodyPr>
          <a:lstStyle>
            <a:lvl1pPr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sub-title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410F3AD-E3B3-5945-82E6-A59CD2A2F02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8880" y="2102364"/>
            <a:ext cx="4937760" cy="38404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204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C77202-7ADE-0745-A471-91677D713A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7"/>
          <a:stretch/>
        </p:blipFill>
        <p:spPr>
          <a:xfrm>
            <a:off x="9294810" y="0"/>
            <a:ext cx="289718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8408" y="2186609"/>
            <a:ext cx="4572000" cy="3861361"/>
          </a:xfrm>
        </p:spPr>
        <p:txBody>
          <a:bodyPr lIns="0" r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BD0270-A4BB-E245-A5FC-731FF2C6D6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960" y="987424"/>
            <a:ext cx="5056632" cy="5056632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DEBD76-95F7-8542-95BC-F149F876A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408" y="987424"/>
            <a:ext cx="4572000" cy="1069975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accent1"/>
                </a:solidFill>
                <a:latin typeface="Fira Sans Medium" panose="020B0503050000020004" pitchFamily="34" charset="0"/>
                <a:ea typeface="Fira Sans Medium" panose="020B05030500000200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B1E31-6651-904E-A4BC-F1B7FB4718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C1A129-35CA-41AF-87E8-6D47A6210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81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8408" y="2186609"/>
            <a:ext cx="4572000" cy="3861361"/>
          </a:xfrm>
        </p:spPr>
        <p:txBody>
          <a:bodyPr lIns="0" r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DEBD76-95F7-8542-95BC-F149F876A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8408" y="987424"/>
            <a:ext cx="4572000" cy="1069975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accent1"/>
                </a:solidFill>
                <a:latin typeface="Fira Sans Medium" panose="020B0503050000020004" pitchFamily="34" charset="0"/>
                <a:ea typeface="Fira Sans Medium" panose="020B05030500000200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B1E31-6651-904E-A4BC-F1B7FB4718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BC1A129-35CA-41AF-87E8-6D47A6210D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B4C91A-081A-C74E-9F97-F2A776D6F9B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3912" y="987425"/>
            <a:ext cx="5056632" cy="5056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61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6C524D-1765-974E-9003-520F84140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5" b="57841"/>
          <a:stretch/>
        </p:blipFill>
        <p:spPr>
          <a:xfrm>
            <a:off x="0" y="0"/>
            <a:ext cx="12192000" cy="133687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6872881-13C3-BB4C-8EAD-1F9C4279DF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1A129-35CA-41AF-87E8-6D47A6210D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595D23-9AAA-6D4D-AA64-9F68F0BC7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54929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45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60E07B-81B3-3946-8C02-27276157F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8485" y="4389120"/>
            <a:ext cx="3823515" cy="246888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64BDE1-F2CD-304F-A42A-F739371CDB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412" y="3429000"/>
            <a:ext cx="6503151" cy="2958921"/>
          </a:xfrm>
        </p:spPr>
        <p:txBody>
          <a:bodyPr lIns="0" rIns="0">
            <a:noAutofit/>
          </a:bodyPr>
          <a:lstStyle>
            <a:lvl1pPr marL="12700" indent="-12700" algn="l">
              <a:buNone/>
              <a:tabLst/>
              <a:defRPr sz="2400">
                <a:solidFill>
                  <a:schemeClr val="tx1"/>
                </a:solidFill>
              </a:defRPr>
            </a:lvl1pPr>
            <a:lvl2pPr algn="ctr">
              <a:buNone/>
              <a:defRPr sz="1600"/>
            </a:lvl2pPr>
            <a:lvl3pPr algn="ctr">
              <a:buNone/>
              <a:defRPr sz="1400"/>
            </a:lvl3pPr>
            <a:lvl4pPr algn="ctr">
              <a:buNone/>
              <a:defRPr sz="1200"/>
            </a:lvl4pPr>
            <a:lvl5pPr algn="ctr">
              <a:buNone/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89133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789B-90F6-4A8F-9470-B13856FE7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D6E72-6550-4C63-850F-6E7791734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DBC55-80CC-4729-AEC3-8E60B51D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5764-AABD-4E34-8E45-E7C1C7A6A753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918F3-2199-4E9E-A1D4-651CCEF2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C1C8F-1105-40B7-B0CE-7B88C7B5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F1A7-015C-4E26-BFE4-9D4BA2CB9732}" type="slidenum">
              <a:rPr lang="en-NG" smtClean="0"/>
              <a:t>‹#›</a:t>
            </a:fld>
            <a:endParaRPr lang="en-N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1AB9AD-514E-450B-9E0B-B995AC677991}"/>
              </a:ext>
            </a:extLst>
          </p:cNvPr>
          <p:cNvSpPr/>
          <p:nvPr userDrawn="1"/>
        </p:nvSpPr>
        <p:spPr>
          <a:xfrm>
            <a:off x="8477250" y="0"/>
            <a:ext cx="3714750" cy="6858000"/>
          </a:xfrm>
          <a:prstGeom prst="rect">
            <a:avLst/>
          </a:prstGeom>
          <a:solidFill>
            <a:srgbClr val="215334"/>
          </a:solidFill>
          <a:ln>
            <a:solidFill>
              <a:srgbClr val="215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273078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AADC3-58AA-47E2-9110-5B21649F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4B68-AAF4-45D2-8475-04C27644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243D9-DF2C-4EA5-A528-9917C6C9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FF2D-97E2-4BB5-B0FE-7AD6ADDD7A4F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FFDBC-8F62-4C10-911C-2261FCDC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73DE2-AD37-49A6-A25F-86318574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F1A7-015C-4E26-BFE4-9D4BA2CB9732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20170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E776-D58E-41A7-B8DB-280B4043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4AE86-F0C2-4303-B19E-E3E22357E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BE748-E0F9-4ED4-A31C-F6BBA8F9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24D7-E61B-4EEE-9E93-21C8ACE6A613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E3E98-D916-4666-952A-90DE5713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F103E-446F-4649-957E-63C8E337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E656-F298-432F-AA6F-7E76B6EDD74F}" type="slidenum">
              <a:rPr lang="en-NG" smtClean="0"/>
              <a:t>‹#›</a:t>
            </a:fld>
            <a:endParaRPr lang="en-NG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6375B8B-3512-4A67-BD49-BAAA6092EA63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9D1A0F-20D7-41E5-A3CA-F41CD8218E8A}"/>
              </a:ext>
            </a:extLst>
          </p:cNvPr>
          <p:cNvSpPr/>
          <p:nvPr userDrawn="1"/>
        </p:nvSpPr>
        <p:spPr>
          <a:xfrm>
            <a:off x="9046028" y="0"/>
            <a:ext cx="3145971" cy="6858000"/>
          </a:xfrm>
          <a:prstGeom prst="rect">
            <a:avLst/>
          </a:prstGeom>
          <a:solidFill>
            <a:srgbClr val="215334"/>
          </a:solidFill>
          <a:ln>
            <a:solidFill>
              <a:srgbClr val="215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37198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5638-6E41-4696-A670-6F9F34C1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C67F9-671C-4414-8C85-857B613AF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519E5-145F-47BC-A987-B4E69068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3B6-0A4C-4936-8D09-613ABE055EA4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3A7CB-F85F-4FEE-B55A-D9F23DA1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0D7ED-8A61-4B4D-A397-8A732A526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F1A7-015C-4E26-BFE4-9D4BA2CB9732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615715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3452-9102-4C8A-8D95-3809857C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5F569-A551-411F-A417-0956E4650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CFC2A-6B6E-49E4-BA71-AC86CBBF6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21DBF-9C9B-42C3-8B26-865526D3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4ABE-30EA-40AD-9A7C-AB7D306B8CDA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36B3B-F151-488F-BCBD-92641C68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312BE-B25B-4105-A3DE-0A24F204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F1A7-015C-4E26-BFE4-9D4BA2CB9732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079031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DA4C-97BD-4416-A1D7-2F997CC7C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714E8-CF6D-4765-BB37-89AA47DF3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9F4E5-447F-49CC-A8CA-753E0B0B5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64087-D5F5-44D8-B1BD-8B7B7D4E9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8BCF2-2B18-4A4F-94F6-0B70DC7B4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2EEF8-EB44-47E2-966C-A1914E1B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ECDD-469A-4C6D-A277-E47889AD06A2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BD532B-BDA4-4B37-80FB-603720678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71BEB-7CC3-4476-B588-0C5D1BE2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F1A7-015C-4E26-BFE4-9D4BA2CB9732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14454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CAD6-78AF-49F1-9088-83D129AB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C07F2-4965-4190-9B16-010C8CE8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FFB6-5C7A-448D-883C-5F3FAA07985A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FE82B-D005-4833-BCDA-48CAB30E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67B91-F21A-404E-B856-D588192B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F1A7-015C-4E26-BFE4-9D4BA2CB9732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61437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C4E440-55FD-44B0-ACE2-1B0F29EB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5F6-0703-40B8-ACA7-68235517F14B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87182-C998-4CBB-8A9A-B5E01C65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38E45-E148-43AE-8707-A0E74E25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F1A7-015C-4E26-BFE4-9D4BA2CB9732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874798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5842-67DB-46F9-A7F9-F68BE827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9E3A1-C6D1-45C8-83C2-5465F262E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AE694-F2C4-4C1A-AFE5-2E72964F4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3C950-0653-4B0F-9652-411A570E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76315-DA87-4A28-B6F3-85BCE79D5603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DA9B2-8B6F-4EAB-90DF-46D224F4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4C120-E2CA-43AA-A938-79A7E2DC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F1A7-015C-4E26-BFE4-9D4BA2CB9732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946219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4786-E2B2-4DA8-BB52-E342AD08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48883-CC1E-4112-8571-1B1CAF091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839AB-0491-4760-8CD3-B86977398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F99BF-F6AA-437E-9105-F898453B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CE7C-04C2-4783-BC0B-C40FDFA4C0E5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153DA-B9B6-46E0-8983-027D8F2E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0D012-F312-44C5-BB06-5E570990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F1A7-015C-4E26-BFE4-9D4BA2CB9732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811311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FB09C-8997-4C64-BB79-D383B078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D2502-4384-4E9C-AAC8-B56F35E54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E9CE7-8183-4707-A588-9ACCB60E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CCF1-7DF2-41CD-BBE3-2D4AD6C4484E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68BBC-CF0A-4375-986A-E4BB232D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FEA81-D451-4B90-AB88-3BB047A5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F1A7-015C-4E26-BFE4-9D4BA2CB9732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33310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F802B-E3F9-4F09-B7AD-D57AB4FEC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17FA2-EF41-406D-8269-6296B6C3B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406E3-EA46-4350-A1F8-283CE112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1D898-110A-4265-98C7-4695739A4349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BA09E-0EC3-43EE-8EB0-AA393737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22931-5E02-42A3-97F6-4160F96C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F1A7-015C-4E26-BFE4-9D4BA2CB9732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2182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B602-45DE-4A0B-803F-BA274355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AB70-5A40-4C23-AD96-D335149AE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A0243-B63A-4F6E-866D-D3E8BB89A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E4E69-7292-41AA-8D30-4557C0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A933-A267-46B4-B1AE-501143AB13EF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4B156-53CE-45CC-B78F-E3C8081B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36339-E9B8-41B1-BD74-B0B6AC09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E656-F298-432F-AA6F-7E76B6EDD74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89259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EDEC-281E-41D0-9382-CF935DA5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7ACF1-92B0-4400-BA42-C007B8E95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02C70-782C-4C9C-82E0-AAA4BE370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8DFFC-5DDF-41F4-9B03-51941C715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EB810-62BC-42DC-9546-E0328922D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4803AF-F1CB-49E0-BB55-4CAD015A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3944-B7A1-4A70-8DD5-0395AD74EDB7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EE7371-E7E6-48FB-B23E-1F8C0D62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F4050-AFB2-4124-AEDF-D67DE884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E656-F298-432F-AA6F-7E76B6EDD74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67634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1979-7431-451B-822D-57C5E3BD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A39BC-694D-46E8-A082-47E03C3F0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EFF3-4BA4-47B0-84D6-C998F8DA0401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C9BBE-4AB9-44D9-82AC-848CE22D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2092D-000A-4A4B-B3CE-854A46D5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E656-F298-432F-AA6F-7E76B6EDD74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19960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1EEB0-02B3-4452-B5FE-81E60668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3271-A09C-4C3B-9653-6DD63FFB2C21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E68AE-FBB7-4768-AA92-25B8F5F6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A5338-D27B-42D9-B712-61633E6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E656-F298-432F-AA6F-7E76B6EDD74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2857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B6C6B-A48E-48DB-92B4-A06CBF18A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2AE4-68FE-49C6-BB57-6EFECC251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82639-812B-4031-8C98-213AB387A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61785-D7FC-4537-A7A7-4E112FF4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95B6-4D62-4739-9EA7-726FC87EDE90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FB506-77B4-4A01-A48C-415A53A1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4BCFC-6DA7-40C1-9299-F32925AD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E656-F298-432F-AA6F-7E76B6EDD74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29226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2D31-DD30-44FD-87BA-7CC40B88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89E9A-6845-4678-A9A4-B4924B775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E712C-E2E0-4E95-8DC7-EA52B5D72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A1075-BB82-4E27-AF35-9689233A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8359-16ED-4B71-AC12-75981240518D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E3E29-2936-47E6-9B05-EDF4311C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50A3A-FEA8-4FE4-9C91-18312F5F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E656-F298-432F-AA6F-7E76B6EDD74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0926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95A20-D983-452F-BEF1-E31FF77B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5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654EC-F690-4E94-B435-4E463A1E0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5B032-11E3-49D1-AAF7-9BA07EF5C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504AB-7D70-46C9-A6B0-AFFE3FD69704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D08A3-FECF-4D99-91D5-9C2ACCFA9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BF7F6-9F14-4D41-9997-2E149ED76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4E656-F298-432F-AA6F-7E76B6EDD74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92681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rgbClr val="E1E1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78780"/>
            <a:ext cx="10241280" cy="9099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554480"/>
            <a:ext cx="1024128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1920" y="6309360"/>
            <a:ext cx="640080" cy="548640"/>
          </a:xfrm>
          <a:prstGeom prst="rect">
            <a:avLst/>
          </a:prstGeom>
          <a:noFill/>
        </p:spPr>
        <p:txBody>
          <a:bodyPr vert="horz" lIns="91440" tIns="91440" rIns="91440" bIns="91440" rtlCol="0" anchor="t"/>
          <a:lstStyle>
            <a:lvl1pPr algn="ctr">
              <a:defRPr sz="1200">
                <a:solidFill>
                  <a:schemeClr val="accent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3BC1A129-35CA-41AF-87E8-6D47A6210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2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bg1"/>
          </a:solidFill>
          <a:latin typeface="Fira Sans Medium" panose="020B0503050000020004" pitchFamily="34" charset="0"/>
          <a:ea typeface="Fira Sans Medium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CCF5C-FF68-42F9-B15E-F0C76CBF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E7644-FED6-4C5E-A99F-2C214942A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E0C8C-AF24-4679-82CE-158982864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2FF8B-E658-4BC8-90B7-4C79F5B2C86C}" type="datetime8">
              <a:rPr lang="en-NG" smtClean="0"/>
              <a:t>11/18/2021 13:36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5B593-6E56-40F7-927E-5AA3879C4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AE661-3C37-4D97-8630-39F4B1D7D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F1A7-015C-4E26-BFE4-9D4BA2CB9732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291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jp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7E62C-CE2A-429F-A89A-A5A92A21D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163" y="427708"/>
            <a:ext cx="5717012" cy="3416320"/>
          </a:xfrm>
        </p:spPr>
        <p:txBody>
          <a:bodyPr anchor="t">
            <a:spAutoFit/>
          </a:bodyPr>
          <a:lstStyle/>
          <a:p>
            <a:pPr algn="l"/>
            <a:r>
              <a:rPr lang="en-GB" sz="4800" b="1" dirty="0">
                <a:solidFill>
                  <a:srgbClr val="14321F"/>
                </a:solidFill>
              </a:rPr>
              <a:t>Lessons learned from an assessment of the continuous LLIN distribution assessment in Nigeria</a:t>
            </a:r>
            <a:endParaRPr lang="en-NG" sz="4800" b="1" dirty="0">
              <a:solidFill>
                <a:srgbClr val="14321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11B09-5FEB-4F26-B0B7-FE2ACAB6A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163" y="4065149"/>
            <a:ext cx="6062134" cy="16965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14321F"/>
                </a:solidFill>
              </a:rPr>
              <a:t>By Mr </a:t>
            </a:r>
            <a:r>
              <a:rPr lang="en-GB" b="1" dirty="0" err="1">
                <a:solidFill>
                  <a:srgbClr val="14321F"/>
                </a:solidFill>
              </a:rPr>
              <a:t>Okefu</a:t>
            </a:r>
            <a:r>
              <a:rPr lang="en-GB" b="1" dirty="0">
                <a:solidFill>
                  <a:srgbClr val="14321F"/>
                </a:solidFill>
              </a:rPr>
              <a:t> </a:t>
            </a:r>
            <a:r>
              <a:rPr lang="en-GB" b="1" dirty="0" err="1">
                <a:solidFill>
                  <a:srgbClr val="14321F"/>
                </a:solidFill>
              </a:rPr>
              <a:t>Oyale</a:t>
            </a:r>
            <a:r>
              <a:rPr lang="en-GB" b="1" dirty="0">
                <a:solidFill>
                  <a:srgbClr val="14321F"/>
                </a:solidFill>
              </a:rPr>
              <a:t> </a:t>
            </a:r>
            <a:r>
              <a:rPr lang="en-GB" b="1" dirty="0" err="1">
                <a:solidFill>
                  <a:srgbClr val="14321F"/>
                </a:solidFill>
              </a:rPr>
              <a:t>Okoko</a:t>
            </a:r>
            <a:endParaRPr lang="en-GB" b="1" dirty="0">
              <a:solidFill>
                <a:srgbClr val="14321F"/>
              </a:solidFill>
            </a:endParaRP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600" dirty="0"/>
              <a:t>Deputy Director/Head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600" dirty="0"/>
              <a:t>Integrated Vector Management Branch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600" dirty="0"/>
              <a:t>National Malaria Elimination Programme (NMEP)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408DA957-2DBC-43E3-914D-B1A45FF6A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r="2300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3" name="Content Placeholder 8" descr="Text&#10;&#10;Description automatically generated with medium confidence">
            <a:extLst>
              <a:ext uri="{FF2B5EF4-FFF2-40B4-BE49-F238E27FC236}">
                <a16:creationId xmlns:a16="http://schemas.microsoft.com/office/drawing/2014/main" id="{F12C2239-736A-4DD8-A0D2-F77A338AFE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3" y="6205536"/>
            <a:ext cx="2064164" cy="68168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268A5A-C0F5-4727-B8D4-DFCBB330C5F6}"/>
              </a:ext>
            </a:extLst>
          </p:cNvPr>
          <p:cNvCxnSpPr>
            <a:cxnSpLocks/>
          </p:cNvCxnSpPr>
          <p:nvPr/>
        </p:nvCxnSpPr>
        <p:spPr>
          <a:xfrm>
            <a:off x="368163" y="3954589"/>
            <a:ext cx="5058217" cy="0"/>
          </a:xfrm>
          <a:prstGeom prst="line">
            <a:avLst/>
          </a:prstGeom>
          <a:ln w="19050">
            <a:solidFill>
              <a:srgbClr val="275F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9A31E-ADE4-4CCB-8393-CCE159AC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E656-F298-432F-AA6F-7E76B6EDD74F}" type="slidenum">
              <a:rPr lang="en-NG" smtClean="0"/>
              <a:t>1</a:t>
            </a:fld>
            <a:endParaRPr lang="en-NG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EDD683E-E35C-4C7C-9975-8EC88E77C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46" y="6279595"/>
            <a:ext cx="998809" cy="53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3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8D98-C2A6-44F0-83C0-082698A1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668"/>
            <a:ext cx="12192000" cy="936000"/>
          </a:xfrm>
        </p:spPr>
        <p:txBody>
          <a:bodyPr/>
          <a:lstStyle/>
          <a:p>
            <a:r>
              <a:rPr lang="en-GB" dirty="0"/>
              <a:t>Recommendations </a:t>
            </a:r>
            <a:endParaRPr lang="en-NG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9A51D0-B7F1-44A5-92A7-2D18087A0C08}"/>
              </a:ext>
            </a:extLst>
          </p:cNvPr>
          <p:cNvSpPr>
            <a:spLocks/>
          </p:cNvSpPr>
          <p:nvPr/>
        </p:nvSpPr>
        <p:spPr>
          <a:xfrm>
            <a:off x="164969" y="1480693"/>
            <a:ext cx="11460972" cy="366665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95000"/>
                  <a:alpha val="80000"/>
                </a:srgbClr>
              </a:gs>
              <a:gs pos="100000">
                <a:srgbClr val="FFFFFF">
                  <a:lumMod val="95000"/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48D840-93A0-4D2A-BFC6-10BAD1FAA8FB}"/>
              </a:ext>
            </a:extLst>
          </p:cNvPr>
          <p:cNvGrpSpPr/>
          <p:nvPr/>
        </p:nvGrpSpPr>
        <p:grpSpPr>
          <a:xfrm>
            <a:off x="146957" y="6088978"/>
            <a:ext cx="11460972" cy="366665"/>
            <a:chOff x="15240" y="6282876"/>
            <a:chExt cx="12161520" cy="4168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55CAA9-9066-45BA-A7B6-663E80AA1AFA}"/>
                </a:ext>
              </a:extLst>
            </p:cNvPr>
            <p:cNvSpPr>
              <a:spLocks/>
            </p:cNvSpPr>
            <p:nvPr/>
          </p:nvSpPr>
          <p:spPr>
            <a:xfrm rot="10800000">
              <a:off x="15240" y="6282876"/>
              <a:ext cx="12161520" cy="416840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lumMod val="95000"/>
                    <a:alpha val="80000"/>
                  </a:srgbClr>
                </a:gs>
                <a:gs pos="100000">
                  <a:srgbClr val="FFFFFF">
                    <a:lumMod val="95000"/>
                    <a:alpha val="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buFont typeface="Arial"/>
                <a:buNone/>
                <a:defRPr/>
              </a:pPr>
              <a:endPara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C4AA9A9-C781-4AF3-9198-F7E0B7EB710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5240" y="6699716"/>
              <a:ext cx="12161520" cy="0"/>
            </a:xfrm>
            <a:prstGeom prst="line">
              <a:avLst/>
            </a:prstGeom>
            <a:noFill/>
            <a:ln w="3175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BBC6C4-56AE-4B6E-9BDE-AF5A4C9B730D}"/>
              </a:ext>
            </a:extLst>
          </p:cNvPr>
          <p:cNvCxnSpPr/>
          <p:nvPr/>
        </p:nvCxnSpPr>
        <p:spPr>
          <a:xfrm flipV="1">
            <a:off x="164969" y="2329699"/>
            <a:ext cx="11460972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8F84DF-7D3E-4BD1-82F5-3D0A4558C77C}"/>
              </a:ext>
            </a:extLst>
          </p:cNvPr>
          <p:cNvCxnSpPr/>
          <p:nvPr/>
        </p:nvCxnSpPr>
        <p:spPr>
          <a:xfrm flipV="1">
            <a:off x="164969" y="3907213"/>
            <a:ext cx="11460972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36A46C-9CB1-42A7-95E4-BCBE4697488E}"/>
              </a:ext>
            </a:extLst>
          </p:cNvPr>
          <p:cNvCxnSpPr>
            <a:cxnSpLocks/>
          </p:cNvCxnSpPr>
          <p:nvPr/>
        </p:nvCxnSpPr>
        <p:spPr>
          <a:xfrm>
            <a:off x="164969" y="1450548"/>
            <a:ext cx="1146097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89E546-FEF4-47E6-94AB-B4CDA0D0A528}"/>
              </a:ext>
            </a:extLst>
          </p:cNvPr>
          <p:cNvSpPr txBox="1"/>
          <p:nvPr/>
        </p:nvSpPr>
        <p:spPr>
          <a:xfrm>
            <a:off x="257306" y="1110047"/>
            <a:ext cx="249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Key concept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F20648-5C1A-42F1-9CDF-B6B06A6DFF53}"/>
              </a:ext>
            </a:extLst>
          </p:cNvPr>
          <p:cNvSpPr txBox="1"/>
          <p:nvPr/>
        </p:nvSpPr>
        <p:spPr>
          <a:xfrm>
            <a:off x="2650989" y="1110047"/>
            <a:ext cx="864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Recommendations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6A842D-251B-4406-BF76-57AED0952E02}"/>
              </a:ext>
            </a:extLst>
          </p:cNvPr>
          <p:cNvCxnSpPr/>
          <p:nvPr/>
        </p:nvCxnSpPr>
        <p:spPr>
          <a:xfrm flipV="1">
            <a:off x="164969" y="5195506"/>
            <a:ext cx="11460972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89B8304-A132-4C3C-BCA5-5EC1989F89E3}"/>
              </a:ext>
            </a:extLst>
          </p:cNvPr>
          <p:cNvSpPr txBox="1"/>
          <p:nvPr/>
        </p:nvSpPr>
        <p:spPr>
          <a:xfrm>
            <a:off x="2650989" y="1576630"/>
            <a:ext cx="9173233" cy="636516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Explore state tailored LLIN CD channels that increase LLIN coverages and improve targeting of vulnerable groups in the community </a:t>
            </a:r>
            <a:endParaRPr 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1891FE-1269-49A1-B0AF-2C8D8F8CE885}"/>
              </a:ext>
            </a:extLst>
          </p:cNvPr>
          <p:cNvSpPr/>
          <p:nvPr/>
        </p:nvSpPr>
        <p:spPr>
          <a:xfrm>
            <a:off x="146957" y="1576627"/>
            <a:ext cx="2245785" cy="63651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44000" tIns="36000" rIns="432000" rtlCol="0" anchor="t">
            <a:spAutoFit/>
          </a:bodyPr>
          <a:lstStyle/>
          <a:p>
            <a:pPr>
              <a:buFont typeface="Arial"/>
              <a:buNone/>
              <a:defRPr/>
            </a:pP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LLIN routine distribution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0E2758-F610-42BF-AFC2-86F0AD86CED0}"/>
              </a:ext>
            </a:extLst>
          </p:cNvPr>
          <p:cNvSpPr/>
          <p:nvPr/>
        </p:nvSpPr>
        <p:spPr>
          <a:xfrm>
            <a:off x="2650989" y="2446258"/>
            <a:ext cx="9173233" cy="1344402"/>
          </a:xfrm>
          <a:prstGeom prst="rect">
            <a:avLst/>
          </a:prstGeom>
        </p:spPr>
        <p:txBody>
          <a:bodyPr wrap="square" tIns="3600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Further analysis on state specific root causes of insufficient nets should be conducted</a:t>
            </a:r>
            <a:endParaRPr lang="en-US" dirty="0">
              <a:solidFill>
                <a:prstClr val="black"/>
              </a:solidFill>
              <a:cs typeface="Arial"/>
              <a:sym typeface="Arial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Strengthen the supply management systems for routine LLIN distribution –e.g., timeous procurement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Provide more training for staff on key topics of routine LLIN distribution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64B87B-5092-4FA3-B185-0BD2FFEC0AA3}"/>
              </a:ext>
            </a:extLst>
          </p:cNvPr>
          <p:cNvSpPr/>
          <p:nvPr/>
        </p:nvSpPr>
        <p:spPr>
          <a:xfrm>
            <a:off x="146957" y="2585241"/>
            <a:ext cx="2403599" cy="63651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44000" tIns="36000" rIns="432000" rtlCol="0" anchor="t">
            <a:spAutoFit/>
          </a:bodyPr>
          <a:lstStyle/>
          <a:p>
            <a:pPr>
              <a:buFont typeface="Arial"/>
              <a:buNone/>
              <a:defRPr/>
            </a:pP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LLIN distribution challenges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A07E2A-F286-433E-99AB-5CA2EBB3F367}"/>
              </a:ext>
            </a:extLst>
          </p:cNvPr>
          <p:cNvSpPr/>
          <p:nvPr/>
        </p:nvSpPr>
        <p:spPr>
          <a:xfrm>
            <a:off x="146957" y="3955539"/>
            <a:ext cx="2423838" cy="63651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44000" tIns="36000" rIns="108000" rtlCol="0" anchor="t">
            <a:spAutoFit/>
          </a:bodyPr>
          <a:lstStyle/>
          <a:p>
            <a:pPr>
              <a:buFont typeface="Arial"/>
              <a:buNone/>
              <a:defRPr/>
            </a:pP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Surveillance of routine LLIN distribution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FFFA83-CFE6-4DD2-BAAD-0162EDC93220}"/>
              </a:ext>
            </a:extLst>
          </p:cNvPr>
          <p:cNvSpPr/>
          <p:nvPr/>
        </p:nvSpPr>
        <p:spPr>
          <a:xfrm>
            <a:off x="2650989" y="5361048"/>
            <a:ext cx="9173233" cy="990459"/>
          </a:xfrm>
          <a:prstGeom prst="rect">
            <a:avLst/>
          </a:prstGeom>
        </p:spPr>
        <p:txBody>
          <a:bodyPr wrap="square" tIns="3600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Standardize quantification process including tools and frequency that can significantly reduce stock out of LLINs and assist with planning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Review and upscale the digital stock management system across the states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A9CF9B-DF8A-4FE4-8345-950539053754}"/>
              </a:ext>
            </a:extLst>
          </p:cNvPr>
          <p:cNvSpPr/>
          <p:nvPr/>
        </p:nvSpPr>
        <p:spPr>
          <a:xfrm>
            <a:off x="146957" y="5306090"/>
            <a:ext cx="2423838" cy="9135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144000" tIns="36000" rIns="144000" rtlCol="0" anchor="t">
            <a:spAutoFit/>
          </a:bodyPr>
          <a:lstStyle/>
          <a:p>
            <a:pPr>
              <a:buFont typeface="Arial"/>
              <a:buNone/>
              <a:defRPr/>
            </a:pP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Quantification of LLINs and stock management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490860-5BF8-4B86-B6AA-E2B33F764840}"/>
              </a:ext>
            </a:extLst>
          </p:cNvPr>
          <p:cNvCxnSpPr>
            <a:cxnSpLocks/>
          </p:cNvCxnSpPr>
          <p:nvPr/>
        </p:nvCxnSpPr>
        <p:spPr>
          <a:xfrm>
            <a:off x="2591028" y="1472898"/>
            <a:ext cx="0" cy="493200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</a:ln>
          <a:effectLst/>
        </p:spPr>
      </p:cxnSp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EA08B8EA-37B5-40A1-92C3-2617F54FB0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4260" y="1765586"/>
            <a:ext cx="606278" cy="483712"/>
          </a:xfrm>
          <a:prstGeom prst="rect">
            <a:avLst/>
          </a:prstGeom>
        </p:spPr>
      </p:pic>
      <p:pic>
        <p:nvPicPr>
          <p:cNvPr id="34" name="Picture 33" descr="Shape&#10;&#10;Description automatically generated with low confidence">
            <a:extLst>
              <a:ext uri="{FF2B5EF4-FFF2-40B4-BE49-F238E27FC236}">
                <a16:creationId xmlns:a16="http://schemas.microsoft.com/office/drawing/2014/main" id="{0B4C70D7-FC81-4EB2-BC2C-8C808797D3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4261" y="3336850"/>
            <a:ext cx="606277" cy="483711"/>
          </a:xfrm>
          <a:prstGeom prst="rect">
            <a:avLst/>
          </a:prstGeom>
        </p:spPr>
      </p:pic>
      <p:pic>
        <p:nvPicPr>
          <p:cNvPr id="35" name="Picture 34" descr="Shape&#10;&#10;Description automatically generated with low confidence">
            <a:extLst>
              <a:ext uri="{FF2B5EF4-FFF2-40B4-BE49-F238E27FC236}">
                <a16:creationId xmlns:a16="http://schemas.microsoft.com/office/drawing/2014/main" id="{995C67A9-B7F4-4DE4-AD1D-9CA8F9540E1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3196" y="5800664"/>
            <a:ext cx="687342" cy="548388"/>
          </a:xfrm>
          <a:prstGeom prst="rect">
            <a:avLst/>
          </a:prstGeom>
        </p:spPr>
      </p:pic>
      <p:pic>
        <p:nvPicPr>
          <p:cNvPr id="36" name="Graphic 35" descr="Clipboard with solid fill">
            <a:extLst>
              <a:ext uri="{FF2B5EF4-FFF2-40B4-BE49-F238E27FC236}">
                <a16:creationId xmlns:a16="http://schemas.microsoft.com/office/drawing/2014/main" id="{7FE00795-D1E1-47A8-80CA-46FB866B6B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7612" y="4545585"/>
            <a:ext cx="692926" cy="55284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37559F5-E662-4106-B4DE-B580F8E5DB3B}"/>
              </a:ext>
            </a:extLst>
          </p:cNvPr>
          <p:cNvSpPr txBox="1"/>
          <p:nvPr/>
        </p:nvSpPr>
        <p:spPr>
          <a:xfrm>
            <a:off x="2650989" y="4023772"/>
            <a:ext cx="9173233" cy="99045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Review CD LLIN data reporting elements to ensure information collected enables states to adequately express LLIN needs, identify gaps and account for CD LLINs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Upscale electronic data capturing across the states to track routine LLIN campaign progress </a:t>
            </a:r>
            <a:endParaRPr lang="en-US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28672-8A5C-4DCD-8DFC-A520591A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E656-F298-432F-AA6F-7E76B6EDD74F}" type="slidenum">
              <a:rPr lang="en-NG" smtClean="0"/>
              <a:t>10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07721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erson in a hammock&#10;&#10;Description automatically generated with low confidence">
            <a:extLst>
              <a:ext uri="{FF2B5EF4-FFF2-40B4-BE49-F238E27FC236}">
                <a16:creationId xmlns:a16="http://schemas.microsoft.com/office/drawing/2014/main" id="{31909784-B7E4-4919-B339-448E8456D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" r="23298" b="623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FB377B-39C2-4F02-AB57-BCB0B39CFB27}"/>
              </a:ext>
            </a:extLst>
          </p:cNvPr>
          <p:cNvSpPr txBox="1"/>
          <p:nvPr/>
        </p:nvSpPr>
        <p:spPr>
          <a:xfrm>
            <a:off x="423719" y="704781"/>
            <a:ext cx="4023360" cy="949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Outline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CCA4A6-F56E-4DB9-BF3F-DCBC306637CE}"/>
              </a:ext>
            </a:extLst>
          </p:cNvPr>
          <p:cNvSpPr/>
          <p:nvPr/>
        </p:nvSpPr>
        <p:spPr>
          <a:xfrm>
            <a:off x="623957" y="1577315"/>
            <a:ext cx="7418830" cy="85491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12000" tIns="72000" rIns="72000" rtlCol="0" anchor="ctr"/>
          <a:lstStyle/>
          <a:p>
            <a:pPr>
              <a:buClrTx/>
              <a:defRPr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Findings from an assessment of the continuous LLIN distribution in Nigeria</a:t>
            </a:r>
          </a:p>
        </p:txBody>
      </p:sp>
      <p:pic>
        <p:nvPicPr>
          <p:cNvPr id="30" name="Graphic 29" descr="Bullseye with solid fill">
            <a:extLst>
              <a:ext uri="{FF2B5EF4-FFF2-40B4-BE49-F238E27FC236}">
                <a16:creationId xmlns:a16="http://schemas.microsoft.com/office/drawing/2014/main" id="{DF4DD7FC-3ACD-4D24-B753-54C525D14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622" y="1736032"/>
            <a:ext cx="512495" cy="518096"/>
          </a:xfrm>
          <a:prstGeom prst="rect">
            <a:avLst/>
          </a:prstGeom>
          <a:effec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F6EA09D-0E4B-488A-ADDE-AB15AEEF54C2}"/>
              </a:ext>
            </a:extLst>
          </p:cNvPr>
          <p:cNvSpPr/>
          <p:nvPr/>
        </p:nvSpPr>
        <p:spPr>
          <a:xfrm>
            <a:off x="1375435" y="2411536"/>
            <a:ext cx="4012640" cy="65045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6EEDF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20000" tIns="72000" rIns="72000" rtlCol="0" anchor="ctr"/>
          <a:lstStyle/>
          <a:p>
            <a:pPr>
              <a:buClrTx/>
              <a:defRPr/>
            </a:pPr>
            <a:r>
              <a:rPr lang="en-US" sz="20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Background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65FBD1-7355-4383-BDB2-C03AA613E37B}"/>
              </a:ext>
            </a:extLst>
          </p:cNvPr>
          <p:cNvSpPr txBox="1"/>
          <p:nvPr/>
        </p:nvSpPr>
        <p:spPr>
          <a:xfrm>
            <a:off x="1375435" y="2411536"/>
            <a:ext cx="487548" cy="650453"/>
          </a:xfrm>
          <a:prstGeom prst="rect">
            <a:avLst/>
          </a:prstGeom>
          <a:solidFill>
            <a:srgbClr val="225434"/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sz="20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D2D56A-3399-4DEF-AA3B-CA148311639D}"/>
              </a:ext>
            </a:extLst>
          </p:cNvPr>
          <p:cNvSpPr/>
          <p:nvPr/>
        </p:nvSpPr>
        <p:spPr>
          <a:xfrm>
            <a:off x="1375435" y="3263353"/>
            <a:ext cx="4012640" cy="65045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6EEDF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20000" tIns="72000" rIns="72000" rtlCol="0" anchor="ctr"/>
          <a:lstStyle/>
          <a:p>
            <a:pPr>
              <a:buClrTx/>
              <a:defRPr/>
            </a:pPr>
            <a:r>
              <a:rPr lang="en-US" sz="20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Study design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6F8C54-C094-43B3-9441-39270BAB8BF4}"/>
              </a:ext>
            </a:extLst>
          </p:cNvPr>
          <p:cNvSpPr txBox="1"/>
          <p:nvPr/>
        </p:nvSpPr>
        <p:spPr>
          <a:xfrm>
            <a:off x="1375435" y="3263353"/>
            <a:ext cx="487548" cy="650453"/>
          </a:xfrm>
          <a:prstGeom prst="rect">
            <a:avLst/>
          </a:prstGeom>
          <a:solidFill>
            <a:srgbClr val="225434"/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sz="20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C8DB7C-9F02-44C3-A843-AE0C687ADD43}"/>
              </a:ext>
            </a:extLst>
          </p:cNvPr>
          <p:cNvSpPr/>
          <p:nvPr/>
        </p:nvSpPr>
        <p:spPr>
          <a:xfrm>
            <a:off x="548356" y="4406418"/>
            <a:ext cx="4230769" cy="351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5A6489-EC18-4EEC-99A9-3B533B19EDE8}"/>
              </a:ext>
            </a:extLst>
          </p:cNvPr>
          <p:cNvSpPr/>
          <p:nvPr/>
        </p:nvSpPr>
        <p:spPr>
          <a:xfrm>
            <a:off x="1375435" y="4115169"/>
            <a:ext cx="4012640" cy="65045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6EEDF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720000" tIns="72000" rIns="72000" rtlCol="0" anchor="ctr"/>
          <a:lstStyle/>
          <a:p>
            <a:pPr>
              <a:buClrTx/>
              <a:defRPr/>
            </a:pPr>
            <a:r>
              <a:rPr lang="en-US" sz="20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Results and recommendations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283E21-7A59-4920-8FE9-EC6CF5018EDB}"/>
              </a:ext>
            </a:extLst>
          </p:cNvPr>
          <p:cNvSpPr txBox="1"/>
          <p:nvPr/>
        </p:nvSpPr>
        <p:spPr>
          <a:xfrm>
            <a:off x="1375435" y="4115169"/>
            <a:ext cx="487548" cy="650453"/>
          </a:xfrm>
          <a:prstGeom prst="rect">
            <a:avLst/>
          </a:prstGeom>
          <a:solidFill>
            <a:srgbClr val="225434"/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sz="20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678FF-9CD7-47EE-9FC3-14331AD358FF}"/>
              </a:ext>
            </a:extLst>
          </p:cNvPr>
          <p:cNvSpPr/>
          <p:nvPr/>
        </p:nvSpPr>
        <p:spPr>
          <a:xfrm>
            <a:off x="477096" y="625683"/>
            <a:ext cx="708021" cy="146305"/>
          </a:xfrm>
          <a:prstGeom prst="rect">
            <a:avLst/>
          </a:prstGeom>
          <a:solidFill>
            <a:srgbClr val="225434"/>
          </a:solidFill>
          <a:ln>
            <a:solidFill>
              <a:srgbClr val="275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0DA2759-D913-4F53-A561-CEBC0A22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E656-F298-432F-AA6F-7E76B6EDD74F}" type="slidenum">
              <a:rPr lang="en-NG" smtClean="0"/>
              <a:t>2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07671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5E44-7F3F-487F-A86C-45913E70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68826"/>
            <a:ext cx="11936361" cy="936000"/>
          </a:xfrm>
        </p:spPr>
        <p:txBody>
          <a:bodyPr/>
          <a:lstStyle/>
          <a:p>
            <a:r>
              <a:rPr lang="en-GB" dirty="0"/>
              <a:t>Country context</a:t>
            </a:r>
            <a:endParaRPr lang="en-NG" dirty="0"/>
          </a:p>
        </p:txBody>
      </p:sp>
      <p:sp>
        <p:nvSpPr>
          <p:cNvPr id="4" name="Google Shape;470;p109">
            <a:extLst>
              <a:ext uri="{FF2B5EF4-FFF2-40B4-BE49-F238E27FC236}">
                <a16:creationId xmlns:a16="http://schemas.microsoft.com/office/drawing/2014/main" id="{65BADFF7-35BF-4BF2-96BC-D7B01BC36C4F}"/>
              </a:ext>
            </a:extLst>
          </p:cNvPr>
          <p:cNvSpPr txBox="1"/>
          <p:nvPr/>
        </p:nvSpPr>
        <p:spPr>
          <a:xfrm>
            <a:off x="0" y="6405281"/>
            <a:ext cx="11589213" cy="37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  <a:buFont typeface="Arial"/>
              <a:buNone/>
            </a:pPr>
            <a:endParaRPr lang="en-US" sz="1100" kern="0" baseline="30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000"/>
              <a:buFont typeface="Arial"/>
              <a:buNone/>
            </a:pPr>
            <a:r>
              <a:rPr lang="en-GB" sz="11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2013 and 2018 Nigeria Demographic Health Survey</a:t>
            </a:r>
            <a:endParaRPr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1C54C900-1D9C-4454-B9C7-270CEDBB2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6984874" y="2597635"/>
            <a:ext cx="4890100" cy="31557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2CB7C5-E785-4531-8180-A409FB849148}"/>
              </a:ext>
            </a:extLst>
          </p:cNvPr>
          <p:cNvSpPr txBox="1"/>
          <p:nvPr/>
        </p:nvSpPr>
        <p:spPr>
          <a:xfrm>
            <a:off x="6890269" y="2207769"/>
            <a:ext cx="507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4321F"/>
                </a:solidFill>
              </a:rPr>
              <a:t>Map of Nigeria</a:t>
            </a:r>
            <a:endParaRPr lang="en-NG" sz="2400" b="1" dirty="0">
              <a:solidFill>
                <a:srgbClr val="14321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CD1877-4647-4E53-9A61-6CF56AF402E1}"/>
              </a:ext>
            </a:extLst>
          </p:cNvPr>
          <p:cNvSpPr txBox="1"/>
          <p:nvPr/>
        </p:nvSpPr>
        <p:spPr>
          <a:xfrm>
            <a:off x="1011353" y="2175416"/>
            <a:ext cx="507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populous country with over </a:t>
            </a:r>
            <a:r>
              <a:rPr lang="en-GB" sz="2000" b="1" dirty="0">
                <a:solidFill>
                  <a:srgbClr val="215334"/>
                </a:solidFill>
              </a:rPr>
              <a:t>206 million </a:t>
            </a:r>
            <a:r>
              <a:rPr lang="en-GB" dirty="0"/>
              <a:t>people and an annual population growth rate of </a:t>
            </a:r>
            <a:r>
              <a:rPr lang="en-GB" sz="2000" b="1" dirty="0">
                <a:solidFill>
                  <a:srgbClr val="215334"/>
                </a:solidFill>
              </a:rPr>
              <a:t>2.5%</a:t>
            </a:r>
            <a:endParaRPr lang="en-NG" sz="2000" b="1" dirty="0">
              <a:solidFill>
                <a:srgbClr val="215334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EB9CE2-2FD3-4401-8504-D930473ACA45}"/>
              </a:ext>
            </a:extLst>
          </p:cNvPr>
          <p:cNvGrpSpPr/>
          <p:nvPr/>
        </p:nvGrpSpPr>
        <p:grpSpPr>
          <a:xfrm>
            <a:off x="71928" y="2197010"/>
            <a:ext cx="1001422" cy="646331"/>
            <a:chOff x="-549792" y="1407964"/>
            <a:chExt cx="1371600" cy="914400"/>
          </a:xfrm>
        </p:grpSpPr>
        <p:pic>
          <p:nvPicPr>
            <p:cNvPr id="23" name="Graphic 22" descr="Woman with solid fill">
              <a:extLst>
                <a:ext uri="{FF2B5EF4-FFF2-40B4-BE49-F238E27FC236}">
                  <a16:creationId xmlns:a16="http://schemas.microsoft.com/office/drawing/2014/main" id="{560342A0-3525-4739-9EC7-83E88CB43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549792" y="1407964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Man with solid fill">
              <a:extLst>
                <a:ext uri="{FF2B5EF4-FFF2-40B4-BE49-F238E27FC236}">
                  <a16:creationId xmlns:a16="http://schemas.microsoft.com/office/drawing/2014/main" id="{99415A25-89BE-4022-A9F9-9A2AA5154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2592" y="1407964"/>
              <a:ext cx="914400" cy="91440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E3F89AD-3891-40B4-8D18-6F45440F9639}"/>
              </a:ext>
            </a:extLst>
          </p:cNvPr>
          <p:cNvSpPr txBox="1"/>
          <p:nvPr/>
        </p:nvSpPr>
        <p:spPr>
          <a:xfrm>
            <a:off x="127819" y="3102869"/>
            <a:ext cx="507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4321F"/>
                </a:solidFill>
              </a:rPr>
              <a:t>Health indices</a:t>
            </a:r>
            <a:endParaRPr lang="en-NG" sz="2400" b="1" dirty="0">
              <a:solidFill>
                <a:srgbClr val="14321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C15D12-5EAA-4377-9B79-F36A63A79A74}"/>
              </a:ext>
            </a:extLst>
          </p:cNvPr>
          <p:cNvSpPr txBox="1"/>
          <p:nvPr/>
        </p:nvSpPr>
        <p:spPr>
          <a:xfrm>
            <a:off x="1016689" y="3695470"/>
            <a:ext cx="583058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15334"/>
                </a:solidFill>
              </a:rPr>
              <a:t>12% </a:t>
            </a:r>
            <a:r>
              <a:rPr lang="en-GB" dirty="0"/>
              <a:t>increase in the number</a:t>
            </a:r>
            <a:r>
              <a:rPr lang="en-GB" b="1" dirty="0"/>
              <a:t> </a:t>
            </a:r>
            <a:r>
              <a:rPr lang="en-GB" dirty="0"/>
              <a:t>pregnant women who had 4+ ANC visits) between 2013 and 2018</a:t>
            </a:r>
            <a:endParaRPr lang="en-NG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CF7DEB-7C29-4497-9216-8C49D30C4ED8}"/>
              </a:ext>
            </a:extLst>
          </p:cNvPr>
          <p:cNvSpPr txBox="1"/>
          <p:nvPr/>
        </p:nvSpPr>
        <p:spPr>
          <a:xfrm>
            <a:off x="1016689" y="4605629"/>
            <a:ext cx="583058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15334"/>
                </a:solidFill>
              </a:rPr>
              <a:t>189% </a:t>
            </a:r>
            <a:r>
              <a:rPr lang="en-GB" dirty="0"/>
              <a:t>increase in the proportion of children under 5 years with fever given ACT between 2013 and 2018</a:t>
            </a:r>
            <a:endParaRPr lang="en-NG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F76EAA-C7EF-46D1-8C29-FEC042584A67}"/>
              </a:ext>
            </a:extLst>
          </p:cNvPr>
          <p:cNvGrpSpPr/>
          <p:nvPr/>
        </p:nvGrpSpPr>
        <p:grpSpPr>
          <a:xfrm>
            <a:off x="71928" y="3729746"/>
            <a:ext cx="1130942" cy="787908"/>
            <a:chOff x="-51465" y="3584402"/>
            <a:chExt cx="1254335" cy="914400"/>
          </a:xfrm>
        </p:grpSpPr>
        <p:pic>
          <p:nvPicPr>
            <p:cNvPr id="32" name="Graphic 31" descr="Pregnant lady with solid fill">
              <a:extLst>
                <a:ext uri="{FF2B5EF4-FFF2-40B4-BE49-F238E27FC236}">
                  <a16:creationId xmlns:a16="http://schemas.microsoft.com/office/drawing/2014/main" id="{733BDC1D-7C20-41DD-86F8-CAD973FA2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8470" y="3584402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Pregnant lady with solid fill">
              <a:extLst>
                <a:ext uri="{FF2B5EF4-FFF2-40B4-BE49-F238E27FC236}">
                  <a16:creationId xmlns:a16="http://schemas.microsoft.com/office/drawing/2014/main" id="{34311B48-1DB1-4BEC-8690-63B73A8A5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51465" y="3584402"/>
              <a:ext cx="914400" cy="914400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5E6129-EEC5-46D1-8223-7731094203E6}"/>
              </a:ext>
            </a:extLst>
          </p:cNvPr>
          <p:cNvCxnSpPr>
            <a:cxnSpLocks/>
          </p:cNvCxnSpPr>
          <p:nvPr/>
        </p:nvCxnSpPr>
        <p:spPr>
          <a:xfrm>
            <a:off x="127819" y="3536206"/>
            <a:ext cx="2539655" cy="0"/>
          </a:xfrm>
          <a:prstGeom prst="line">
            <a:avLst/>
          </a:prstGeom>
          <a:ln>
            <a:solidFill>
              <a:srgbClr val="235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 descr="Medicine with solid fill">
            <a:extLst>
              <a:ext uri="{FF2B5EF4-FFF2-40B4-BE49-F238E27FC236}">
                <a16:creationId xmlns:a16="http://schemas.microsoft.com/office/drawing/2014/main" id="{47541CA6-9FB2-44EA-B518-005F30AC8E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6468" y="4647613"/>
            <a:ext cx="748247" cy="748247"/>
          </a:xfrm>
          <a:prstGeom prst="rect">
            <a:avLst/>
          </a:prstGeom>
        </p:spPr>
      </p:pic>
      <p:pic>
        <p:nvPicPr>
          <p:cNvPr id="40" name="Graphic 39" descr="Needle with solid fill">
            <a:extLst>
              <a:ext uri="{FF2B5EF4-FFF2-40B4-BE49-F238E27FC236}">
                <a16:creationId xmlns:a16="http://schemas.microsoft.com/office/drawing/2014/main" id="{AC09748B-C084-4724-B123-556853321D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9594" y="5515788"/>
            <a:ext cx="728968" cy="72896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4893647-177F-4C69-A58F-84DEEC1F355A}"/>
              </a:ext>
            </a:extLst>
          </p:cNvPr>
          <p:cNvSpPr txBox="1"/>
          <p:nvPr/>
        </p:nvSpPr>
        <p:spPr>
          <a:xfrm>
            <a:off x="1036716" y="5515788"/>
            <a:ext cx="583058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15334"/>
                </a:solidFill>
              </a:rPr>
              <a:t>31.1% </a:t>
            </a:r>
            <a:r>
              <a:rPr lang="en-GB" dirty="0"/>
              <a:t>increase in the number</a:t>
            </a:r>
            <a:r>
              <a:rPr lang="en-GB" sz="2000" b="1" dirty="0">
                <a:solidFill>
                  <a:srgbClr val="215334"/>
                </a:solidFill>
              </a:rPr>
              <a:t> </a:t>
            </a:r>
            <a:r>
              <a:rPr lang="en-GB" dirty="0"/>
              <a:t>of children age 12-23 months who received 3rd dose of the Pentavalent vaccine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86BA55-5C7E-470E-9EAC-06A33C1EF39A}"/>
              </a:ext>
            </a:extLst>
          </p:cNvPr>
          <p:cNvSpPr txBox="1"/>
          <p:nvPr/>
        </p:nvSpPr>
        <p:spPr>
          <a:xfrm>
            <a:off x="970990" y="1573831"/>
            <a:ext cx="558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Nigeria is located on the western coast of Africa</a:t>
            </a:r>
            <a:endParaRPr lang="en-NG" sz="2000" b="1" dirty="0">
              <a:solidFill>
                <a:srgbClr val="215334"/>
              </a:solidFill>
            </a:endParaRPr>
          </a:p>
        </p:txBody>
      </p:sp>
      <p:pic>
        <p:nvPicPr>
          <p:cNvPr id="44" name="Graphic 43" descr="Map with pin with solid fill">
            <a:extLst>
              <a:ext uri="{FF2B5EF4-FFF2-40B4-BE49-F238E27FC236}">
                <a16:creationId xmlns:a16="http://schemas.microsoft.com/office/drawing/2014/main" id="{1BA3750E-1703-456C-9386-0498AED9DA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5377" y="1335615"/>
            <a:ext cx="723670" cy="723670"/>
          </a:xfrm>
          <a:prstGeom prst="rect">
            <a:avLst/>
          </a:prstGeom>
        </p:spPr>
      </p:pic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D4CCD0EA-3044-42E6-A0BE-46EE7E0B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E656-F298-432F-AA6F-7E76B6EDD74F}" type="slidenum">
              <a:rPr lang="en-NG" smtClean="0"/>
              <a:t>3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02872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5E44-7F3F-487F-A86C-45913E70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68826"/>
            <a:ext cx="11936361" cy="936000"/>
          </a:xfrm>
        </p:spPr>
        <p:txBody>
          <a:bodyPr/>
          <a:lstStyle/>
          <a:p>
            <a:r>
              <a:rPr lang="en-GB" dirty="0"/>
              <a:t>Background</a:t>
            </a:r>
            <a:endParaRPr lang="en-NG" dirty="0"/>
          </a:p>
        </p:txBody>
      </p:sp>
      <p:sp>
        <p:nvSpPr>
          <p:cNvPr id="4" name="Google Shape;470;p109">
            <a:extLst>
              <a:ext uri="{FF2B5EF4-FFF2-40B4-BE49-F238E27FC236}">
                <a16:creationId xmlns:a16="http://schemas.microsoft.com/office/drawing/2014/main" id="{65BADFF7-35BF-4BF2-96BC-D7B01BC36C4F}"/>
              </a:ext>
            </a:extLst>
          </p:cNvPr>
          <p:cNvSpPr txBox="1"/>
          <p:nvPr/>
        </p:nvSpPr>
        <p:spPr>
          <a:xfrm>
            <a:off x="-5060" y="6594552"/>
            <a:ext cx="11589213" cy="24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r>
              <a:rPr lang="en-GB" sz="1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2010 and 2018 Nigeria Demographic Health Survey</a:t>
            </a:r>
            <a:endParaRPr sz="1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471;p109">
            <a:extLst>
              <a:ext uri="{FF2B5EF4-FFF2-40B4-BE49-F238E27FC236}">
                <a16:creationId xmlns:a16="http://schemas.microsoft.com/office/drawing/2014/main" id="{22D5FB90-06DD-4391-88F9-32C16B9C3916}"/>
              </a:ext>
            </a:extLst>
          </p:cNvPr>
          <p:cNvSpPr/>
          <p:nvPr/>
        </p:nvSpPr>
        <p:spPr>
          <a:xfrm>
            <a:off x="1" y="1371926"/>
            <a:ext cx="12192000" cy="4783946"/>
          </a:xfrm>
          <a:prstGeom prst="rect">
            <a:avLst/>
          </a:prstGeom>
          <a:solidFill>
            <a:srgbClr val="F8F8F8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prstClr val="white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09247E97-2C7B-4D4E-B828-41A0498FA0ED}"/>
              </a:ext>
            </a:extLst>
          </p:cNvPr>
          <p:cNvGrpSpPr/>
          <p:nvPr/>
        </p:nvGrpSpPr>
        <p:grpSpPr>
          <a:xfrm>
            <a:off x="370497" y="1485423"/>
            <a:ext cx="1277477" cy="684466"/>
            <a:chOff x="326692" y="1091824"/>
            <a:chExt cx="968259" cy="684466"/>
          </a:xfrm>
        </p:grpSpPr>
        <p:cxnSp>
          <p:nvCxnSpPr>
            <p:cNvPr id="7" name="Straight Connector 42">
              <a:extLst>
                <a:ext uri="{FF2B5EF4-FFF2-40B4-BE49-F238E27FC236}">
                  <a16:creationId xmlns:a16="http://schemas.microsoft.com/office/drawing/2014/main" id="{126D9610-EA56-4988-B7BD-7EA3D05B6F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5812" y="1091824"/>
              <a:ext cx="0" cy="535068"/>
            </a:xfrm>
            <a:prstGeom prst="line">
              <a:avLst/>
            </a:prstGeom>
            <a:solidFill>
              <a:srgbClr val="DAF2E6"/>
            </a:solidFill>
            <a:ln w="3175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43">
              <a:extLst>
                <a:ext uri="{FF2B5EF4-FFF2-40B4-BE49-F238E27FC236}">
                  <a16:creationId xmlns:a16="http://schemas.microsoft.com/office/drawing/2014/main" id="{0DCC5EAE-CD24-4E2F-B502-218E281BFF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0330" y="1091824"/>
              <a:ext cx="0" cy="684466"/>
            </a:xfrm>
            <a:prstGeom prst="line">
              <a:avLst/>
            </a:prstGeom>
            <a:solidFill>
              <a:srgbClr val="DAF2E6"/>
            </a:solidFill>
            <a:ln w="3175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44">
              <a:extLst>
                <a:ext uri="{FF2B5EF4-FFF2-40B4-BE49-F238E27FC236}">
                  <a16:creationId xmlns:a16="http://schemas.microsoft.com/office/drawing/2014/main" id="{ABFE4B30-8D5E-4A91-9361-AB2AA169C235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705150" y="832705"/>
              <a:ext cx="0" cy="756915"/>
            </a:xfrm>
            <a:prstGeom prst="line">
              <a:avLst/>
            </a:prstGeom>
            <a:solidFill>
              <a:srgbClr val="DAF2E6"/>
            </a:solidFill>
            <a:ln w="3175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45">
              <a:extLst>
                <a:ext uri="{FF2B5EF4-FFF2-40B4-BE49-F238E27FC236}">
                  <a16:creationId xmlns:a16="http://schemas.microsoft.com/office/drawing/2014/main" id="{59B8847D-CE43-47D9-AAB5-DD1B929C4766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810822" y="673747"/>
              <a:ext cx="0" cy="968258"/>
            </a:xfrm>
            <a:prstGeom prst="line">
              <a:avLst/>
            </a:prstGeom>
            <a:solidFill>
              <a:srgbClr val="DAF2E6"/>
            </a:solidFill>
            <a:ln w="3175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33BD671F-772C-40D2-A9A3-39248E18D1ED}"/>
              </a:ext>
            </a:extLst>
          </p:cNvPr>
          <p:cNvGrpSpPr/>
          <p:nvPr/>
        </p:nvGrpSpPr>
        <p:grpSpPr>
          <a:xfrm>
            <a:off x="10278840" y="5251647"/>
            <a:ext cx="1277476" cy="684466"/>
            <a:chOff x="8042662" y="5748432"/>
            <a:chExt cx="968258" cy="684466"/>
          </a:xfrm>
        </p:grpSpPr>
        <p:cxnSp>
          <p:nvCxnSpPr>
            <p:cNvPr id="12" name="Straight Connector 46">
              <a:extLst>
                <a:ext uri="{FF2B5EF4-FFF2-40B4-BE49-F238E27FC236}">
                  <a16:creationId xmlns:a16="http://schemas.microsoft.com/office/drawing/2014/main" id="{BEDBD198-B768-43A3-85CA-5B04091D219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41800" y="5897830"/>
              <a:ext cx="0" cy="535068"/>
            </a:xfrm>
            <a:prstGeom prst="line">
              <a:avLst/>
            </a:prstGeom>
            <a:solidFill>
              <a:srgbClr val="DAF2E6"/>
            </a:solidFill>
            <a:ln w="3175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47">
              <a:extLst>
                <a:ext uri="{FF2B5EF4-FFF2-40B4-BE49-F238E27FC236}">
                  <a16:creationId xmlns:a16="http://schemas.microsoft.com/office/drawing/2014/main" id="{8B7C5A50-0532-470E-A359-1931E9ADE49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887283" y="5748432"/>
              <a:ext cx="0" cy="684466"/>
            </a:xfrm>
            <a:prstGeom prst="line">
              <a:avLst/>
            </a:prstGeom>
            <a:solidFill>
              <a:srgbClr val="DAF2E6"/>
            </a:solidFill>
            <a:ln w="3175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48">
              <a:extLst>
                <a:ext uri="{FF2B5EF4-FFF2-40B4-BE49-F238E27FC236}">
                  <a16:creationId xmlns:a16="http://schemas.microsoft.com/office/drawing/2014/main" id="{F08ACE9B-0327-442A-BAFE-DA2743AED94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 flipV="1">
              <a:off x="8632462" y="5949851"/>
              <a:ext cx="0" cy="756915"/>
            </a:xfrm>
            <a:prstGeom prst="line">
              <a:avLst/>
            </a:prstGeom>
            <a:solidFill>
              <a:srgbClr val="DAF2E6"/>
            </a:solidFill>
            <a:ln w="3175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49">
              <a:extLst>
                <a:ext uri="{FF2B5EF4-FFF2-40B4-BE49-F238E27FC236}">
                  <a16:creationId xmlns:a16="http://schemas.microsoft.com/office/drawing/2014/main" id="{2535BBD5-7404-4E48-98A3-221E4E2A051A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 flipV="1">
              <a:off x="8526791" y="5882718"/>
              <a:ext cx="0" cy="968258"/>
            </a:xfrm>
            <a:prstGeom prst="line">
              <a:avLst/>
            </a:prstGeom>
            <a:solidFill>
              <a:srgbClr val="DAF2E6"/>
            </a:solidFill>
            <a:ln w="3175" cap="flat" cmpd="sng" algn="ctr">
              <a:solidFill>
                <a:sysClr val="windowText" lastClr="0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121AC08-1CCD-4482-AEBB-F2AC31478937}"/>
              </a:ext>
            </a:extLst>
          </p:cNvPr>
          <p:cNvSpPr txBox="1">
            <a:spLocks/>
          </p:cNvSpPr>
          <p:nvPr/>
        </p:nvSpPr>
        <p:spPr>
          <a:xfrm>
            <a:off x="656411" y="1684885"/>
            <a:ext cx="11001970" cy="422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800" tIns="46800" rIns="46800" bIns="468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8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8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8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8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8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8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8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Pts val="16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The IVM strategy in Nigeria consists of LLIN distribution as the main prevention strategy. The country is the world’s largest LLIN purchaser, with a population of 200 million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Pts val="16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LLIN procurement in the country is done through funding support from donors (GF and PMI) and state funding, in areas not targeted for donor support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Pts val="16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Nigeria conducts mass LLIN campaigns on a rolling basis in a 3-year cycle -64% increase in HH with at least one LLIN from 2010 to 2015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Pts val="1600"/>
              <a:buFont typeface="Wingdings" panose="05000000000000000000" pitchFamily="2" charset="2"/>
              <a:buChar char="§"/>
              <a:tabLst/>
              <a:defRPr/>
            </a:pPr>
            <a:r>
              <a:rPr lang="en-GB" sz="1800" kern="0" dirty="0">
                <a:solidFill>
                  <a:sysClr val="windowText" lastClr="000000"/>
                </a:solidFill>
              </a:rPr>
              <a:t>C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ontinuous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distribution of LLINs predominantly through ANC and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E101A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Routine Expanded Programme on Immunization (EPI)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Pts val="16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E101A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However, not all clinics have ANC or immunization programs, thus limiting the access of LLINs in some regions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Pts val="16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NMEP with support from CHAI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E101A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conducted a continuous LLIN distribution assessment across the states of Nigeria to understand the CD landscape and identify distribution challenges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ysClr val="windowText" lastClr="000000"/>
              </a:buClr>
              <a:buSzPts val="16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E101A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This presentation summarises key findings from the assessment and proposed recommendations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9E87897-BB93-4227-A834-4CAA8931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8646" y="6517987"/>
            <a:ext cx="2743200" cy="365125"/>
          </a:xfrm>
        </p:spPr>
        <p:txBody>
          <a:bodyPr/>
          <a:lstStyle/>
          <a:p>
            <a:fld id="{F8F4E656-F298-432F-AA6F-7E76B6EDD74F}" type="slidenum">
              <a:rPr lang="en-NG" smtClean="0"/>
              <a:t>4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56440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362E-A3F8-4DDD-9FED-896E50DC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092"/>
            <a:ext cx="12192000" cy="936000"/>
          </a:xfrm>
        </p:spPr>
        <p:txBody>
          <a:bodyPr>
            <a:noAutofit/>
          </a:bodyPr>
          <a:lstStyle/>
          <a:p>
            <a:r>
              <a:rPr lang="en-GB" sz="3200" dirty="0"/>
              <a:t>The assessment was conducted across all states in Nigeria to provide an overview of the routine LLIN distribution landscape and gaps</a:t>
            </a:r>
            <a:endParaRPr lang="en-NG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11E154-B1F0-49EF-BF2D-5AA30ADA276B}"/>
              </a:ext>
            </a:extLst>
          </p:cNvPr>
          <p:cNvSpPr>
            <a:spLocks/>
          </p:cNvSpPr>
          <p:nvPr/>
        </p:nvSpPr>
        <p:spPr>
          <a:xfrm>
            <a:off x="473530" y="1188298"/>
            <a:ext cx="11484000" cy="172328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6EEDF"/>
              </a:gs>
            </a:gsLst>
            <a:lin ang="10800000" scaled="0"/>
          </a:gradFill>
          <a:ln w="9525" cap="flat" cmpd="sng" algn="ctr">
            <a:noFill/>
            <a:prstDash val="solid"/>
          </a:ln>
          <a:effectLst/>
        </p:spPr>
        <p:txBody>
          <a:bodyPr lIns="252000" tIns="252000" rIns="10116000" rtlCol="0" anchor="t">
            <a:noAutofit/>
          </a:bodyPr>
          <a:lstStyle/>
          <a:p>
            <a:pPr defTabSz="913626">
              <a:spcBef>
                <a:spcPts val="150"/>
              </a:spcBef>
              <a:spcAft>
                <a:spcPts val="100"/>
              </a:spcAft>
              <a:buClrTx/>
              <a:defRPr/>
            </a:pPr>
            <a:r>
              <a:rPr lang="en-US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survey aims to: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62B556-2539-4C83-8089-8EA3A3E14495}"/>
              </a:ext>
            </a:extLst>
          </p:cNvPr>
          <p:cNvSpPr txBox="1"/>
          <p:nvPr/>
        </p:nvSpPr>
        <p:spPr>
          <a:xfrm>
            <a:off x="2533743" y="1362194"/>
            <a:ext cx="9369039" cy="137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2pPr marL="228600" lvl="1" indent="-2286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rgbClr val="FF0000"/>
                </a:solidFill>
                <a:ea typeface="ＭＳ Ｐゴシック"/>
              </a:defRPr>
            </a:lvl2pPr>
          </a:lstStyle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sz="1800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GB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routine LLIN distribution in terms of channels used and challenges encountered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quantification and stock management practices of routine LLIN distribution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gaps in the availability of human resources for routine LLIN distribution</a:t>
            </a:r>
            <a:endParaRPr lang="en-GB" sz="1800" strike="sngStrik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GB" sz="1800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gaps in the surveillance, M&amp;E of routine LLIN distribution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C38D08-3A3C-4F1E-9354-FBD100BDE614}"/>
              </a:ext>
            </a:extLst>
          </p:cNvPr>
          <p:cNvGrpSpPr/>
          <p:nvPr/>
        </p:nvGrpSpPr>
        <p:grpSpPr>
          <a:xfrm>
            <a:off x="2251799" y="1383785"/>
            <a:ext cx="55094" cy="1332000"/>
            <a:chOff x="1900688" y="722129"/>
            <a:chExt cx="43539" cy="663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4BAA6D8-CB7C-480F-8C37-C387B41E6080}"/>
                </a:ext>
              </a:extLst>
            </p:cNvPr>
            <p:cNvCxnSpPr/>
            <p:nvPr/>
          </p:nvCxnSpPr>
          <p:spPr>
            <a:xfrm>
              <a:off x="1900688" y="722129"/>
              <a:ext cx="0" cy="66322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55DE1CF-6E86-49E5-80A8-D103CD3EF455}"/>
                </a:ext>
              </a:extLst>
            </p:cNvPr>
            <p:cNvCxnSpPr/>
            <p:nvPr/>
          </p:nvCxnSpPr>
          <p:spPr>
            <a:xfrm>
              <a:off x="1944227" y="722130"/>
              <a:ext cx="0" cy="66322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id="{A98C9AFF-4AA1-4B80-B587-A51A3EFAC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2736" y="2251110"/>
            <a:ext cx="674349" cy="53291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9BAEB92-F5D8-44D7-A2C2-52D8781B2F6F}"/>
              </a:ext>
            </a:extLst>
          </p:cNvPr>
          <p:cNvGrpSpPr/>
          <p:nvPr/>
        </p:nvGrpSpPr>
        <p:grpSpPr>
          <a:xfrm>
            <a:off x="483762" y="3014656"/>
            <a:ext cx="2733271" cy="3582087"/>
            <a:chOff x="483762" y="3014656"/>
            <a:chExt cx="2733271" cy="358208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01DCB0-09A6-4E21-9E06-B759E7C41140}"/>
                </a:ext>
              </a:extLst>
            </p:cNvPr>
            <p:cNvSpPr/>
            <p:nvPr/>
          </p:nvSpPr>
          <p:spPr>
            <a:xfrm>
              <a:off x="483762" y="3014656"/>
              <a:ext cx="2733271" cy="518400"/>
            </a:xfrm>
            <a:custGeom>
              <a:avLst/>
              <a:gdLst>
                <a:gd name="connsiteX0" fmla="*/ 0 w 1993199"/>
                <a:gd name="connsiteY0" fmla="*/ 0 h 518400"/>
                <a:gd name="connsiteX1" fmla="*/ 1993199 w 1993199"/>
                <a:gd name="connsiteY1" fmla="*/ 0 h 518400"/>
                <a:gd name="connsiteX2" fmla="*/ 1993199 w 1993199"/>
                <a:gd name="connsiteY2" fmla="*/ 518400 h 518400"/>
                <a:gd name="connsiteX3" fmla="*/ 0 w 1993199"/>
                <a:gd name="connsiteY3" fmla="*/ 518400 h 518400"/>
                <a:gd name="connsiteX4" fmla="*/ 0 w 1993199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3199" h="518400">
                  <a:moveTo>
                    <a:pt x="0" y="0"/>
                  </a:moveTo>
                  <a:lnTo>
                    <a:pt x="1993199" y="0"/>
                  </a:lnTo>
                  <a:lnTo>
                    <a:pt x="1993199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334"/>
            </a:solidFill>
            <a:ln>
              <a:solidFill>
                <a:srgbClr val="21533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Study design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4F62DF0-8ED1-4091-BBD7-319D5597CC15}"/>
                </a:ext>
              </a:extLst>
            </p:cNvPr>
            <p:cNvSpPr/>
            <p:nvPr/>
          </p:nvSpPr>
          <p:spPr>
            <a:xfrm>
              <a:off x="483762" y="4207009"/>
              <a:ext cx="2733271" cy="2389734"/>
            </a:xfrm>
            <a:custGeom>
              <a:avLst/>
              <a:gdLst>
                <a:gd name="connsiteX0" fmla="*/ 0 w 2000434"/>
                <a:gd name="connsiteY0" fmla="*/ 0 h 2454189"/>
                <a:gd name="connsiteX1" fmla="*/ 2000434 w 2000434"/>
                <a:gd name="connsiteY1" fmla="*/ 0 h 2454189"/>
                <a:gd name="connsiteX2" fmla="*/ 2000434 w 2000434"/>
                <a:gd name="connsiteY2" fmla="*/ 2454189 h 2454189"/>
                <a:gd name="connsiteX3" fmla="*/ 0 w 2000434"/>
                <a:gd name="connsiteY3" fmla="*/ 2454189 h 2454189"/>
                <a:gd name="connsiteX4" fmla="*/ 0 w 2000434"/>
                <a:gd name="connsiteY4" fmla="*/ 0 h 245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434" h="2454189">
                  <a:moveTo>
                    <a:pt x="0" y="0"/>
                  </a:moveTo>
                  <a:lnTo>
                    <a:pt x="2000434" y="0"/>
                  </a:lnTo>
                  <a:lnTo>
                    <a:pt x="2000434" y="2454189"/>
                  </a:lnTo>
                  <a:lnTo>
                    <a:pt x="0" y="2454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EEDF">
                <a:alpha val="90000"/>
              </a:srgbClr>
            </a:solidFill>
            <a:ln>
              <a:solidFill>
                <a:schemeClr val="bg1">
                  <a:lumMod val="95000"/>
                  <a:alpha val="90000"/>
                </a:schemeClr>
              </a:solidFill>
            </a:ln>
            <a:effectLst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285750" lvl="1" indent="-285750" defTabSz="711200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en-US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cross-sectional survey conducted in all the 36 states of </a:t>
              </a:r>
              <a:r>
                <a:rPr lang="en-US" kern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Nigeria and FCT </a:t>
              </a:r>
              <a:endParaRPr lang="en-US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Graphic 16" descr="Connections with solid fill">
              <a:extLst>
                <a:ext uri="{FF2B5EF4-FFF2-40B4-BE49-F238E27FC236}">
                  <a16:creationId xmlns:a16="http://schemas.microsoft.com/office/drawing/2014/main" id="{066C6C5C-25CA-40C1-9B19-6F850A7B1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66862" y="3589535"/>
              <a:ext cx="767070" cy="60618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652AEF-3E93-4BAC-82BB-5C2E8EE9944E}"/>
              </a:ext>
            </a:extLst>
          </p:cNvPr>
          <p:cNvGrpSpPr/>
          <p:nvPr/>
        </p:nvGrpSpPr>
        <p:grpSpPr>
          <a:xfrm>
            <a:off x="3400375" y="3014656"/>
            <a:ext cx="2733271" cy="3582087"/>
            <a:chOff x="3476576" y="3014656"/>
            <a:chExt cx="2733271" cy="358208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2D74A46-D262-4325-8039-772056139271}"/>
                </a:ext>
              </a:extLst>
            </p:cNvPr>
            <p:cNvSpPr/>
            <p:nvPr/>
          </p:nvSpPr>
          <p:spPr>
            <a:xfrm>
              <a:off x="3476576" y="3014656"/>
              <a:ext cx="2733271" cy="518400"/>
            </a:xfrm>
            <a:custGeom>
              <a:avLst/>
              <a:gdLst>
                <a:gd name="connsiteX0" fmla="*/ 0 w 1993199"/>
                <a:gd name="connsiteY0" fmla="*/ 0 h 518400"/>
                <a:gd name="connsiteX1" fmla="*/ 1993199 w 1993199"/>
                <a:gd name="connsiteY1" fmla="*/ 0 h 518400"/>
                <a:gd name="connsiteX2" fmla="*/ 1993199 w 1993199"/>
                <a:gd name="connsiteY2" fmla="*/ 518400 h 518400"/>
                <a:gd name="connsiteX3" fmla="*/ 0 w 1993199"/>
                <a:gd name="connsiteY3" fmla="*/ 518400 h 518400"/>
                <a:gd name="connsiteX4" fmla="*/ 0 w 1993199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3199" h="518400">
                  <a:moveTo>
                    <a:pt x="0" y="0"/>
                  </a:moveTo>
                  <a:lnTo>
                    <a:pt x="1993199" y="0"/>
                  </a:lnTo>
                  <a:lnTo>
                    <a:pt x="1993199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334"/>
            </a:solidFill>
            <a:ln>
              <a:solidFill>
                <a:srgbClr val="21533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Target population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4222AD-20B8-4A72-9EC8-9FAA36D82F2E}"/>
                </a:ext>
              </a:extLst>
            </p:cNvPr>
            <p:cNvSpPr/>
            <p:nvPr/>
          </p:nvSpPr>
          <p:spPr>
            <a:xfrm>
              <a:off x="3476576" y="4207009"/>
              <a:ext cx="2733271" cy="2389734"/>
            </a:xfrm>
            <a:custGeom>
              <a:avLst/>
              <a:gdLst>
                <a:gd name="connsiteX0" fmla="*/ 0 w 1969500"/>
                <a:gd name="connsiteY0" fmla="*/ 0 h 2447502"/>
                <a:gd name="connsiteX1" fmla="*/ 1969500 w 1969500"/>
                <a:gd name="connsiteY1" fmla="*/ 0 h 2447502"/>
                <a:gd name="connsiteX2" fmla="*/ 1969500 w 1969500"/>
                <a:gd name="connsiteY2" fmla="*/ 2447502 h 2447502"/>
                <a:gd name="connsiteX3" fmla="*/ 0 w 1969500"/>
                <a:gd name="connsiteY3" fmla="*/ 2447502 h 2447502"/>
                <a:gd name="connsiteX4" fmla="*/ 0 w 1969500"/>
                <a:gd name="connsiteY4" fmla="*/ 0 h 244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500" h="2447502">
                  <a:moveTo>
                    <a:pt x="0" y="0"/>
                  </a:moveTo>
                  <a:lnTo>
                    <a:pt x="1969500" y="0"/>
                  </a:lnTo>
                  <a:lnTo>
                    <a:pt x="1969500" y="2447502"/>
                  </a:lnTo>
                  <a:lnTo>
                    <a:pt x="0" y="2447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EEDF">
                <a:alpha val="90000"/>
              </a:srgbClr>
            </a:solidFill>
            <a:ln>
              <a:solidFill>
                <a:schemeClr val="bg1">
                  <a:lumMod val="95000"/>
                  <a:alpha val="90000"/>
                </a:schemeClr>
              </a:solidFill>
            </a:ln>
            <a:effectLst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285750" lvl="1" indent="-285750" defTabSz="711200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en-US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Survey was </a:t>
              </a:r>
              <a:r>
                <a:rPr lang="en-US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administered to at least one member of the state level VC team </a:t>
              </a:r>
              <a:endParaRPr lang="en-US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1" indent="-285750" defTabSz="711200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en-US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Key informants were selected by the Head of IVM at the national level</a:t>
              </a:r>
              <a:endParaRPr lang="en-US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Graphic 17" descr="Group brainstorm with solid fill">
              <a:extLst>
                <a:ext uri="{FF2B5EF4-FFF2-40B4-BE49-F238E27FC236}">
                  <a16:creationId xmlns:a16="http://schemas.microsoft.com/office/drawing/2014/main" id="{E5696D96-161F-46B1-8235-5E99B547D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11145" y="3589535"/>
              <a:ext cx="767070" cy="60618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A53ADB-02F6-4639-912A-D8CEB33F3539}"/>
              </a:ext>
            </a:extLst>
          </p:cNvPr>
          <p:cNvGrpSpPr/>
          <p:nvPr/>
        </p:nvGrpSpPr>
        <p:grpSpPr>
          <a:xfrm>
            <a:off x="9233600" y="3014656"/>
            <a:ext cx="2733271" cy="3582087"/>
            <a:chOff x="9233600" y="3014656"/>
            <a:chExt cx="2733271" cy="358208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01C4583-6F45-438A-9CD6-E51EE3BF4EC2}"/>
                </a:ext>
              </a:extLst>
            </p:cNvPr>
            <p:cNvSpPr/>
            <p:nvPr/>
          </p:nvSpPr>
          <p:spPr>
            <a:xfrm>
              <a:off x="9233600" y="3014656"/>
              <a:ext cx="2733271" cy="518400"/>
            </a:xfrm>
            <a:custGeom>
              <a:avLst/>
              <a:gdLst>
                <a:gd name="connsiteX0" fmla="*/ 0 w 1993199"/>
                <a:gd name="connsiteY0" fmla="*/ 0 h 518400"/>
                <a:gd name="connsiteX1" fmla="*/ 1993199 w 1993199"/>
                <a:gd name="connsiteY1" fmla="*/ 0 h 518400"/>
                <a:gd name="connsiteX2" fmla="*/ 1993199 w 1993199"/>
                <a:gd name="connsiteY2" fmla="*/ 518400 h 518400"/>
                <a:gd name="connsiteX3" fmla="*/ 0 w 1993199"/>
                <a:gd name="connsiteY3" fmla="*/ 518400 h 518400"/>
                <a:gd name="connsiteX4" fmla="*/ 0 w 1993199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3199" h="518400">
                  <a:moveTo>
                    <a:pt x="0" y="0"/>
                  </a:moveTo>
                  <a:lnTo>
                    <a:pt x="1993199" y="0"/>
                  </a:lnTo>
                  <a:lnTo>
                    <a:pt x="1993199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334"/>
            </a:solidFill>
            <a:ln>
              <a:solidFill>
                <a:srgbClr val="21533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Data Analysis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2E6D48F-64BB-4CB2-9622-615F219B073A}"/>
                </a:ext>
              </a:extLst>
            </p:cNvPr>
            <p:cNvSpPr/>
            <p:nvPr/>
          </p:nvSpPr>
          <p:spPr>
            <a:xfrm>
              <a:off x="9233600" y="4207009"/>
              <a:ext cx="2733271" cy="2389734"/>
            </a:xfrm>
            <a:custGeom>
              <a:avLst/>
              <a:gdLst>
                <a:gd name="connsiteX0" fmla="*/ 0 w 2030930"/>
                <a:gd name="connsiteY0" fmla="*/ 0 h 1692322"/>
                <a:gd name="connsiteX1" fmla="*/ 2030930 w 2030930"/>
                <a:gd name="connsiteY1" fmla="*/ 0 h 1692322"/>
                <a:gd name="connsiteX2" fmla="*/ 2030930 w 2030930"/>
                <a:gd name="connsiteY2" fmla="*/ 1692322 h 1692322"/>
                <a:gd name="connsiteX3" fmla="*/ 0 w 2030930"/>
                <a:gd name="connsiteY3" fmla="*/ 1692322 h 1692322"/>
                <a:gd name="connsiteX4" fmla="*/ 0 w 2030930"/>
                <a:gd name="connsiteY4" fmla="*/ 0 h 169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930" h="1692322">
                  <a:moveTo>
                    <a:pt x="0" y="0"/>
                  </a:moveTo>
                  <a:lnTo>
                    <a:pt x="2030930" y="0"/>
                  </a:lnTo>
                  <a:lnTo>
                    <a:pt x="2030930" y="1692322"/>
                  </a:lnTo>
                  <a:lnTo>
                    <a:pt x="0" y="1692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EEDF">
                <a:alpha val="90000"/>
              </a:srgbClr>
            </a:solidFill>
            <a:ln>
              <a:solidFill>
                <a:schemeClr val="bg1">
                  <a:lumMod val="95000"/>
                  <a:alpha val="90000"/>
                </a:schemeClr>
              </a:solidFill>
            </a:ln>
            <a:effectLst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285750" lvl="1" indent="-285750" defTabSz="711200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en-US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Questionnaire data was extracted from Google Forms, cleaned and analyzed in Stata 13 and Excel</a:t>
              </a:r>
            </a:p>
          </p:txBody>
        </p:sp>
        <p:pic>
          <p:nvPicPr>
            <p:cNvPr id="19" name="Graphic 18" descr="Statistics with solid fill">
              <a:extLst>
                <a:ext uri="{FF2B5EF4-FFF2-40B4-BE49-F238E27FC236}">
                  <a16:creationId xmlns:a16="http://schemas.microsoft.com/office/drawing/2014/main" id="{1A1E61CC-243A-47C4-B5D7-94171178A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272243" y="3620876"/>
              <a:ext cx="655985" cy="5184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84DE04-DBD4-4B10-B0E2-E97BD28511CD}"/>
              </a:ext>
            </a:extLst>
          </p:cNvPr>
          <p:cNvGrpSpPr/>
          <p:nvPr/>
        </p:nvGrpSpPr>
        <p:grpSpPr>
          <a:xfrm>
            <a:off x="6316988" y="3014656"/>
            <a:ext cx="2733271" cy="3582087"/>
            <a:chOff x="6355088" y="3014656"/>
            <a:chExt cx="2733271" cy="35820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8A8B2D-3EBA-495B-B912-79B6E394F2F2}"/>
                </a:ext>
              </a:extLst>
            </p:cNvPr>
            <p:cNvSpPr/>
            <p:nvPr/>
          </p:nvSpPr>
          <p:spPr>
            <a:xfrm>
              <a:off x="6355088" y="3014656"/>
              <a:ext cx="2733271" cy="518400"/>
            </a:xfrm>
            <a:custGeom>
              <a:avLst/>
              <a:gdLst>
                <a:gd name="connsiteX0" fmla="*/ 0 w 1993199"/>
                <a:gd name="connsiteY0" fmla="*/ 0 h 518400"/>
                <a:gd name="connsiteX1" fmla="*/ 1993199 w 1993199"/>
                <a:gd name="connsiteY1" fmla="*/ 0 h 518400"/>
                <a:gd name="connsiteX2" fmla="*/ 1993199 w 1993199"/>
                <a:gd name="connsiteY2" fmla="*/ 518400 h 518400"/>
                <a:gd name="connsiteX3" fmla="*/ 0 w 1993199"/>
                <a:gd name="connsiteY3" fmla="*/ 518400 h 518400"/>
                <a:gd name="connsiteX4" fmla="*/ 0 w 1993199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3199" h="518400">
                  <a:moveTo>
                    <a:pt x="0" y="0"/>
                  </a:moveTo>
                  <a:lnTo>
                    <a:pt x="1993199" y="0"/>
                  </a:lnTo>
                  <a:lnTo>
                    <a:pt x="1993199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334"/>
            </a:solidFill>
            <a:ln>
              <a:solidFill>
                <a:srgbClr val="21533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Data collection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8C466D-F144-49B0-A07E-74D5243ACFED}"/>
                </a:ext>
              </a:extLst>
            </p:cNvPr>
            <p:cNvSpPr/>
            <p:nvPr/>
          </p:nvSpPr>
          <p:spPr>
            <a:xfrm>
              <a:off x="6355088" y="4207009"/>
              <a:ext cx="2733271" cy="2389734"/>
            </a:xfrm>
            <a:custGeom>
              <a:avLst/>
              <a:gdLst>
                <a:gd name="connsiteX0" fmla="*/ 0 w 2082195"/>
                <a:gd name="connsiteY0" fmla="*/ 0 h 2496207"/>
                <a:gd name="connsiteX1" fmla="*/ 2082195 w 2082195"/>
                <a:gd name="connsiteY1" fmla="*/ 0 h 2496207"/>
                <a:gd name="connsiteX2" fmla="*/ 2082195 w 2082195"/>
                <a:gd name="connsiteY2" fmla="*/ 2496207 h 2496207"/>
                <a:gd name="connsiteX3" fmla="*/ 0 w 2082195"/>
                <a:gd name="connsiteY3" fmla="*/ 2496207 h 2496207"/>
                <a:gd name="connsiteX4" fmla="*/ 0 w 2082195"/>
                <a:gd name="connsiteY4" fmla="*/ 0 h 249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195" h="2496207">
                  <a:moveTo>
                    <a:pt x="0" y="0"/>
                  </a:moveTo>
                  <a:lnTo>
                    <a:pt x="2082195" y="0"/>
                  </a:lnTo>
                  <a:lnTo>
                    <a:pt x="2082195" y="2496207"/>
                  </a:lnTo>
                  <a:lnTo>
                    <a:pt x="0" y="2496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EEDF">
                <a:alpha val="90000"/>
              </a:srgbClr>
            </a:solidFill>
            <a:ln>
              <a:solidFill>
                <a:schemeClr val="bg1">
                  <a:lumMod val="95000"/>
                  <a:alpha val="90000"/>
                </a:schemeClr>
              </a:solidFill>
            </a:ln>
            <a:effectLst/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285750" lvl="1" indent="-285750" defTabSz="711200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en-US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Data was collected via a questionnaire in Google Forms.</a:t>
              </a:r>
            </a:p>
            <a:p>
              <a:pPr marL="285750" lvl="1" indent="-285750" defTabSz="711200"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en-US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Validation rules were built into the questionnaire to minimize errors in completing the survey</a:t>
              </a:r>
            </a:p>
          </p:txBody>
        </p:sp>
        <p:pic>
          <p:nvPicPr>
            <p:cNvPr id="20" name="Graphic 19" descr="Research with solid fill">
              <a:extLst>
                <a:ext uri="{FF2B5EF4-FFF2-40B4-BE49-F238E27FC236}">
                  <a16:creationId xmlns:a16="http://schemas.microsoft.com/office/drawing/2014/main" id="{FD3A2E7A-946D-4F45-A52D-8B3229355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42263" y="3636132"/>
              <a:ext cx="636680" cy="503144"/>
            </a:xfrm>
            <a:prstGeom prst="rect">
              <a:avLst/>
            </a:prstGeom>
          </p:spPr>
        </p:pic>
      </p:grp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20191D7-AE7C-48F9-919C-9EA844D1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2942" y="6528733"/>
            <a:ext cx="2743200" cy="365125"/>
          </a:xfrm>
        </p:spPr>
        <p:txBody>
          <a:bodyPr/>
          <a:lstStyle/>
          <a:p>
            <a:fld id="{F8F4E656-F298-432F-AA6F-7E76B6EDD74F}" type="slidenum">
              <a:rPr lang="en-NG" smtClean="0"/>
              <a:t>5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29195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8D98-C2A6-44F0-83C0-082698A1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668"/>
            <a:ext cx="12192000" cy="936000"/>
          </a:xfrm>
        </p:spPr>
        <p:txBody>
          <a:bodyPr/>
          <a:lstStyle/>
          <a:p>
            <a:r>
              <a:rPr lang="en-GB" dirty="0"/>
              <a:t>Key Takeaways from the assessment (1/4)</a:t>
            </a:r>
            <a:endParaRPr lang="en-NG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9D54A4-2391-4D12-B600-1EF9B36AF148}"/>
              </a:ext>
            </a:extLst>
          </p:cNvPr>
          <p:cNvCxnSpPr>
            <a:cxnSpLocks/>
          </p:cNvCxnSpPr>
          <p:nvPr/>
        </p:nvCxnSpPr>
        <p:spPr>
          <a:xfrm flipV="1">
            <a:off x="283028" y="3813303"/>
            <a:ext cx="1159200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BCA0A7-576A-458E-A07F-E5E9995496EC}"/>
              </a:ext>
            </a:extLst>
          </p:cNvPr>
          <p:cNvCxnSpPr>
            <a:cxnSpLocks/>
          </p:cNvCxnSpPr>
          <p:nvPr/>
        </p:nvCxnSpPr>
        <p:spPr>
          <a:xfrm>
            <a:off x="283028" y="1621448"/>
            <a:ext cx="11592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4537BD5-FB84-44BE-9255-05D6B24FC826}"/>
              </a:ext>
            </a:extLst>
          </p:cNvPr>
          <p:cNvSpPr txBox="1"/>
          <p:nvPr/>
        </p:nvSpPr>
        <p:spPr>
          <a:xfrm>
            <a:off x="194701" y="1254320"/>
            <a:ext cx="198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Key concept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BA75A-58D7-49B0-83AD-7F58198D719C}"/>
              </a:ext>
            </a:extLst>
          </p:cNvPr>
          <p:cNvSpPr txBox="1"/>
          <p:nvPr/>
        </p:nvSpPr>
        <p:spPr>
          <a:xfrm>
            <a:off x="2133637" y="1254320"/>
            <a:ext cx="71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Findings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2C644-ACB1-45E9-B021-E32E9B5C1006}"/>
              </a:ext>
            </a:extLst>
          </p:cNvPr>
          <p:cNvSpPr txBox="1"/>
          <p:nvPr/>
        </p:nvSpPr>
        <p:spPr>
          <a:xfrm>
            <a:off x="2133637" y="1644811"/>
            <a:ext cx="98884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b="1" dirty="0">
                <a:solidFill>
                  <a:prstClr val="black"/>
                </a:solidFill>
                <a:cs typeface="Arial"/>
                <a:sym typeface="Arial"/>
              </a:rPr>
              <a:t>29 </a:t>
            </a: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out of the </a:t>
            </a:r>
            <a:r>
              <a:rPr lang="en-GB" b="1" dirty="0">
                <a:solidFill>
                  <a:prstClr val="black"/>
                </a:solidFill>
                <a:cs typeface="Arial"/>
                <a:sym typeface="Arial"/>
              </a:rPr>
              <a:t>37 states </a:t>
            </a: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completed the assessment google form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Job titles of respondents where;  </a:t>
            </a: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malaria program officers </a:t>
            </a: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(72%), </a:t>
            </a: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v</a:t>
            </a:r>
            <a:r>
              <a:rPr lang="en-US" b="1" dirty="0" err="1">
                <a:solidFill>
                  <a:prstClr val="black"/>
                </a:solidFill>
                <a:cs typeface="Arial"/>
                <a:sym typeface="Arial"/>
              </a:rPr>
              <a:t>ector</a:t>
            </a: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 control focal person</a:t>
            </a: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 (8%) and </a:t>
            </a: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Other</a:t>
            </a: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 (18%). The ‘other’ cluster comprised mostly of </a:t>
            </a:r>
            <a:r>
              <a:rPr lang="en-US" b="1" i="1" dirty="0">
                <a:solidFill>
                  <a:prstClr val="black"/>
                </a:solidFill>
                <a:cs typeface="Arial"/>
                <a:sym typeface="Arial"/>
              </a:rPr>
              <a:t>procurement and supply officers </a:t>
            </a: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(PSM), </a:t>
            </a:r>
            <a:r>
              <a:rPr lang="en-US" b="1" i="1" dirty="0">
                <a:solidFill>
                  <a:prstClr val="black"/>
                </a:solidFill>
                <a:cs typeface="Arial"/>
                <a:sym typeface="Arial"/>
              </a:rPr>
              <a:t>program manager </a:t>
            </a: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and </a:t>
            </a:r>
            <a:r>
              <a:rPr lang="en-US" b="1" i="1" dirty="0">
                <a:solidFill>
                  <a:prstClr val="black"/>
                </a:solidFill>
                <a:cs typeface="Arial"/>
                <a:sym typeface="Arial"/>
              </a:rPr>
              <a:t>MEP officer </a:t>
            </a:r>
            <a:r>
              <a:rPr lang="en-US" dirty="0" err="1">
                <a:solidFill>
                  <a:prstClr val="black"/>
                </a:solidFill>
                <a:cs typeface="Arial"/>
                <a:sym typeface="Arial"/>
              </a:rPr>
              <a:t>etc</a:t>
            </a:r>
            <a:endParaRPr lang="en-US" dirty="0">
              <a:solidFill>
                <a:prstClr val="black"/>
              </a:solidFill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Majority of states that responded to the survey are </a:t>
            </a: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self-funding </a:t>
            </a: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 (n=17), the remainder are </a:t>
            </a: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donor supported</a:t>
            </a:r>
            <a:r>
              <a:rPr lang="en-US" dirty="0">
                <a:solidFill>
                  <a:prstClr val="black"/>
                </a:solidFill>
                <a:cs typeface="Arial"/>
                <a:sym typeface="Arial"/>
              </a:rPr>
              <a:t>(n=12)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FD83A4-03A9-4DC5-B75F-0D7D8494F7ED}"/>
              </a:ext>
            </a:extLst>
          </p:cNvPr>
          <p:cNvSpPr/>
          <p:nvPr/>
        </p:nvSpPr>
        <p:spPr>
          <a:xfrm>
            <a:off x="194701" y="1706795"/>
            <a:ext cx="1808306" cy="2000119"/>
          </a:xfrm>
          <a:prstGeom prst="rect">
            <a:avLst/>
          </a:prstGeom>
          <a:solidFill>
            <a:srgbClr val="D6EE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32000" tIns="72000" rIns="72000" rtlCol="0" anchor="ctr"/>
          <a:lstStyle/>
          <a:p>
            <a:pPr>
              <a:buFont typeface="Arial"/>
              <a:buNone/>
              <a:defRPr/>
            </a:pP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Routine LLIN assessment respondents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DDE10-D794-47B8-BA9F-05E5FA8FCAE6}"/>
              </a:ext>
            </a:extLst>
          </p:cNvPr>
          <p:cNvSpPr txBox="1"/>
          <p:nvPr/>
        </p:nvSpPr>
        <p:spPr>
          <a:xfrm>
            <a:off x="208543" y="1727095"/>
            <a:ext cx="296309" cy="1960304"/>
          </a:xfrm>
          <a:prstGeom prst="rect">
            <a:avLst/>
          </a:prstGeom>
          <a:solidFill>
            <a:srgbClr val="215334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/>
              <a:buNone/>
              <a:defRPr/>
            </a:pPr>
            <a:r>
              <a:rPr lang="en-US" b="1" dirty="0">
                <a:solidFill>
                  <a:prstClr val="white"/>
                </a:solidFill>
                <a:cs typeface="Arial"/>
                <a:sym typeface="Arial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C5867-F2DF-465D-A9A9-152F59B188E5}"/>
              </a:ext>
            </a:extLst>
          </p:cNvPr>
          <p:cNvSpPr/>
          <p:nvPr/>
        </p:nvSpPr>
        <p:spPr>
          <a:xfrm>
            <a:off x="2133637" y="3919692"/>
            <a:ext cx="971765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b="1" dirty="0">
                <a:solidFill>
                  <a:prstClr val="black"/>
                </a:solidFill>
                <a:cs typeface="Arial"/>
                <a:sym typeface="Arial"/>
              </a:rPr>
              <a:t>90% of states agreed that insufficient net supply to meet state requests/need </a:t>
            </a: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was the greatest</a:t>
            </a:r>
            <a:r>
              <a:rPr lang="en-GB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challenge for both donor funded and self-funding states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b="1" dirty="0">
                <a:solidFill>
                  <a:prstClr val="black"/>
                </a:solidFill>
                <a:cs typeface="Arial"/>
                <a:sym typeface="Arial"/>
              </a:rPr>
              <a:t>50%</a:t>
            </a: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 of states across all donors also reported </a:t>
            </a:r>
            <a:r>
              <a:rPr lang="en-GB" b="1" dirty="0">
                <a:solidFill>
                  <a:prstClr val="black"/>
                </a:solidFill>
                <a:cs typeface="Arial"/>
                <a:sym typeface="Arial"/>
              </a:rPr>
              <a:t>insufficient training </a:t>
            </a: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and </a:t>
            </a:r>
            <a:r>
              <a:rPr lang="en-GB" b="1" dirty="0">
                <a:solidFill>
                  <a:prstClr val="black"/>
                </a:solidFill>
                <a:cs typeface="Arial"/>
                <a:sym typeface="Arial"/>
              </a:rPr>
              <a:t>insufficient planning data  </a:t>
            </a: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to calculate state LLIN needs as a challenge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Other challenges reported by states include,</a:t>
            </a:r>
            <a:r>
              <a:rPr lang="en-GB" b="1" dirty="0">
                <a:solidFill>
                  <a:prstClr val="black"/>
                </a:solidFill>
                <a:cs typeface="Arial"/>
                <a:sym typeface="Arial"/>
              </a:rPr>
              <a:t> misuse of nets</a:t>
            </a: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 and </a:t>
            </a:r>
            <a:r>
              <a:rPr lang="en-GB" b="1" dirty="0">
                <a:solidFill>
                  <a:prstClr val="black"/>
                </a:solidFill>
                <a:cs typeface="Arial"/>
                <a:sym typeface="Arial"/>
              </a:rPr>
              <a:t>limited SBCC </a:t>
            </a: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(mostly by self-funding states)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b="1" dirty="0">
                <a:solidFill>
                  <a:prstClr val="black"/>
                </a:solidFill>
                <a:cs typeface="Arial"/>
                <a:sym typeface="Arial"/>
              </a:rPr>
              <a:t>76% </a:t>
            </a: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of states reported </a:t>
            </a:r>
            <a:r>
              <a:rPr lang="en-GB" b="1" dirty="0">
                <a:solidFill>
                  <a:prstClr val="black"/>
                </a:solidFill>
                <a:cs typeface="Arial"/>
                <a:sym typeface="Arial"/>
              </a:rPr>
              <a:t>delays in receiving routine LLINs from national level</a:t>
            </a:r>
            <a:r>
              <a:rPr lang="en-GB" dirty="0">
                <a:solidFill>
                  <a:prstClr val="black"/>
                </a:solidFill>
                <a:cs typeface="Arial"/>
                <a:sym typeface="Arial"/>
              </a:rPr>
              <a:t>, with the major reason cited </a:t>
            </a:r>
            <a:r>
              <a:rPr lang="en-GB" b="1" dirty="0">
                <a:solidFill>
                  <a:prstClr val="black"/>
                </a:solidFill>
                <a:cs typeface="Arial"/>
                <a:sym typeface="Arial"/>
              </a:rPr>
              <a:t>being delay in procurement at national level (50%)</a:t>
            </a:r>
            <a:endParaRPr lang="en-US" b="1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FADA45-2E03-48B2-968F-E793AA336409}"/>
              </a:ext>
            </a:extLst>
          </p:cNvPr>
          <p:cNvSpPr/>
          <p:nvPr/>
        </p:nvSpPr>
        <p:spPr>
          <a:xfrm>
            <a:off x="194701" y="3966337"/>
            <a:ext cx="1808306" cy="2664000"/>
          </a:xfrm>
          <a:prstGeom prst="rect">
            <a:avLst/>
          </a:prstGeom>
          <a:solidFill>
            <a:srgbClr val="D6EE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32000" tIns="72000" rIns="72000" rtlCol="0" anchor="ctr"/>
          <a:lstStyle/>
          <a:p>
            <a:pPr>
              <a:buFont typeface="Arial"/>
              <a:buNone/>
              <a:defRPr/>
            </a:pPr>
            <a:r>
              <a:rPr lang="en-US" b="1" dirty="0">
                <a:solidFill>
                  <a:prstClr val="black"/>
                </a:solidFill>
                <a:cs typeface="Arial"/>
                <a:sym typeface="Arial"/>
              </a:rPr>
              <a:t>Routine LLIN distribution challenges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C976D9-F305-43A7-BD3A-A806C6BE92C5}"/>
              </a:ext>
            </a:extLst>
          </p:cNvPr>
          <p:cNvSpPr/>
          <p:nvPr/>
        </p:nvSpPr>
        <p:spPr>
          <a:xfrm>
            <a:off x="194701" y="3966336"/>
            <a:ext cx="310151" cy="2664000"/>
          </a:xfrm>
          <a:prstGeom prst="rect">
            <a:avLst/>
          </a:prstGeom>
          <a:solidFill>
            <a:srgbClr val="2153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0000" tIns="72000" rIns="72000" rtlCol="0" anchor="ctr"/>
          <a:lstStyle/>
          <a:p>
            <a:pPr algn="ctr">
              <a:buFont typeface="Arial"/>
              <a:buNone/>
              <a:defRPr/>
            </a:pPr>
            <a:r>
              <a:rPr lang="en-US" b="1" dirty="0">
                <a:solidFill>
                  <a:prstClr val="white"/>
                </a:solidFill>
                <a:cs typeface="Arial"/>
                <a:sym typeface="Arial"/>
              </a:rPr>
              <a:t>2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D84F3AC-8726-4377-A96B-60CCC8A3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2942" y="6510804"/>
            <a:ext cx="2743200" cy="365125"/>
          </a:xfrm>
        </p:spPr>
        <p:txBody>
          <a:bodyPr/>
          <a:lstStyle/>
          <a:p>
            <a:fld id="{F8F4E656-F298-432F-AA6F-7E76B6EDD74F}" type="slidenum">
              <a:rPr lang="en-NG" smtClean="0"/>
              <a:t>6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45331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479096-E23E-430D-B3AC-09DC2AC1F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872814"/>
              </p:ext>
            </p:extLst>
          </p:nvPr>
        </p:nvGraphicFramePr>
        <p:xfrm>
          <a:off x="7037609" y="1319614"/>
          <a:ext cx="4882243" cy="483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76597C-ADDD-4FC3-BE70-2AC790569E6C}"/>
              </a:ext>
            </a:extLst>
          </p:cNvPr>
          <p:cNvCxnSpPr>
            <a:cxnSpLocks/>
          </p:cNvCxnSpPr>
          <p:nvPr/>
        </p:nvCxnSpPr>
        <p:spPr>
          <a:xfrm>
            <a:off x="79112" y="1588788"/>
            <a:ext cx="5868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BECCEB9-BE28-42F2-BA33-1E8F800113CE}"/>
              </a:ext>
            </a:extLst>
          </p:cNvPr>
          <p:cNvSpPr txBox="1"/>
          <p:nvPr/>
        </p:nvSpPr>
        <p:spPr>
          <a:xfrm>
            <a:off x="79112" y="1205330"/>
            <a:ext cx="198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</a:rPr>
              <a:t>Key concept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34257-5595-4E3A-A11F-344D7D527438}"/>
              </a:ext>
            </a:extLst>
          </p:cNvPr>
          <p:cNvSpPr txBox="1"/>
          <p:nvPr/>
        </p:nvSpPr>
        <p:spPr>
          <a:xfrm>
            <a:off x="2035666" y="1205330"/>
            <a:ext cx="71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</a:rPr>
              <a:t>Findings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EAF52-9921-4BD3-9D51-7E59BE34766E}"/>
              </a:ext>
            </a:extLst>
          </p:cNvPr>
          <p:cNvSpPr txBox="1"/>
          <p:nvPr/>
        </p:nvSpPr>
        <p:spPr>
          <a:xfrm>
            <a:off x="2065460" y="1642797"/>
            <a:ext cx="48156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b="1" kern="1200" dirty="0">
                <a:solidFill>
                  <a:prstClr val="black"/>
                </a:solidFill>
                <a:latin typeface="Calibri"/>
                <a:ea typeface="+mn-ea"/>
              </a:rPr>
              <a:t>76% 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of states reported </a:t>
            </a:r>
            <a:r>
              <a:rPr lang="en-GB" b="1" kern="1200" dirty="0">
                <a:solidFill>
                  <a:prstClr val="black"/>
                </a:solidFill>
                <a:latin typeface="Calibri"/>
                <a:ea typeface="+mn-ea"/>
              </a:rPr>
              <a:t>having a state level routine LLIN strategy document 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in place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b="1" kern="1200" dirty="0">
                <a:solidFill>
                  <a:prstClr val="black"/>
                </a:solidFill>
                <a:latin typeface="Calibri"/>
                <a:ea typeface="+mn-ea"/>
              </a:rPr>
              <a:t>49%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 of states responded that </a:t>
            </a:r>
            <a:r>
              <a:rPr lang="en-GB" b="1" kern="1200" dirty="0">
                <a:solidFill>
                  <a:prstClr val="black"/>
                </a:solidFill>
                <a:latin typeface="Calibri"/>
                <a:ea typeface="+mn-ea"/>
              </a:rPr>
              <a:t>the state or LGA leadership 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are responsible for </a:t>
            </a:r>
            <a:r>
              <a:rPr lang="en-GB" b="1" kern="1200" dirty="0">
                <a:solidFill>
                  <a:prstClr val="black"/>
                </a:solidFill>
                <a:latin typeface="Calibri"/>
                <a:ea typeface="+mn-ea"/>
              </a:rPr>
              <a:t>planning routine LLIN distribution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, and </a:t>
            </a:r>
            <a:r>
              <a:rPr lang="en-GB" b="1" kern="1200" dirty="0">
                <a:solidFill>
                  <a:prstClr val="black"/>
                </a:solidFill>
                <a:latin typeface="Calibri"/>
                <a:ea typeface="+mn-ea"/>
              </a:rPr>
              <a:t>41%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 reported stakeholder or partner being responsible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b="1" kern="1200" dirty="0">
                <a:solidFill>
                  <a:prstClr val="black"/>
                </a:solidFill>
                <a:latin typeface="Calibri"/>
                <a:ea typeface="+mn-ea"/>
              </a:rPr>
              <a:t>95%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 of respondents reported use of ANC and routine immunisation as channels for continuous net distribution. The next frequently reported channel in use was community-based </a:t>
            </a:r>
            <a:r>
              <a:rPr lang="en-GB" b="1" kern="1200" dirty="0">
                <a:solidFill>
                  <a:prstClr val="black"/>
                </a:solidFill>
                <a:latin typeface="Calibri"/>
                <a:ea typeface="+mn-ea"/>
              </a:rPr>
              <a:t>27%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When asked which channel has been most effective at increasing LLIN coverage in your state, </a:t>
            </a:r>
            <a:r>
              <a:rPr lang="en-GB" b="1" kern="1200" dirty="0">
                <a:solidFill>
                  <a:prstClr val="black"/>
                </a:solidFill>
                <a:latin typeface="Calibri"/>
                <a:ea typeface="+mn-ea"/>
              </a:rPr>
              <a:t>68%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 responded community-based channel Fig 1</a:t>
            </a:r>
            <a:endParaRPr lang="en-GB" b="1" kern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ACF0C-CDB2-4EE2-A952-AE96B6D4772D}"/>
              </a:ext>
            </a:extLst>
          </p:cNvPr>
          <p:cNvSpPr/>
          <p:nvPr/>
        </p:nvSpPr>
        <p:spPr>
          <a:xfrm>
            <a:off x="79112" y="1642796"/>
            <a:ext cx="1831332" cy="4557974"/>
          </a:xfrm>
          <a:prstGeom prst="rect">
            <a:avLst/>
          </a:prstGeom>
          <a:solidFill>
            <a:srgbClr val="D6EE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32000" tIns="72000" rIns="72000" rtlCol="0" anchor="ctr"/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</a:rPr>
              <a:t>Planning for routine LLIN distribution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7A54F-76F6-4FB3-920E-04187D4CB1CD}"/>
              </a:ext>
            </a:extLst>
          </p:cNvPr>
          <p:cNvSpPr txBox="1"/>
          <p:nvPr/>
        </p:nvSpPr>
        <p:spPr>
          <a:xfrm>
            <a:off x="79112" y="1642796"/>
            <a:ext cx="288280" cy="4557975"/>
          </a:xfrm>
          <a:prstGeom prst="rect">
            <a:avLst/>
          </a:prstGeom>
          <a:solidFill>
            <a:srgbClr val="215334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</a:rPr>
              <a:t>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2B5060-3BE8-4E69-BE56-2507CA3952D7}"/>
              </a:ext>
            </a:extLst>
          </p:cNvPr>
          <p:cNvSpPr txBox="1">
            <a:spLocks/>
          </p:cNvSpPr>
          <p:nvPr/>
        </p:nvSpPr>
        <p:spPr>
          <a:xfrm>
            <a:off x="79112" y="0"/>
            <a:ext cx="8392886" cy="936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14321F"/>
                </a:solidFill>
              </a:rPr>
              <a:t>Key Takeaways from the assessment (2/4)</a:t>
            </a:r>
            <a:endParaRPr lang="en-NG" sz="3600" b="1" dirty="0">
              <a:solidFill>
                <a:srgbClr val="14321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16EA4-6D1B-49F0-8316-63DBF48D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19DF1A7-015C-4E26-BFE4-9D4BA2CB9732}" type="slidenum">
              <a:rPr lang="en-NG" sz="1400" smtClean="0">
                <a:solidFill>
                  <a:schemeClr val="bg1"/>
                </a:solidFill>
              </a:rPr>
              <a:t>7</a:t>
            </a:fld>
            <a:endParaRPr lang="en-NG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60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8D98-C2A6-44F0-83C0-082698A1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668"/>
            <a:ext cx="12192000" cy="936000"/>
          </a:xfrm>
        </p:spPr>
        <p:txBody>
          <a:bodyPr/>
          <a:lstStyle/>
          <a:p>
            <a:r>
              <a:rPr lang="en-GB" dirty="0"/>
              <a:t>Key Takeaways from the assessment (3/4)</a:t>
            </a:r>
            <a:endParaRPr lang="en-NG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EF85305-DDCC-4032-9EFF-435C7C76787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342093" y="6392020"/>
            <a:ext cx="2844800" cy="476250"/>
          </a:xfrm>
        </p:spPr>
        <p:txBody>
          <a:bodyPr/>
          <a:lstStyle/>
          <a:p>
            <a:pPr>
              <a:defRPr/>
            </a:pPr>
            <a:fld id="{00000000-1234-1234-1234-123412341234}" type="slidenum">
              <a:rPr lang="en-US"/>
              <a:pPr>
                <a:defRPr/>
              </a:pPr>
              <a:t>8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D98ACC-20FF-453A-8720-3721D83251A2}"/>
              </a:ext>
            </a:extLst>
          </p:cNvPr>
          <p:cNvCxnSpPr>
            <a:cxnSpLocks/>
          </p:cNvCxnSpPr>
          <p:nvPr/>
        </p:nvCxnSpPr>
        <p:spPr>
          <a:xfrm>
            <a:off x="136072" y="1670204"/>
            <a:ext cx="6552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4057F1A-A63B-49B5-9038-D601C5358748}"/>
              </a:ext>
            </a:extLst>
          </p:cNvPr>
          <p:cNvSpPr txBox="1"/>
          <p:nvPr/>
        </p:nvSpPr>
        <p:spPr>
          <a:xfrm>
            <a:off x="209742" y="1254088"/>
            <a:ext cx="198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</a:rPr>
              <a:t>Key concept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46DC3A-C51E-47EE-BE4F-61F6C27A14C8}"/>
              </a:ext>
            </a:extLst>
          </p:cNvPr>
          <p:cNvSpPr txBox="1"/>
          <p:nvPr/>
        </p:nvSpPr>
        <p:spPr>
          <a:xfrm>
            <a:off x="1856053" y="1254088"/>
            <a:ext cx="71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</a:rPr>
              <a:t>Findings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B9B883-744D-47BA-823F-5FA342CE3C92}"/>
              </a:ext>
            </a:extLst>
          </p:cNvPr>
          <p:cNvSpPr txBox="1"/>
          <p:nvPr/>
        </p:nvSpPr>
        <p:spPr>
          <a:xfrm>
            <a:off x="1856052" y="1783092"/>
            <a:ext cx="49244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Only </a:t>
            </a:r>
            <a:r>
              <a:rPr lang="en-GB" b="1" kern="1200" dirty="0">
                <a:solidFill>
                  <a:prstClr val="black"/>
                </a:solidFill>
                <a:latin typeface="Calibri"/>
                <a:ea typeface="+mn-ea"/>
              </a:rPr>
              <a:t>65% 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of states (across all donors) reported using a tool fig 2 to assist with quantification. No quantification tool or process was clearly preferred among states or necessarily in regions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Although the </a:t>
            </a:r>
            <a:r>
              <a:rPr lang="en-GB" b="1" kern="1200" dirty="0">
                <a:solidFill>
                  <a:prstClr val="black"/>
                </a:solidFill>
                <a:latin typeface="Calibri"/>
                <a:ea typeface="+mn-ea"/>
              </a:rPr>
              <a:t>quantification frequency 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varied across states and regions</a:t>
            </a:r>
            <a:r>
              <a:rPr lang="en-GB" b="1" kern="1200" dirty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most states </a:t>
            </a:r>
            <a:r>
              <a:rPr lang="en-GB" b="1" kern="1200" dirty="0">
                <a:solidFill>
                  <a:prstClr val="black"/>
                </a:solidFill>
                <a:latin typeface="Calibri"/>
                <a:ea typeface="+mn-ea"/>
              </a:rPr>
              <a:t>reported annually.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ZW" kern="1200" dirty="0">
                <a:solidFill>
                  <a:prstClr val="black"/>
                </a:solidFill>
                <a:latin typeface="Calibri"/>
                <a:ea typeface="+mn-ea"/>
              </a:rPr>
              <a:t>States that indicate no shortages tend to conduct </a:t>
            </a:r>
            <a:r>
              <a:rPr lang="en-ZW" b="1" kern="1200" dirty="0">
                <a:solidFill>
                  <a:prstClr val="black"/>
                </a:solidFill>
                <a:latin typeface="Calibri"/>
                <a:ea typeface="+mn-ea"/>
              </a:rPr>
              <a:t>quantification bimonthly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dirty="0"/>
              <a:t>Less than </a:t>
            </a:r>
            <a:r>
              <a:rPr lang="en-US" b="1" dirty="0"/>
              <a:t>50%</a:t>
            </a:r>
            <a:r>
              <a:rPr lang="en-US" dirty="0"/>
              <a:t> of states reported having a digital stock management system,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dirty="0"/>
              <a:t>Having a digital stock management system in place did not appear to significantly impact whether a state reported having insufficient nets was a challenge to distribution.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F91B40-87B3-40DF-81D1-2082DA926506}"/>
              </a:ext>
            </a:extLst>
          </p:cNvPr>
          <p:cNvSpPr/>
          <p:nvPr/>
        </p:nvSpPr>
        <p:spPr>
          <a:xfrm>
            <a:off x="209743" y="1783092"/>
            <a:ext cx="1632467" cy="4862867"/>
          </a:xfrm>
          <a:prstGeom prst="rect">
            <a:avLst/>
          </a:prstGeom>
          <a:solidFill>
            <a:srgbClr val="D6EE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32000" tIns="72000" rIns="72000" rtlCol="0" anchor="ctr"/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</a:rPr>
              <a:t>Quantification for routine LLIN campaigns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3A24EE-0AD4-49B3-909E-14D6FC7CDD1D}"/>
              </a:ext>
            </a:extLst>
          </p:cNvPr>
          <p:cNvSpPr txBox="1"/>
          <p:nvPr/>
        </p:nvSpPr>
        <p:spPr>
          <a:xfrm>
            <a:off x="209742" y="1783092"/>
            <a:ext cx="322115" cy="4819294"/>
          </a:xfrm>
          <a:prstGeom prst="rect">
            <a:avLst/>
          </a:prstGeom>
          <a:solidFill>
            <a:srgbClr val="235736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</a:rPr>
              <a:t>4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01784E6-C692-447B-B561-E1DB6B3386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239852"/>
              </p:ext>
            </p:extLst>
          </p:nvPr>
        </p:nvGraphicFramePr>
        <p:xfrm>
          <a:off x="7099153" y="4099209"/>
          <a:ext cx="4694105" cy="2302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4EE255B3-A6D0-4538-9C11-8460ECDEDF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059607"/>
              </p:ext>
            </p:extLst>
          </p:nvPr>
        </p:nvGraphicFramePr>
        <p:xfrm>
          <a:off x="7099153" y="1209044"/>
          <a:ext cx="4694105" cy="279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5A1FAC-9EA4-4448-AD62-629E1AE271D2}"/>
              </a:ext>
            </a:extLst>
          </p:cNvPr>
          <p:cNvSpPr txBox="1"/>
          <p:nvPr/>
        </p:nvSpPr>
        <p:spPr>
          <a:xfrm>
            <a:off x="9626961" y="4128960"/>
            <a:ext cx="2122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Did not report insufficient net as a challenge</a:t>
            </a:r>
            <a:endParaRPr lang="en-NG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317B00-B58C-4BF4-BAA7-54342C4CB6E2}"/>
              </a:ext>
            </a:extLst>
          </p:cNvPr>
          <p:cNvSpPr txBox="1"/>
          <p:nvPr/>
        </p:nvSpPr>
        <p:spPr>
          <a:xfrm>
            <a:off x="7460940" y="4128960"/>
            <a:ext cx="174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Reported insufficient net as a challenge</a:t>
            </a:r>
            <a:endParaRPr lang="en-NG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E10F8-A41D-4FCD-8789-E455553C5C58}"/>
              </a:ext>
            </a:extLst>
          </p:cNvPr>
          <p:cNvSpPr/>
          <p:nvPr/>
        </p:nvSpPr>
        <p:spPr>
          <a:xfrm>
            <a:off x="7264997" y="4235290"/>
            <a:ext cx="195943" cy="143679"/>
          </a:xfrm>
          <a:prstGeom prst="rect">
            <a:avLst/>
          </a:prstGeom>
          <a:solidFill>
            <a:srgbClr val="D6EEDF"/>
          </a:solidFill>
          <a:ln>
            <a:solidFill>
              <a:srgbClr val="235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044B8F-CD10-4999-ABA0-DC884985659D}"/>
              </a:ext>
            </a:extLst>
          </p:cNvPr>
          <p:cNvSpPr/>
          <p:nvPr/>
        </p:nvSpPr>
        <p:spPr>
          <a:xfrm>
            <a:off x="9454483" y="4235290"/>
            <a:ext cx="195943" cy="143679"/>
          </a:xfrm>
          <a:prstGeom prst="rect">
            <a:avLst/>
          </a:prstGeom>
          <a:solidFill>
            <a:srgbClr val="235736"/>
          </a:solidFill>
          <a:ln>
            <a:solidFill>
              <a:srgbClr val="235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91398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76597C-ADDD-4FC3-BE70-2AC790569E6C}"/>
              </a:ext>
            </a:extLst>
          </p:cNvPr>
          <p:cNvCxnSpPr>
            <a:cxnSpLocks/>
          </p:cNvCxnSpPr>
          <p:nvPr/>
        </p:nvCxnSpPr>
        <p:spPr>
          <a:xfrm>
            <a:off x="79112" y="1360185"/>
            <a:ext cx="5868000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BECCEB9-BE28-42F2-BA33-1E8F800113CE}"/>
              </a:ext>
            </a:extLst>
          </p:cNvPr>
          <p:cNvSpPr txBox="1"/>
          <p:nvPr/>
        </p:nvSpPr>
        <p:spPr>
          <a:xfrm>
            <a:off x="79112" y="976727"/>
            <a:ext cx="198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</a:rPr>
              <a:t>Key concept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34257-5595-4E3A-A11F-344D7D527438}"/>
              </a:ext>
            </a:extLst>
          </p:cNvPr>
          <p:cNvSpPr txBox="1"/>
          <p:nvPr/>
        </p:nvSpPr>
        <p:spPr>
          <a:xfrm>
            <a:off x="1907448" y="976727"/>
            <a:ext cx="71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</a:rPr>
              <a:t>Findings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EAF52-9921-4BD3-9D51-7E59BE34766E}"/>
              </a:ext>
            </a:extLst>
          </p:cNvPr>
          <p:cNvSpPr txBox="1"/>
          <p:nvPr/>
        </p:nvSpPr>
        <p:spPr>
          <a:xfrm>
            <a:off x="1937242" y="1414194"/>
            <a:ext cx="526606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b="1" kern="1200" dirty="0">
                <a:solidFill>
                  <a:prstClr val="black"/>
                </a:solidFill>
                <a:latin typeface="Calibri"/>
                <a:ea typeface="+mn-ea"/>
              </a:rPr>
              <a:t>92% of respondents reported collecting number of LLINs distributed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, only 3% reported collection of demographic data fig 3 Data is stored in DHIS2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 32% responded that the data is not sufficient for planning.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Less than 50% of states across all donors reported use of electronic data collection tools.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25 states (mostly self-funded 68%) reported conducting data review meetings on CD LLIN data, frequently conducted quarterly (48%) and monthly (25%)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GB" b="1" kern="1200" dirty="0">
                <a:solidFill>
                  <a:prstClr val="black"/>
                </a:solidFill>
                <a:latin typeface="Calibri"/>
                <a:ea typeface="+mn-ea"/>
              </a:rPr>
              <a:t>86% of respondents confirmed support and supervision of CD delivery points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</a:rPr>
              <a:t>. Frequency of S&amp;S visit varied the most in self-funded states whilst the frequency reported for donor supported states was quarterly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ACF0C-CDB2-4EE2-A952-AE96B6D4772D}"/>
              </a:ext>
            </a:extLst>
          </p:cNvPr>
          <p:cNvSpPr/>
          <p:nvPr/>
        </p:nvSpPr>
        <p:spPr>
          <a:xfrm>
            <a:off x="79112" y="1414193"/>
            <a:ext cx="1831332" cy="4557974"/>
          </a:xfrm>
          <a:prstGeom prst="rect">
            <a:avLst/>
          </a:prstGeom>
          <a:solidFill>
            <a:srgbClr val="D6EE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32000" tIns="72000" rIns="72000" rtlCol="0" anchor="ctr"/>
          <a:lstStyle/>
          <a:p>
            <a:pPr>
              <a:buClrTx/>
              <a:defRPr/>
            </a:pPr>
            <a:r>
              <a:rPr lang="en-US" b="1" kern="1200" dirty="0">
                <a:solidFill>
                  <a:prstClr val="black"/>
                </a:solidFill>
                <a:latin typeface="Calibri"/>
                <a:ea typeface="+mn-ea"/>
              </a:rPr>
              <a:t>CD surveillance and M&amp;E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7A54F-76F6-4FB3-920E-04187D4CB1CD}"/>
              </a:ext>
            </a:extLst>
          </p:cNvPr>
          <p:cNvSpPr txBox="1"/>
          <p:nvPr/>
        </p:nvSpPr>
        <p:spPr>
          <a:xfrm>
            <a:off x="79112" y="1414193"/>
            <a:ext cx="288280" cy="4557975"/>
          </a:xfrm>
          <a:prstGeom prst="rect">
            <a:avLst/>
          </a:prstGeom>
          <a:solidFill>
            <a:srgbClr val="215334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5</a:t>
            </a:r>
            <a:endParaRPr lang="en-US" b="1" kern="120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2B5060-3BE8-4E69-BE56-2507CA3952D7}"/>
              </a:ext>
            </a:extLst>
          </p:cNvPr>
          <p:cNvSpPr txBox="1">
            <a:spLocks/>
          </p:cNvSpPr>
          <p:nvPr/>
        </p:nvSpPr>
        <p:spPr>
          <a:xfrm>
            <a:off x="79112" y="0"/>
            <a:ext cx="8392886" cy="936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rgbClr val="14321F"/>
                </a:solidFill>
              </a:rPr>
              <a:t>Key Takeaways from the assessment (4/4)</a:t>
            </a:r>
            <a:endParaRPr lang="en-NG" sz="3600" b="1" dirty="0">
              <a:solidFill>
                <a:srgbClr val="14321F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33AB36E-F758-406D-A9C9-D884023D1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289106"/>
              </p:ext>
            </p:extLst>
          </p:nvPr>
        </p:nvGraphicFramePr>
        <p:xfrm>
          <a:off x="7203311" y="1642796"/>
          <a:ext cx="4243018" cy="371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125620F-C030-460F-B5F2-19988B94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19DF1A7-015C-4E26-BFE4-9D4BA2CB9732}" type="slidenum">
              <a:rPr lang="en-NG" smtClean="0">
                <a:solidFill>
                  <a:schemeClr val="bg1"/>
                </a:solidFill>
              </a:rPr>
              <a:t>9</a:t>
            </a:fld>
            <a:endParaRPr lang="en-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56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I (B)">
  <a:themeElements>
    <a:clrScheme name="CHAI (2020)">
      <a:dk1>
        <a:srgbClr val="333333"/>
      </a:dk1>
      <a:lt1>
        <a:srgbClr val="FFFFFF"/>
      </a:lt1>
      <a:dk2>
        <a:srgbClr val="000000"/>
      </a:dk2>
      <a:lt2>
        <a:srgbClr val="E7E6E6"/>
      </a:lt2>
      <a:accent1>
        <a:srgbClr val="003E78"/>
      </a:accent1>
      <a:accent2>
        <a:srgbClr val="1282A2"/>
      </a:accent2>
      <a:accent3>
        <a:srgbClr val="D5E7EF"/>
      </a:accent3>
      <a:accent4>
        <a:srgbClr val="7C1220"/>
      </a:accent4>
      <a:accent5>
        <a:srgbClr val="E5752E"/>
      </a:accent5>
      <a:accent6>
        <a:srgbClr val="FFD478"/>
      </a:accent6>
      <a:hlink>
        <a:srgbClr val="1282A2"/>
      </a:hlink>
      <a:folHlink>
        <a:srgbClr val="003E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I PPT Template C" id="{879DFCAE-CBB4-B049-A3D7-AC6AD6341BEC}" vid="{BF48E143-1BD5-0541-B5FE-A91B622193C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HAI">
    <a:dk1>
      <a:sysClr val="windowText" lastClr="000000"/>
    </a:dk1>
    <a:lt1>
      <a:sysClr val="window" lastClr="FFFFFF"/>
    </a:lt1>
    <a:dk2>
      <a:srgbClr val="003366"/>
    </a:dk2>
    <a:lt2>
      <a:srgbClr val="CCECFF"/>
    </a:lt2>
    <a:accent1>
      <a:srgbClr val="E20000"/>
    </a:accent1>
    <a:accent2>
      <a:srgbClr val="0099FF"/>
    </a:accent2>
    <a:accent3>
      <a:srgbClr val="9F0029"/>
    </a:accent3>
    <a:accent4>
      <a:srgbClr val="4E67C8"/>
    </a:accent4>
    <a:accent5>
      <a:srgbClr val="DDDDDD"/>
    </a:accent5>
    <a:accent6>
      <a:srgbClr val="969696"/>
    </a:accent6>
    <a:hlink>
      <a:srgbClr val="0000FF"/>
    </a:hlink>
    <a:folHlink>
      <a:srgbClr val="000066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1386</Words>
  <Application>Microsoft Office PowerPoint</Application>
  <PresentationFormat>Widescreen</PresentationFormat>
  <Paragraphs>134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Fira Sans</vt:lpstr>
      <vt:lpstr>Fira Sans Medium</vt:lpstr>
      <vt:lpstr>Wingdings</vt:lpstr>
      <vt:lpstr>Office Theme</vt:lpstr>
      <vt:lpstr>CHAI (B)</vt:lpstr>
      <vt:lpstr>1_Office Theme</vt:lpstr>
      <vt:lpstr>Lessons learned from an assessment of the continuous LLIN distribution assessment in Nigeria</vt:lpstr>
      <vt:lpstr>PowerPoint Presentation</vt:lpstr>
      <vt:lpstr>Country context</vt:lpstr>
      <vt:lpstr>Background</vt:lpstr>
      <vt:lpstr>The assessment was conducted across all states in Nigeria to provide an overview of the routine LLIN distribution landscape and gaps</vt:lpstr>
      <vt:lpstr>Key Takeaways from the assessment (1/4)</vt:lpstr>
      <vt:lpstr>PowerPoint Presentation</vt:lpstr>
      <vt:lpstr>Key Takeaways from the assessment (3/4)</vt:lpstr>
      <vt:lpstr>PowerPoint Presentation</vt:lpstr>
      <vt:lpstr>Recommendations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learned: Findings from the routine LLIN distribution assessment in Nigeria</dc:title>
  <dc:creator>NMEP</dc:creator>
  <cp:lastModifiedBy>Munashe Madinga</cp:lastModifiedBy>
  <cp:revision>4</cp:revision>
  <dcterms:created xsi:type="dcterms:W3CDTF">2021-11-12T16:53:27Z</dcterms:created>
  <dcterms:modified xsi:type="dcterms:W3CDTF">2021-11-18T12:43:41Z</dcterms:modified>
</cp:coreProperties>
</file>