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5" r:id="rId3"/>
  </p:sldMasterIdLst>
  <p:notesMasterIdLst>
    <p:notesMasterId r:id="rId17"/>
  </p:notesMasterIdLst>
  <p:sldIdLst>
    <p:sldId id="256" r:id="rId4"/>
    <p:sldId id="2145706732" r:id="rId5"/>
    <p:sldId id="2145706733" r:id="rId6"/>
    <p:sldId id="2145706734" r:id="rId7"/>
    <p:sldId id="2145706735" r:id="rId8"/>
    <p:sldId id="2145706736" r:id="rId9"/>
    <p:sldId id="2145706737" r:id="rId10"/>
    <p:sldId id="2145706738" r:id="rId11"/>
    <p:sldId id="2145706739" r:id="rId12"/>
    <p:sldId id="2145706740" r:id="rId13"/>
    <p:sldId id="2145706741" r:id="rId14"/>
    <p:sldId id="2145706742" r:id="rId15"/>
    <p:sldId id="2145706743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8281A517-68D8-7246-A807-73A68153FF37}">
          <p14:sldIdLst>
            <p14:sldId id="256"/>
            <p14:sldId id="2145706732"/>
            <p14:sldId id="2145706733"/>
            <p14:sldId id="2145706734"/>
            <p14:sldId id="2145706735"/>
            <p14:sldId id="2145706736"/>
            <p14:sldId id="2145706737"/>
            <p14:sldId id="2145706738"/>
            <p14:sldId id="2145706739"/>
            <p14:sldId id="2145706740"/>
            <p14:sldId id="2145706741"/>
            <p14:sldId id="2145706742"/>
            <p14:sldId id="2145706743"/>
          </p14:sldIdLst>
        </p14:section>
        <p14:section name="UN Foundation" id="{3D28A4A6-4EAB-0743-B366-0EF73526C6B3}">
          <p14:sldIdLst/>
        </p14:section>
        <p14:section name="Mentor Initative" id="{CED2CA79-3CD9-C741-8F3E-394B607831EB}">
          <p14:sldIdLst/>
        </p14:section>
        <p14:section name="PMI Cameroon" id="{7E36AB79-5BE9-2147-86A3-CDD8ED6D21FE}">
          <p14:sldIdLst/>
        </p14:section>
        <p14:section name="Mozambique and Uganda" id="{F37526CD-0F28-0F49-9115-5AA3384E238E}">
          <p14:sldIdLst/>
        </p14:section>
        <p14:section name="Final" id="{E46604E0-24BB-3F4B-B83C-849AFEAB24E8}">
          <p14:sldIdLst/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ip9Jv6EQTtLvmp1plAw5nup6d00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5A0A67-8518-D636-13AC-E9DEE4946196}" name="Robert OPOKU" initials="RO" userId="S::Robert.OPOKU@ifrc.org::c77a894d-2514-4aaf-9dbf-de6880553f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77C0A-C149-3644-9B4D-3D2577323360}" v="3" dt="2022-10-13T19:56:58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 snapToObjects="1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84" Type="http://schemas.openxmlformats.org/officeDocument/2006/relationships/presProps" Target="presProps.xml"/><Relationship Id="rId89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83" Type="http://customschemas.google.com/relationships/presentationmetadata" Target="metadata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89654-DBD3-F042-B9B5-7E549E6FD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829C4802-05B4-4B61-97BA-FBF573F60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411" y="2722563"/>
            <a:ext cx="620110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411" y="5202238"/>
            <a:ext cx="67844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91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60C2E1A-A1F7-4923-B812-F1290716A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481138"/>
            <a:ext cx="11391900" cy="3500437"/>
          </a:xfrm>
        </p:spPr>
        <p:txBody>
          <a:bodyPr anchor="ctr"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86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194708" cy="928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05" y="1636433"/>
            <a:ext cx="5334000" cy="432054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5545" y="1636433"/>
            <a:ext cx="5334000" cy="4351338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AF1664-0332-4C0C-ACC9-A8855A0F882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FDB14-3BCB-40ED-8E7F-B45302E6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10D384-A920-4888-841C-98629DD66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360AEF-8651-4D1F-BBA9-29D02E06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060" y="4184374"/>
            <a:ext cx="9968949" cy="2097155"/>
          </a:xfrm>
        </p:spPr>
        <p:txBody>
          <a:bodyPr anchor="ctr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allianceformalariaprevention.com</a:t>
            </a:r>
          </a:p>
        </p:txBody>
      </p:sp>
    </p:spTree>
    <p:extLst>
      <p:ext uri="{BB962C8B-B14F-4D97-AF65-F5344CB8AC3E}">
        <p14:creationId xmlns:p14="http://schemas.microsoft.com/office/powerpoint/2010/main" val="207252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076317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37" y="1280160"/>
            <a:ext cx="11076317" cy="489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MSIPCMContentMarking" descr="{&quot;HashCode&quot;:439207315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212344D9-B43E-791E-DCCE-AFB007DB9DB3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  <a:endParaRPr lang="en-CH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8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>
            <a:spLocks noGrp="1"/>
          </p:cNvSpPr>
          <p:nvPr>
            <p:ph type="ctrTitle"/>
          </p:nvPr>
        </p:nvSpPr>
        <p:spPr>
          <a:xfrm>
            <a:off x="293089" y="2286640"/>
            <a:ext cx="6201103" cy="177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br>
              <a:rPr lang="en-US" sz="3600" dirty="0"/>
            </a:br>
            <a:r>
              <a:rPr lang="en-US" sz="3600" dirty="0"/>
              <a:t>Vector Control in Humanitarian Settings Update and Case Study Launch.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A3E89-23CB-6409-75EC-E51816A65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89" y="4214217"/>
            <a:ext cx="6784427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Joseph Lewinski- AMP IEWG | CRS</a:t>
            </a:r>
          </a:p>
          <a:p>
            <a:r>
              <a:rPr lang="en-US" dirty="0"/>
              <a:t>Dana McLaughlin- UN Foundation</a:t>
            </a:r>
          </a:p>
          <a:p>
            <a:r>
              <a:rPr lang="en-US" dirty="0"/>
              <a:t>Jessica Rockwood- AMP IEWG | IPHA</a:t>
            </a:r>
          </a:p>
          <a:p>
            <a:r>
              <a:rPr lang="en-US" dirty="0"/>
              <a:t>Jim William </a:t>
            </a:r>
            <a:r>
              <a:rPr lang="en-US" dirty="0" err="1"/>
              <a:t>Wirngo</a:t>
            </a:r>
            <a:r>
              <a:rPr lang="en-US" dirty="0"/>
              <a:t>- PMI Cameroon</a:t>
            </a:r>
          </a:p>
          <a:p>
            <a:r>
              <a:rPr lang="en-US" dirty="0"/>
              <a:t>Sajid Kamal- Mentor Initiative South Sudan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BE66E-31F5-56B2-34E6-D2B744BD4D66}"/>
              </a:ext>
            </a:extLst>
          </p:cNvPr>
          <p:cNvSpPr txBox="1"/>
          <p:nvPr/>
        </p:nvSpPr>
        <p:spPr>
          <a:xfrm>
            <a:off x="601883" y="6020901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October 12</a:t>
            </a:r>
            <a:r>
              <a:rPr lang="en-US" sz="1600" b="1" baseline="30000" dirty="0">
                <a:solidFill>
                  <a:schemeClr val="bg1"/>
                </a:solidFill>
              </a:rPr>
              <a:t>th</a:t>
            </a:r>
            <a:r>
              <a:rPr lang="en-US" sz="1600" b="1" dirty="0">
                <a:solidFill>
                  <a:schemeClr val="bg1"/>
                </a:solidFill>
              </a:rPr>
              <a:t>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984893-B42A-A999-FC3B-AA681F879E84}"/>
              </a:ext>
            </a:extLst>
          </p:cNvPr>
          <p:cNvSpPr txBox="1"/>
          <p:nvPr/>
        </p:nvSpPr>
        <p:spPr>
          <a:xfrm>
            <a:off x="4074287" y="531159"/>
            <a:ext cx="7998107" cy="4758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Roundtable 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B50FC-F0F6-D5E5-5FB6-3B0C0D4B5DD9}"/>
              </a:ext>
            </a:extLst>
          </p:cNvPr>
          <p:cNvSpPr txBox="1"/>
          <p:nvPr/>
        </p:nvSpPr>
        <p:spPr>
          <a:xfrm>
            <a:off x="4406246" y="1432299"/>
            <a:ext cx="71684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Outline opportunities to engage and promote better cross-sector coordination on vector control in emergency/humanitarian crisis and response </a:t>
            </a:r>
          </a:p>
          <a:p>
            <a:pPr marL="257175" indent="-257175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 partners and countries continue to address the bottlenecks that frequently delay the delivery of vector control commodities to populations facing conflict, forced displacement, or disaster </a:t>
            </a:r>
          </a:p>
          <a:p>
            <a:pPr marL="257175" indent="-257175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funding and opportunities to ensure consistent and high coverage of appropriate and novel vector control tools</a:t>
            </a:r>
          </a:p>
          <a:p>
            <a:endParaRPr lang="en-US" sz="1200" dirty="0"/>
          </a:p>
        </p:txBody>
      </p:sp>
      <p:pic>
        <p:nvPicPr>
          <p:cNvPr id="5" name="Picture 4" descr="A person carrying a baby&#10;&#10;Description automatically generated with medium confidence">
            <a:extLst>
              <a:ext uri="{FF2B5EF4-FFF2-40B4-BE49-F238E27FC236}">
                <a16:creationId xmlns:a16="http://schemas.microsoft.com/office/drawing/2014/main" id="{EB5E95BA-DEFD-1FD7-B71E-DCDAF8C0BA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72" y="324813"/>
            <a:ext cx="3691316" cy="56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5A02C-C0F0-EC02-A41D-F488C42B16AA}"/>
              </a:ext>
            </a:extLst>
          </p:cNvPr>
          <p:cNvSpPr txBox="1"/>
          <p:nvPr/>
        </p:nvSpPr>
        <p:spPr>
          <a:xfrm>
            <a:off x="640326" y="1071801"/>
            <a:ext cx="11200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Helvetica" pitchFamily="2" charset="0"/>
              </a:rPr>
              <a:t>The re-emergence of disease reflects the low quality and poor continuity of services in complex operating environments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>
                <a:latin typeface="Helvetica" pitchFamily="2" charset="0"/>
              </a:rPr>
              <a:t>Financing mechanisms are needed that are adaptive and responsive to meet evolving challenges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>
                <a:latin typeface="Helvetica" pitchFamily="2" charset="0"/>
              </a:rPr>
              <a:t>Too often, people’s health is at risk because of the design of the physical shelters that they live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>
                <a:latin typeface="Helvetica" pitchFamily="2" charset="0"/>
              </a:rPr>
              <a:t>Disaggregated refugee and IDP data are extremely rare.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>
                <a:latin typeface="Helvetica" pitchFamily="2" charset="0"/>
              </a:rPr>
              <a:t>‘Zero dose children’ and the communities where they live are the same communities with limited access to all malaria control measures. 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>
                <a:latin typeface="Helvetica" pitchFamily="2" charset="0"/>
              </a:rPr>
              <a:t>Tracking the flow of resources for humanitarian and conflict settings is hugely complex.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>
                <a:latin typeface="Helvetica" pitchFamily="2" charset="0"/>
              </a:rPr>
              <a:t>Notable challenge of sustaining Community Health Workers (CHWs) in COE settings.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Helvetica" pitchFamily="2" charset="0"/>
            </a:endParaRPr>
          </a:p>
          <a:p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87FB1-9DB7-1849-FC5D-B6441A711AEE}"/>
              </a:ext>
            </a:extLst>
          </p:cNvPr>
          <p:cNvSpPr txBox="1"/>
          <p:nvPr/>
        </p:nvSpPr>
        <p:spPr>
          <a:xfrm>
            <a:off x="146612" y="477053"/>
            <a:ext cx="1204538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Key Roundtable Takeaways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C4080-CFB2-2195-E892-09C67A91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EF54A-B1CF-88EA-E747-A745BB133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7A6030-E96E-89EF-B442-55C94FD8392B}"/>
              </a:ext>
            </a:extLst>
          </p:cNvPr>
          <p:cNvSpPr txBox="1"/>
          <p:nvPr/>
        </p:nvSpPr>
        <p:spPr>
          <a:xfrm>
            <a:off x="711060" y="1294656"/>
            <a:ext cx="10470084" cy="4816703"/>
          </a:xfrm>
          <a:prstGeom prst="rect">
            <a:avLst/>
          </a:prstGeom>
          <a:noFill/>
        </p:spPr>
        <p:txBody>
          <a:bodyPr wrap="square" rIns="18288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solidFill>
                  <a:srgbClr val="202020"/>
                </a:solidFill>
                <a:latin typeface="+mn-lt"/>
              </a:rPr>
              <a:t>Overview and Outcomes of Roundtable 1 </a:t>
            </a:r>
            <a:endParaRPr lang="en-US" sz="2800" dirty="0">
              <a:solidFill>
                <a:srgbClr val="20202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solidFill>
                  <a:srgbClr val="202020"/>
                </a:solidFill>
                <a:latin typeface="+mn-lt"/>
              </a:rPr>
              <a:t>Demonstration on new UNF Malaria Displacement Maps|</a:t>
            </a:r>
            <a:endParaRPr lang="en-US" sz="2800" dirty="0">
              <a:solidFill>
                <a:srgbClr val="20202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solidFill>
                  <a:srgbClr val="202020"/>
                </a:solidFill>
                <a:latin typeface="+mn-lt"/>
              </a:rPr>
              <a:t>Launch of Case Studies + Country Highlights </a:t>
            </a:r>
          </a:p>
          <a:p>
            <a:pPr marL="342900" lvl="8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02020"/>
                </a:solidFill>
                <a:latin typeface="+mn-lt"/>
              </a:rPr>
              <a:t>Northern Cameroon</a:t>
            </a:r>
          </a:p>
          <a:p>
            <a:pPr marL="342900" lvl="8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02020"/>
                </a:solidFill>
                <a:latin typeface="+mn-lt"/>
              </a:rPr>
              <a:t>South Sudan</a:t>
            </a:r>
          </a:p>
          <a:p>
            <a:pPr marL="342900" lvl="8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02020"/>
                </a:solidFill>
                <a:latin typeface="+mn-lt"/>
              </a:rPr>
              <a:t>Update from Mozambique + Uganda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solidFill>
                  <a:srgbClr val="202020"/>
                </a:solidFill>
                <a:latin typeface="+mn-lt"/>
              </a:rPr>
              <a:t>Q&amp;A</a:t>
            </a:r>
            <a:endParaRPr lang="en-US" sz="2800" dirty="0">
              <a:solidFill>
                <a:srgbClr val="20202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solidFill>
                  <a:srgbClr val="202020"/>
                </a:solidFill>
                <a:latin typeface="+mn-lt"/>
              </a:rPr>
              <a:t>Next Steps Future Roundtables</a:t>
            </a:r>
            <a:endParaRPr lang="en-US" sz="2800" dirty="0">
              <a:solidFill>
                <a:srgbClr val="20202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solidFill>
                  <a:srgbClr val="202020"/>
                </a:solidFill>
                <a:latin typeface="+mn-lt"/>
              </a:rPr>
              <a:t>Open Discussion on Process and Pathways Forward </a:t>
            </a:r>
            <a:br>
              <a:rPr lang="en-US" sz="1600" dirty="0">
                <a:solidFill>
                  <a:srgbClr val="202020"/>
                </a:solidFill>
                <a:latin typeface="+mn-lt"/>
              </a:rPr>
            </a:br>
            <a:endParaRPr lang="en-US" sz="1100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96346-D654-1BBE-2B9A-1959C0C1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5ACC6E-9E95-D125-D336-331A180A9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5768-FA16-512F-8552-57D7E28D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Welcome | </a:t>
            </a:r>
            <a:r>
              <a:rPr lang="en-US" sz="4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Bienvenue</a:t>
            </a: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|</a:t>
            </a:r>
            <a:r>
              <a:rPr lang="pt-PT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Bem-vindo</a:t>
            </a:r>
            <a:endParaRPr lang="en-US" sz="4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352E0-8BC5-5487-64AA-91CCBC174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549" y="3307056"/>
            <a:ext cx="9082901" cy="12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opulation map by region">
            <a:extLst>
              <a:ext uri="{FF2B5EF4-FFF2-40B4-BE49-F238E27FC236}">
                <a16:creationId xmlns:a16="http://schemas.microsoft.com/office/drawing/2014/main" id="{572E68C9-A22B-A778-80C7-2847F0CF5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37214"/>
            <a:ext cx="2444187" cy="24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1F4F4-628D-4CE5-7045-A1B3D2CE51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40" y="527627"/>
            <a:ext cx="10580225" cy="5297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D4D86-6BA8-6710-BFD5-4F7F1352FDE0}"/>
              </a:ext>
            </a:extLst>
          </p:cNvPr>
          <p:cNvSpPr txBox="1"/>
          <p:nvPr/>
        </p:nvSpPr>
        <p:spPr>
          <a:xfrm>
            <a:off x="8368249" y="6048638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UNHCR Report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25D11-3034-E205-47D9-A30D77E0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37FD3-878E-92DE-F1CE-99B0B31E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opulation map by region">
            <a:extLst>
              <a:ext uri="{FF2B5EF4-FFF2-40B4-BE49-F238E27FC236}">
                <a16:creationId xmlns:a16="http://schemas.microsoft.com/office/drawing/2014/main" id="{572E68C9-A22B-A778-80C7-2847F0CF5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37214"/>
            <a:ext cx="2444187" cy="24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4A92B-7CF2-AAF3-0651-43BE3A926C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95" y="351113"/>
            <a:ext cx="11230338" cy="5806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A87C2E-EF99-4BCE-084C-3D942E4B4A58}"/>
              </a:ext>
            </a:extLst>
          </p:cNvPr>
          <p:cNvSpPr txBox="1"/>
          <p:nvPr/>
        </p:nvSpPr>
        <p:spPr>
          <a:xfrm>
            <a:off x="367495" y="634148"/>
            <a:ext cx="1123033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40% of Displacement in Sub-Saharan Africa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422AA-88BB-3821-B0EE-C431F2019774}"/>
              </a:ext>
            </a:extLst>
          </p:cNvPr>
          <p:cNvSpPr txBox="1"/>
          <p:nvPr/>
        </p:nvSpPr>
        <p:spPr>
          <a:xfrm>
            <a:off x="8387787" y="6199109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UNHCR Report 2022</a:t>
            </a:r>
          </a:p>
        </p:txBody>
      </p:sp>
    </p:spTree>
    <p:extLst>
      <p:ext uri="{BB962C8B-B14F-4D97-AF65-F5344CB8AC3E}">
        <p14:creationId xmlns:p14="http://schemas.microsoft.com/office/powerpoint/2010/main" val="398340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EF8BC-1667-B716-B4C9-054B0E15F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593" y="266218"/>
            <a:ext cx="10383694" cy="6048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45AB2A-11F9-3260-D3FB-9B46AFBDB437}"/>
              </a:ext>
            </a:extLst>
          </p:cNvPr>
          <p:cNvSpPr txBox="1"/>
          <p:nvPr/>
        </p:nvSpPr>
        <p:spPr>
          <a:xfrm>
            <a:off x="9692834" y="5511937"/>
            <a:ext cx="8124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World Malaria Report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41E20-B074-1DC1-86C9-1EBFCE8C41D3}"/>
              </a:ext>
            </a:extLst>
          </p:cNvPr>
          <p:cNvSpPr txBox="1"/>
          <p:nvPr/>
        </p:nvSpPr>
        <p:spPr>
          <a:xfrm>
            <a:off x="1168593" y="561233"/>
            <a:ext cx="1029034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Map of ongoing armed conflicts as of October 2021</a:t>
            </a:r>
          </a:p>
        </p:txBody>
      </p:sp>
    </p:spTree>
    <p:extLst>
      <p:ext uri="{BB962C8B-B14F-4D97-AF65-F5344CB8AC3E}">
        <p14:creationId xmlns:p14="http://schemas.microsoft.com/office/powerpoint/2010/main" val="271922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4EDF-F1A5-E65F-A075-A473956770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ctr"/>
            <a:r>
              <a:rPr lang="en-US" sz="1800" kern="12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Relative population exposure to 15 cm or more flood inundation risk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6C2B57-8443-CCC5-E0F4-475D4C7C0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49" y="1279525"/>
            <a:ext cx="8402865" cy="4897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EFF6A-799C-D8A8-F8A4-10C0D4DCE4AE}"/>
              </a:ext>
            </a:extLst>
          </p:cNvPr>
          <p:cNvSpPr txBox="1"/>
          <p:nvPr/>
        </p:nvSpPr>
        <p:spPr>
          <a:xfrm>
            <a:off x="9692834" y="5511937"/>
            <a:ext cx="8124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World Malaria Report 2021</a:t>
            </a:r>
          </a:p>
        </p:txBody>
      </p:sp>
    </p:spTree>
    <p:extLst>
      <p:ext uri="{BB962C8B-B14F-4D97-AF65-F5344CB8AC3E}">
        <p14:creationId xmlns:p14="http://schemas.microsoft.com/office/powerpoint/2010/main" val="374636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5B7CB1D-BBC3-6F2E-0D27-20AFDF887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81" y="215337"/>
            <a:ext cx="10884060" cy="58757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C5CB44-23BE-8A18-C102-B32173FD58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339" y="4178069"/>
            <a:ext cx="1961394" cy="6707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C21B54-683C-4F78-0F7B-87E0A054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AF58F8-B1F1-A4E9-F4D1-405385D8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6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3B15E4-AF18-7AB5-142B-93AE7A73FEA9}"/>
              </a:ext>
            </a:extLst>
          </p:cNvPr>
          <p:cNvSpPr txBox="1"/>
          <p:nvPr/>
        </p:nvSpPr>
        <p:spPr>
          <a:xfrm>
            <a:off x="437702" y="1602707"/>
            <a:ext cx="5314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Funding gaps meant a lack of support for malaria prevention in some locations, leading to higher rates of sickness and increased mortality due to malaria.</a:t>
            </a:r>
          </a:p>
          <a:p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UNHCR Report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84893-B42A-A999-FC3B-AA681F879E84}"/>
              </a:ext>
            </a:extLst>
          </p:cNvPr>
          <p:cNvSpPr txBox="1"/>
          <p:nvPr/>
        </p:nvSpPr>
        <p:spPr>
          <a:xfrm>
            <a:off x="0" y="915784"/>
            <a:ext cx="575261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   Challenges Remain</a:t>
            </a:r>
          </a:p>
        </p:txBody>
      </p:sp>
      <p:pic>
        <p:nvPicPr>
          <p:cNvPr id="4" name="Picture 3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6538DCCB-8369-A0D7-FF66-FC2C392E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528" y="439708"/>
            <a:ext cx="5314916" cy="5837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09440-206B-7A24-CB45-44179F9C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E069-3A75-BD38-F244-112AC0828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89CE39-DAF8-CC16-DED4-41C46D196C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43" y="1599076"/>
            <a:ext cx="2991316" cy="4213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07B476-F719-56D7-CFF6-6A1C3AF90C39}"/>
              </a:ext>
            </a:extLst>
          </p:cNvPr>
          <p:cNvSpPr txBox="1"/>
          <p:nvPr/>
        </p:nvSpPr>
        <p:spPr>
          <a:xfrm>
            <a:off x="52825" y="827463"/>
            <a:ext cx="1189224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AMP Initiatives to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EAAE3-B831-F360-6936-EFABC25FC6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043" y="1739676"/>
            <a:ext cx="3729679" cy="4072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60BC56F-FBD9-EFD3-E8D4-267A9A7F8FBC}"/>
              </a:ext>
            </a:extLst>
          </p:cNvPr>
          <p:cNvGrpSpPr/>
          <p:nvPr/>
        </p:nvGrpSpPr>
        <p:grpSpPr>
          <a:xfrm>
            <a:off x="7457857" y="1289128"/>
            <a:ext cx="4368800" cy="4978400"/>
            <a:chOff x="7701946" y="1289128"/>
            <a:chExt cx="4368800" cy="4978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0A4D7A-4B70-EA04-FBCB-25227B68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8646" y="1289128"/>
              <a:ext cx="2832100" cy="4978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60F161-E5EE-27C9-85DA-8F936668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1946" y="1289128"/>
              <a:ext cx="1536700" cy="49784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E12F48-2520-1E01-DE53-EEA6413554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41" y="1289128"/>
            <a:ext cx="2120900" cy="177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997BC33-1524-752B-C81A-B46EB236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980E53-83C6-5891-5D92-6B95E6CFA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F2C42B-333D-B66F-9AFA-25F665574F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586" y="3634672"/>
            <a:ext cx="4825559" cy="2473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11172-14CE-2DC8-58E3-019F549E9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627" y="3841445"/>
            <a:ext cx="3909914" cy="2211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BC5A8-A8E6-7395-2698-3CA4FBAF30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098" y="1311524"/>
            <a:ext cx="4532972" cy="2323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22930B-2FA7-4E0D-CB33-89A6783B9F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116" y="1186767"/>
            <a:ext cx="2023888" cy="2772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07B476-F719-56D7-CFF6-6A1C3AF90C39}"/>
              </a:ext>
            </a:extLst>
          </p:cNvPr>
          <p:cNvSpPr txBox="1"/>
          <p:nvPr/>
        </p:nvSpPr>
        <p:spPr>
          <a:xfrm>
            <a:off x="401254" y="643086"/>
            <a:ext cx="1161326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Global Initiatives to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5D4C7-C9C9-12CB-F584-7463A590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41" y="340799"/>
            <a:ext cx="11076317" cy="9288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19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B0F0"/>
      </a:hlink>
      <a:folHlink>
        <a:srgbClr val="0070C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WG VCHC Webinar_October 2022" id="{E6195B1B-13D0-DF41-BA73-ADDD47039545}" vid="{A333A1FB-60FA-1548-822B-FCA4DC466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6569A75C8B640A429B636000E85B5" ma:contentTypeVersion="18" ma:contentTypeDescription="Create a new document." ma:contentTypeScope="" ma:versionID="e0f17f1a3243d19eef06eef6c101de51">
  <xsd:schema xmlns:xsd="http://www.w3.org/2001/XMLSchema" xmlns:xs="http://www.w3.org/2001/XMLSchema" xmlns:p="http://schemas.microsoft.com/office/2006/metadata/properties" xmlns:ns1="http://schemas.microsoft.com/sharepoint/v3" xmlns:ns2="0896c418-d0c7-4b3f-9503-94f2d6d92524" xmlns:ns3="8996d68b-cedf-4cf6-b0e9-70c42b8b73b5" targetNamespace="http://schemas.microsoft.com/office/2006/metadata/properties" ma:root="true" ma:fieldsID="0b4b4dcbd88f243d98ca3e11cca2feb3" ns1:_="" ns2:_="" ns3:_="">
    <xsd:import namespace="http://schemas.microsoft.com/sharepoint/v3"/>
    <xsd:import namespace="0896c418-d0c7-4b3f-9503-94f2d6d92524"/>
    <xsd:import namespace="8996d68b-cedf-4cf6-b0e9-70c42b8b7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6c418-d0c7-4b3f-9503-94f2d6d92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6d68b-cedf-4cf6-b0e9-70c42b8b73b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c1ba3fe-9f63-4ca0-88c5-1ae13fb4517c}" ma:internalName="TaxCatchAll" ma:showField="CatchAllData" ma:web="8996d68b-cedf-4cf6-b0e9-70c42b8b73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C4999-A206-4AD8-83C2-64FB468F3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96c418-d0c7-4b3f-9503-94f2d6d92524"/>
    <ds:schemaRef ds:uri="8996d68b-cedf-4cf6-b0e9-70c42b8b7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B7CE9A-B256-41B1-93C3-82A8345365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</TotalTime>
  <Words>356</Words>
  <Application>Microsoft Office PowerPoint</Application>
  <PresentationFormat>Widescreen</PresentationFormat>
  <Paragraphs>45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Helvetica</vt:lpstr>
      <vt:lpstr>Wingdings</vt:lpstr>
      <vt:lpstr>2_Office Theme</vt:lpstr>
      <vt:lpstr> Vector Control in Humanitarian Settings Update and Case Study Launch. </vt:lpstr>
      <vt:lpstr>PowerPoint Presentation</vt:lpstr>
      <vt:lpstr>PowerPoint Presentation</vt:lpstr>
      <vt:lpstr>PowerPoint Presentation</vt:lpstr>
      <vt:lpstr>Relative population exposure to 15 cm or more flood inundation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Webinar 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ITN campaign and continuous distribution considerations</dc:title>
  <dc:creator>Denis Savoie</dc:creator>
  <cp:lastModifiedBy>Elisa RIQUIER</cp:lastModifiedBy>
  <cp:revision>31</cp:revision>
  <dcterms:created xsi:type="dcterms:W3CDTF">2021-03-25T19:20:44Z</dcterms:created>
  <dcterms:modified xsi:type="dcterms:W3CDTF">2022-10-14T09:03:28Z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0x010100BE96569A75C8B640A429B636000E85B5</vt:lpwstr>
  </property>
  <property fmtid="{D5CDD505-2E9C-101B-9397-08002B2CF9AE}" pid="3" name="Order">
    <vt:r8>5254800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SIP_Label_6627b15a-80ec-4ef7-8353-f32e3c89bf3e_Enabled">
    <vt:lpwstr>true</vt:lpwstr>
  </property>
  <property fmtid="{D5CDD505-2E9C-101B-9397-08002B2CF9AE}" pid="11" name="MSIP_Label_6627b15a-80ec-4ef7-8353-f32e3c89bf3e_SetDate">
    <vt:lpwstr>2022-10-14T08:56:17Z</vt:lpwstr>
  </property>
  <property fmtid="{D5CDD505-2E9C-101B-9397-08002B2CF9AE}" pid="12" name="MSIP_Label_6627b15a-80ec-4ef7-8353-f32e3c89bf3e_Method">
    <vt:lpwstr>Privileged</vt:lpwstr>
  </property>
  <property fmtid="{D5CDD505-2E9C-101B-9397-08002B2CF9AE}" pid="13" name="MSIP_Label_6627b15a-80ec-4ef7-8353-f32e3c89bf3e_Name">
    <vt:lpwstr>IFRC Internal</vt:lpwstr>
  </property>
  <property fmtid="{D5CDD505-2E9C-101B-9397-08002B2CF9AE}" pid="14" name="MSIP_Label_6627b15a-80ec-4ef7-8353-f32e3c89bf3e_SiteId">
    <vt:lpwstr>a2b53be5-734e-4e6c-ab0d-d184f60fd917</vt:lpwstr>
  </property>
  <property fmtid="{D5CDD505-2E9C-101B-9397-08002B2CF9AE}" pid="15" name="MSIP_Label_6627b15a-80ec-4ef7-8353-f32e3c89bf3e_ActionId">
    <vt:lpwstr>f9cff011-5414-41a2-8bd2-b6aae962bdff</vt:lpwstr>
  </property>
  <property fmtid="{D5CDD505-2E9C-101B-9397-08002B2CF9AE}" pid="16" name="MSIP_Label_6627b15a-80ec-4ef7-8353-f32e3c89bf3e_ContentBits">
    <vt:lpwstr>2</vt:lpwstr>
  </property>
</Properties>
</file>