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3882" r:id="rId5"/>
    <p:sldId id="3869" r:id="rId6"/>
    <p:sldId id="3880" r:id="rId7"/>
    <p:sldId id="3877" r:id="rId8"/>
    <p:sldId id="259" r:id="rId9"/>
    <p:sldId id="261" r:id="rId10"/>
    <p:sldId id="274" r:id="rId11"/>
    <p:sldId id="267" r:id="rId12"/>
    <p:sldId id="268" r:id="rId13"/>
    <p:sldId id="273" r:id="rId14"/>
    <p:sldId id="271" r:id="rId15"/>
    <p:sldId id="272" r:id="rId16"/>
    <p:sldId id="262" r:id="rId17"/>
    <p:sldId id="263" r:id="rId18"/>
    <p:sldId id="264" r:id="rId19"/>
    <p:sldId id="266" r:id="rId20"/>
    <p:sldId id="38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0379A8-4D0B-10B2-E0F8-CB94415BC12F}" name="Brian Chirwa" initials="BC" userId="S::Brian_Chirwa@abtassoc.com::9523a0fc-db5b-4161-abc3-fdf72af5b9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C"/>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844" autoAdjust="0"/>
  </p:normalViewPr>
  <p:slideViewPr>
    <p:cSldViewPr>
      <p:cViewPr varScale="1">
        <p:scale>
          <a:sx n="55" d="100"/>
          <a:sy n="55" d="100"/>
        </p:scale>
        <p:origin x="1096"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88"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[Zambia all data 2021-2023.xlsx]subnational!PivotTable9</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subnational!$G$29:$G$30</c:f>
              <c:strCache>
                <c:ptCount val="1"/>
                <c:pt idx="0">
                  <c:v>2021</c:v>
                </c:pt>
              </c:strCache>
            </c:strRef>
          </c:tx>
          <c:spPr>
            <a:solidFill>
              <a:schemeClr val="accent1"/>
            </a:solidFill>
            <a:ln>
              <a:noFill/>
            </a:ln>
            <a:effectLst/>
          </c:spPr>
          <c:invertIfNegative val="0"/>
          <c:cat>
            <c:strRef>
              <c:f>subnational!$F$31:$F$41</c:f>
              <c:strCache>
                <c:ptCount val="10"/>
                <c:pt idx="0">
                  <c:v>Central</c:v>
                </c:pt>
                <c:pt idx="1">
                  <c:v>Copperbelt</c:v>
                </c:pt>
                <c:pt idx="2">
                  <c:v>Eastern</c:v>
                </c:pt>
                <c:pt idx="3">
                  <c:v>Luapula</c:v>
                </c:pt>
                <c:pt idx="4">
                  <c:v>Lusaka</c:v>
                </c:pt>
                <c:pt idx="5">
                  <c:v>Muchinga</c:v>
                </c:pt>
                <c:pt idx="6">
                  <c:v>North Western</c:v>
                </c:pt>
                <c:pt idx="7">
                  <c:v>Northern</c:v>
                </c:pt>
                <c:pt idx="8">
                  <c:v>Southern</c:v>
                </c:pt>
                <c:pt idx="9">
                  <c:v>Western</c:v>
                </c:pt>
              </c:strCache>
            </c:strRef>
          </c:cat>
          <c:val>
            <c:numRef>
              <c:f>subnational!$G$31:$G$41</c:f>
              <c:numCache>
                <c:formatCode>0%</c:formatCode>
                <c:ptCount val="10"/>
                <c:pt idx="0">
                  <c:v>0.22042842497167214</c:v>
                </c:pt>
                <c:pt idx="1">
                  <c:v>0.29801181696640361</c:v>
                </c:pt>
                <c:pt idx="2">
                  <c:v>0.80204205456855193</c:v>
                </c:pt>
                <c:pt idx="3">
                  <c:v>0.6277365302091138</c:v>
                </c:pt>
                <c:pt idx="4">
                  <c:v>0.14595367233850914</c:v>
                </c:pt>
                <c:pt idx="5">
                  <c:v>0.53412012922792906</c:v>
                </c:pt>
                <c:pt idx="6">
                  <c:v>0.2714271326417565</c:v>
                </c:pt>
                <c:pt idx="7">
                  <c:v>0.33553261403917306</c:v>
                </c:pt>
                <c:pt idx="8">
                  <c:v>0.2943487046749767</c:v>
                </c:pt>
                <c:pt idx="9">
                  <c:v>0.47907953822730165</c:v>
                </c:pt>
              </c:numCache>
            </c:numRef>
          </c:val>
          <c:extLst>
            <c:ext xmlns:c16="http://schemas.microsoft.com/office/drawing/2014/chart" uri="{C3380CC4-5D6E-409C-BE32-E72D297353CC}">
              <c16:uniqueId val="{00000000-4C83-40D8-B5D3-BF847B222311}"/>
            </c:ext>
          </c:extLst>
        </c:ser>
        <c:ser>
          <c:idx val="1"/>
          <c:order val="1"/>
          <c:tx>
            <c:strRef>
              <c:f>subnational!$H$29:$H$30</c:f>
              <c:strCache>
                <c:ptCount val="1"/>
                <c:pt idx="0">
                  <c:v>2022</c:v>
                </c:pt>
              </c:strCache>
            </c:strRef>
          </c:tx>
          <c:spPr>
            <a:solidFill>
              <a:schemeClr val="accent2"/>
            </a:solidFill>
            <a:ln>
              <a:noFill/>
            </a:ln>
            <a:effectLst/>
          </c:spPr>
          <c:invertIfNegative val="0"/>
          <c:cat>
            <c:strRef>
              <c:f>subnational!$F$31:$F$41</c:f>
              <c:strCache>
                <c:ptCount val="10"/>
                <c:pt idx="0">
                  <c:v>Central</c:v>
                </c:pt>
                <c:pt idx="1">
                  <c:v>Copperbelt</c:v>
                </c:pt>
                <c:pt idx="2">
                  <c:v>Eastern</c:v>
                </c:pt>
                <c:pt idx="3">
                  <c:v>Luapula</c:v>
                </c:pt>
                <c:pt idx="4">
                  <c:v>Lusaka</c:v>
                </c:pt>
                <c:pt idx="5">
                  <c:v>Muchinga</c:v>
                </c:pt>
                <c:pt idx="6">
                  <c:v>North Western</c:v>
                </c:pt>
                <c:pt idx="7">
                  <c:v>Northern</c:v>
                </c:pt>
                <c:pt idx="8">
                  <c:v>Southern</c:v>
                </c:pt>
                <c:pt idx="9">
                  <c:v>Western</c:v>
                </c:pt>
              </c:strCache>
            </c:strRef>
          </c:cat>
          <c:val>
            <c:numRef>
              <c:f>subnational!$H$31:$H$41</c:f>
              <c:numCache>
                <c:formatCode>0%</c:formatCode>
                <c:ptCount val="10"/>
                <c:pt idx="0">
                  <c:v>0.37999203927292025</c:v>
                </c:pt>
                <c:pt idx="1">
                  <c:v>0.30612527273694856</c:v>
                </c:pt>
                <c:pt idx="2">
                  <c:v>0.74847265823260711</c:v>
                </c:pt>
                <c:pt idx="3">
                  <c:v>0.82641746013087258</c:v>
                </c:pt>
                <c:pt idx="4">
                  <c:v>0.32944071129668118</c:v>
                </c:pt>
                <c:pt idx="5">
                  <c:v>0.73850398528510119</c:v>
                </c:pt>
                <c:pt idx="6">
                  <c:v>0.40750200129607744</c:v>
                </c:pt>
                <c:pt idx="7">
                  <c:v>0.62288247750132342</c:v>
                </c:pt>
                <c:pt idx="8">
                  <c:v>0.39810581688058067</c:v>
                </c:pt>
                <c:pt idx="9">
                  <c:v>0.33724446134829322</c:v>
                </c:pt>
              </c:numCache>
            </c:numRef>
          </c:val>
          <c:extLst>
            <c:ext xmlns:c16="http://schemas.microsoft.com/office/drawing/2014/chart" uri="{C3380CC4-5D6E-409C-BE32-E72D297353CC}">
              <c16:uniqueId val="{00000001-4C83-40D8-B5D3-BF847B222311}"/>
            </c:ext>
          </c:extLst>
        </c:ser>
        <c:ser>
          <c:idx val="2"/>
          <c:order val="2"/>
          <c:tx>
            <c:strRef>
              <c:f>subnational!$I$29:$I$30</c:f>
              <c:strCache>
                <c:ptCount val="1"/>
                <c:pt idx="0">
                  <c:v>2023</c:v>
                </c:pt>
              </c:strCache>
            </c:strRef>
          </c:tx>
          <c:spPr>
            <a:solidFill>
              <a:schemeClr val="accent3"/>
            </a:solidFill>
            <a:ln>
              <a:noFill/>
            </a:ln>
            <a:effectLst/>
          </c:spPr>
          <c:invertIfNegative val="0"/>
          <c:cat>
            <c:strRef>
              <c:f>subnational!$F$31:$F$41</c:f>
              <c:strCache>
                <c:ptCount val="10"/>
                <c:pt idx="0">
                  <c:v>Central</c:v>
                </c:pt>
                <c:pt idx="1">
                  <c:v>Copperbelt</c:v>
                </c:pt>
                <c:pt idx="2">
                  <c:v>Eastern</c:v>
                </c:pt>
                <c:pt idx="3">
                  <c:v>Luapula</c:v>
                </c:pt>
                <c:pt idx="4">
                  <c:v>Lusaka</c:v>
                </c:pt>
                <c:pt idx="5">
                  <c:v>Muchinga</c:v>
                </c:pt>
                <c:pt idx="6">
                  <c:v>North Western</c:v>
                </c:pt>
                <c:pt idx="7">
                  <c:v>Northern</c:v>
                </c:pt>
                <c:pt idx="8">
                  <c:v>Southern</c:v>
                </c:pt>
                <c:pt idx="9">
                  <c:v>Western</c:v>
                </c:pt>
              </c:strCache>
            </c:strRef>
          </c:cat>
          <c:val>
            <c:numRef>
              <c:f>subnational!$I$31:$I$41</c:f>
              <c:numCache>
                <c:formatCode>0%</c:formatCode>
                <c:ptCount val="10"/>
                <c:pt idx="0">
                  <c:v>0.52770764265484005</c:v>
                </c:pt>
                <c:pt idx="1">
                  <c:v>9.6375138066070884E-2</c:v>
                </c:pt>
                <c:pt idx="2">
                  <c:v>0.88736590638653479</c:v>
                </c:pt>
                <c:pt idx="3">
                  <c:v>0.76150820900181038</c:v>
                </c:pt>
                <c:pt idx="4">
                  <c:v>8.830977089932103E-2</c:v>
                </c:pt>
                <c:pt idx="5">
                  <c:v>0.75853862318657117</c:v>
                </c:pt>
                <c:pt idx="6">
                  <c:v>0.61017131195961549</c:v>
                </c:pt>
                <c:pt idx="7">
                  <c:v>0.78417560700169398</c:v>
                </c:pt>
                <c:pt idx="8">
                  <c:v>0.25920592251237412</c:v>
                </c:pt>
                <c:pt idx="9">
                  <c:v>0.64316762523015014</c:v>
                </c:pt>
              </c:numCache>
            </c:numRef>
          </c:val>
          <c:extLst>
            <c:ext xmlns:c16="http://schemas.microsoft.com/office/drawing/2014/chart" uri="{C3380CC4-5D6E-409C-BE32-E72D297353CC}">
              <c16:uniqueId val="{00000002-4C83-40D8-B5D3-BF847B222311}"/>
            </c:ext>
          </c:extLst>
        </c:ser>
        <c:dLbls>
          <c:showLegendKey val="0"/>
          <c:showVal val="0"/>
          <c:showCatName val="0"/>
          <c:showSerName val="0"/>
          <c:showPercent val="0"/>
          <c:showBubbleSize val="0"/>
        </c:dLbls>
        <c:gapWidth val="219"/>
        <c:overlap val="-27"/>
        <c:axId val="2070449024"/>
        <c:axId val="1066119824"/>
      </c:barChart>
      <c:catAx>
        <c:axId val="207044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ill Sans"/>
                <a:ea typeface="+mn-ea"/>
                <a:cs typeface="+mn-cs"/>
              </a:defRPr>
            </a:pPr>
            <a:endParaRPr lang="en-CH"/>
          </a:p>
        </c:txPr>
        <c:crossAx val="1066119824"/>
        <c:crosses val="autoZero"/>
        <c:auto val="1"/>
        <c:lblAlgn val="ctr"/>
        <c:lblOffset val="100"/>
        <c:noMultiLvlLbl val="0"/>
      </c:catAx>
      <c:valAx>
        <c:axId val="1066119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ill Sans"/>
                <a:ea typeface="+mn-ea"/>
                <a:cs typeface="+mn-cs"/>
              </a:defRPr>
            </a:pPr>
            <a:endParaRPr lang="en-CH"/>
          </a:p>
        </c:txPr>
        <c:crossAx val="2070449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ill Sans"/>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Gill Sans"/>
        </a:defRPr>
      </a:pPr>
      <a:endParaRPr lang="en-CH"/>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[Zambia all data 2021-2023.xlsx]subnational!PivotTable10</c:name>
    <c:fmtId val="-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CH"/>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subnational!$X$28:$X$29</c:f>
              <c:strCache>
                <c:ptCount val="1"/>
                <c:pt idx="0">
                  <c:v>2021</c:v>
                </c:pt>
              </c:strCache>
            </c:strRef>
          </c:tx>
          <c:spPr>
            <a:solidFill>
              <a:schemeClr val="accent1"/>
            </a:solidFill>
            <a:ln>
              <a:noFill/>
            </a:ln>
            <a:effectLst/>
          </c:spPr>
          <c:invertIfNegative val="0"/>
          <c:cat>
            <c:strRef>
              <c:f>subnational!$W$30:$W$40</c:f>
              <c:strCache>
                <c:ptCount val="10"/>
                <c:pt idx="0">
                  <c:v>Central</c:v>
                </c:pt>
                <c:pt idx="1">
                  <c:v>Copperbelt</c:v>
                </c:pt>
                <c:pt idx="2">
                  <c:v>Eastern</c:v>
                </c:pt>
                <c:pt idx="3">
                  <c:v>Luapula</c:v>
                </c:pt>
                <c:pt idx="4">
                  <c:v>Lusaka</c:v>
                </c:pt>
                <c:pt idx="5">
                  <c:v>Muchinga</c:v>
                </c:pt>
                <c:pt idx="6">
                  <c:v>North Western</c:v>
                </c:pt>
                <c:pt idx="7">
                  <c:v>Northern</c:v>
                </c:pt>
                <c:pt idx="8">
                  <c:v>Southern</c:v>
                </c:pt>
                <c:pt idx="9">
                  <c:v>Western</c:v>
                </c:pt>
              </c:strCache>
            </c:strRef>
          </c:cat>
          <c:val>
            <c:numRef>
              <c:f>subnational!$X$30:$X$40</c:f>
              <c:numCache>
                <c:formatCode>0%</c:formatCode>
                <c:ptCount val="10"/>
                <c:pt idx="0">
                  <c:v>0.57955510488624118</c:v>
                </c:pt>
                <c:pt idx="1">
                  <c:v>0.7721605683506686</c:v>
                </c:pt>
                <c:pt idx="2">
                  <c:v>1.2046920625756381</c:v>
                </c:pt>
                <c:pt idx="3">
                  <c:v>1.1750078345346286</c:v>
                </c:pt>
                <c:pt idx="4">
                  <c:v>0.30132737106295732</c:v>
                </c:pt>
                <c:pt idx="5">
                  <c:v>0.78303778762930121</c:v>
                </c:pt>
                <c:pt idx="6">
                  <c:v>0.60636574362553275</c:v>
                </c:pt>
                <c:pt idx="7">
                  <c:v>0.75580499795165912</c:v>
                </c:pt>
                <c:pt idx="8">
                  <c:v>0.64866269176311653</c:v>
                </c:pt>
                <c:pt idx="9">
                  <c:v>0.85096396487332193</c:v>
                </c:pt>
              </c:numCache>
            </c:numRef>
          </c:val>
          <c:extLst>
            <c:ext xmlns:c16="http://schemas.microsoft.com/office/drawing/2014/chart" uri="{C3380CC4-5D6E-409C-BE32-E72D297353CC}">
              <c16:uniqueId val="{00000000-B7B0-422F-BFD4-6DCCF04547E3}"/>
            </c:ext>
          </c:extLst>
        </c:ser>
        <c:ser>
          <c:idx val="1"/>
          <c:order val="1"/>
          <c:tx>
            <c:strRef>
              <c:f>subnational!$Y$28:$Y$29</c:f>
              <c:strCache>
                <c:ptCount val="1"/>
                <c:pt idx="0">
                  <c:v>2022</c:v>
                </c:pt>
              </c:strCache>
            </c:strRef>
          </c:tx>
          <c:spPr>
            <a:solidFill>
              <a:schemeClr val="accent2"/>
            </a:solidFill>
            <a:ln>
              <a:noFill/>
            </a:ln>
            <a:effectLst/>
          </c:spPr>
          <c:invertIfNegative val="0"/>
          <c:cat>
            <c:strRef>
              <c:f>subnational!$W$30:$W$40</c:f>
              <c:strCache>
                <c:ptCount val="10"/>
                <c:pt idx="0">
                  <c:v>Central</c:v>
                </c:pt>
                <c:pt idx="1">
                  <c:v>Copperbelt</c:v>
                </c:pt>
                <c:pt idx="2">
                  <c:v>Eastern</c:v>
                </c:pt>
                <c:pt idx="3">
                  <c:v>Luapula</c:v>
                </c:pt>
                <c:pt idx="4">
                  <c:v>Lusaka</c:v>
                </c:pt>
                <c:pt idx="5">
                  <c:v>Muchinga</c:v>
                </c:pt>
                <c:pt idx="6">
                  <c:v>North Western</c:v>
                </c:pt>
                <c:pt idx="7">
                  <c:v>Northern</c:v>
                </c:pt>
                <c:pt idx="8">
                  <c:v>Southern</c:v>
                </c:pt>
                <c:pt idx="9">
                  <c:v>Western</c:v>
                </c:pt>
              </c:strCache>
            </c:strRef>
          </c:cat>
          <c:val>
            <c:numRef>
              <c:f>subnational!$Y$30:$Y$40</c:f>
              <c:numCache>
                <c:formatCode>0%</c:formatCode>
                <c:ptCount val="10"/>
                <c:pt idx="0">
                  <c:v>0.49681553549798774</c:v>
                </c:pt>
                <c:pt idx="1">
                  <c:v>0.43827014084188887</c:v>
                </c:pt>
                <c:pt idx="2">
                  <c:v>0.37669140113487559</c:v>
                </c:pt>
                <c:pt idx="3">
                  <c:v>0.96522013843016741</c:v>
                </c:pt>
                <c:pt idx="4">
                  <c:v>0.73174011812812356</c:v>
                </c:pt>
                <c:pt idx="5">
                  <c:v>1.0876444494674089</c:v>
                </c:pt>
                <c:pt idx="6">
                  <c:v>0.88974261063408189</c:v>
                </c:pt>
                <c:pt idx="7">
                  <c:v>0.92822205706977312</c:v>
                </c:pt>
                <c:pt idx="8">
                  <c:v>0.81375885804272186</c:v>
                </c:pt>
                <c:pt idx="9">
                  <c:v>0.58400885189906915</c:v>
                </c:pt>
              </c:numCache>
            </c:numRef>
          </c:val>
          <c:extLst>
            <c:ext xmlns:c16="http://schemas.microsoft.com/office/drawing/2014/chart" uri="{C3380CC4-5D6E-409C-BE32-E72D297353CC}">
              <c16:uniqueId val="{00000001-B7B0-422F-BFD4-6DCCF04547E3}"/>
            </c:ext>
          </c:extLst>
        </c:ser>
        <c:ser>
          <c:idx val="2"/>
          <c:order val="2"/>
          <c:tx>
            <c:strRef>
              <c:f>subnational!$Z$28:$Z$29</c:f>
              <c:strCache>
                <c:ptCount val="1"/>
                <c:pt idx="0">
                  <c:v>2023</c:v>
                </c:pt>
              </c:strCache>
            </c:strRef>
          </c:tx>
          <c:spPr>
            <a:solidFill>
              <a:schemeClr val="accent3"/>
            </a:solidFill>
            <a:ln>
              <a:noFill/>
            </a:ln>
            <a:effectLst/>
          </c:spPr>
          <c:invertIfNegative val="0"/>
          <c:cat>
            <c:strRef>
              <c:f>subnational!$W$30:$W$40</c:f>
              <c:strCache>
                <c:ptCount val="10"/>
                <c:pt idx="0">
                  <c:v>Central</c:v>
                </c:pt>
                <c:pt idx="1">
                  <c:v>Copperbelt</c:v>
                </c:pt>
                <c:pt idx="2">
                  <c:v>Eastern</c:v>
                </c:pt>
                <c:pt idx="3">
                  <c:v>Luapula</c:v>
                </c:pt>
                <c:pt idx="4">
                  <c:v>Lusaka</c:v>
                </c:pt>
                <c:pt idx="5">
                  <c:v>Muchinga</c:v>
                </c:pt>
                <c:pt idx="6">
                  <c:v>North Western</c:v>
                </c:pt>
                <c:pt idx="7">
                  <c:v>Northern</c:v>
                </c:pt>
                <c:pt idx="8">
                  <c:v>Southern</c:v>
                </c:pt>
                <c:pt idx="9">
                  <c:v>Western</c:v>
                </c:pt>
              </c:strCache>
            </c:strRef>
          </c:cat>
          <c:val>
            <c:numRef>
              <c:f>subnational!$Z$30:$Z$40</c:f>
              <c:numCache>
                <c:formatCode>0%</c:formatCode>
                <c:ptCount val="10"/>
                <c:pt idx="0">
                  <c:v>0.86440568891177039</c:v>
                </c:pt>
                <c:pt idx="1">
                  <c:v>0.11217120036900817</c:v>
                </c:pt>
                <c:pt idx="2">
                  <c:v>0.93766863360168473</c:v>
                </c:pt>
                <c:pt idx="3">
                  <c:v>0.85199844457406326</c:v>
                </c:pt>
                <c:pt idx="4">
                  <c:v>0.24148038490007401</c:v>
                </c:pt>
                <c:pt idx="5">
                  <c:v>1.013294780457269</c:v>
                </c:pt>
                <c:pt idx="6">
                  <c:v>1.0947906448448552</c:v>
                </c:pt>
                <c:pt idx="7">
                  <c:v>1.0104950912485695</c:v>
                </c:pt>
                <c:pt idx="8">
                  <c:v>0.37650198476558311</c:v>
                </c:pt>
                <c:pt idx="9">
                  <c:v>0.69846301843066094</c:v>
                </c:pt>
              </c:numCache>
            </c:numRef>
          </c:val>
          <c:extLst>
            <c:ext xmlns:c16="http://schemas.microsoft.com/office/drawing/2014/chart" uri="{C3380CC4-5D6E-409C-BE32-E72D297353CC}">
              <c16:uniqueId val="{00000002-B7B0-422F-BFD4-6DCCF04547E3}"/>
            </c:ext>
          </c:extLst>
        </c:ser>
        <c:dLbls>
          <c:showLegendKey val="0"/>
          <c:showVal val="0"/>
          <c:showCatName val="0"/>
          <c:showSerName val="0"/>
          <c:showPercent val="0"/>
          <c:showBubbleSize val="0"/>
        </c:dLbls>
        <c:gapWidth val="219"/>
        <c:overlap val="-27"/>
        <c:axId val="29244719"/>
        <c:axId val="920380944"/>
      </c:barChart>
      <c:catAx>
        <c:axId val="2924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Gill Sans"/>
                <a:ea typeface="+mn-ea"/>
                <a:cs typeface="+mn-cs"/>
              </a:defRPr>
            </a:pPr>
            <a:endParaRPr lang="en-CH"/>
          </a:p>
        </c:txPr>
        <c:crossAx val="920380944"/>
        <c:crosses val="autoZero"/>
        <c:auto val="1"/>
        <c:lblAlgn val="ctr"/>
        <c:lblOffset val="100"/>
        <c:noMultiLvlLbl val="0"/>
      </c:catAx>
      <c:valAx>
        <c:axId val="920380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Gill Sans"/>
                <a:ea typeface="+mn-ea"/>
                <a:cs typeface="+mn-cs"/>
              </a:defRPr>
            </a:pPr>
            <a:endParaRPr lang="en-CH"/>
          </a:p>
        </c:txPr>
        <c:crossAx val="292447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Gill Sans"/>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latin typeface="Gill Sans"/>
        </a:defRPr>
      </a:pPr>
      <a:endParaRPr lang="en-CH"/>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CD06A-867A-4EC0-8584-D6FB7F17F166}" type="datetimeFigureOut">
              <a:rPr lang="en-US" smtClean="0"/>
              <a:t>10/3/2024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06BF2-E74B-4C45-B713-7C5AB0302832}" type="slidenum">
              <a:rPr lang="en-US" smtClean="0"/>
              <a:t>‹#›</a:t>
            </a:fld>
            <a:endParaRPr lang="en-US"/>
          </a:p>
        </p:txBody>
      </p:sp>
    </p:spTree>
    <p:extLst>
      <p:ext uri="{BB962C8B-B14F-4D97-AF65-F5344CB8AC3E}">
        <p14:creationId xmlns:p14="http://schemas.microsoft.com/office/powerpoint/2010/main" val="419324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AE756-6981-4F0F-9C40-943DE3346680}" type="datetimeFigureOut">
              <a:rPr lang="en-US" smtClean="0"/>
              <a:t>10/3/2024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EA6F0-3FD7-4219-BBC5-8FF46B94B2A3}" type="slidenum">
              <a:rPr lang="en-US" smtClean="0"/>
              <a:t>‹#›</a:t>
            </a:fld>
            <a:endParaRPr lang="en-US"/>
          </a:p>
        </p:txBody>
      </p:sp>
    </p:spTree>
    <p:extLst>
      <p:ext uri="{BB962C8B-B14F-4D97-AF65-F5344CB8AC3E}">
        <p14:creationId xmlns:p14="http://schemas.microsoft.com/office/powerpoint/2010/main" val="342528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apple-system"/>
              </a:rPr>
              <a:t>Miller, J.E., </a:t>
            </a:r>
            <a:r>
              <a:rPr lang="en-US" b="0" i="0" dirty="0" err="1">
                <a:solidFill>
                  <a:srgbClr val="333333"/>
                </a:solidFill>
                <a:effectLst/>
                <a:highlight>
                  <a:srgbClr val="FFFFFF"/>
                </a:highlight>
                <a:latin typeface="-apple-system"/>
              </a:rPr>
              <a:t>Malm</a:t>
            </a:r>
            <a:r>
              <a:rPr lang="en-US" b="0" i="0" dirty="0">
                <a:solidFill>
                  <a:srgbClr val="333333"/>
                </a:solidFill>
                <a:effectLst/>
                <a:highlight>
                  <a:srgbClr val="FFFFFF"/>
                </a:highlight>
                <a:latin typeface="-apple-system"/>
              </a:rPr>
              <a:t>, K., Serge, A.A. </a:t>
            </a:r>
            <a:r>
              <a:rPr lang="en-US" b="0" i="1" dirty="0">
                <a:solidFill>
                  <a:srgbClr val="333333"/>
                </a:solidFill>
                <a:effectLst/>
                <a:highlight>
                  <a:srgbClr val="FFFFFF"/>
                </a:highlight>
                <a:latin typeface="-apple-system"/>
              </a:rPr>
              <a:t>et al.</a:t>
            </a:r>
            <a:r>
              <a:rPr lang="en-US" b="0" i="0" dirty="0">
                <a:solidFill>
                  <a:srgbClr val="333333"/>
                </a:solidFill>
                <a:effectLst/>
                <a:highlight>
                  <a:srgbClr val="FFFFFF"/>
                </a:highlight>
                <a:latin typeface="-apple-system"/>
              </a:rPr>
              <a:t> Multi-country review of ITN routine distribution data: are ANC and EPI channels achieving their potential?. </a:t>
            </a:r>
            <a:r>
              <a:rPr lang="en-US" b="0" i="1" dirty="0">
                <a:solidFill>
                  <a:srgbClr val="333333"/>
                </a:solidFill>
                <a:effectLst/>
                <a:highlight>
                  <a:srgbClr val="FFFFFF"/>
                </a:highlight>
                <a:latin typeface="-apple-system"/>
              </a:rPr>
              <a:t>Malar J</a:t>
            </a:r>
            <a:r>
              <a:rPr lang="en-US" b="0" i="0" dirty="0">
                <a:solidFill>
                  <a:srgbClr val="333333"/>
                </a:solidFill>
                <a:effectLst/>
                <a:highlight>
                  <a:srgbClr val="FFFFFF"/>
                </a:highlight>
                <a:latin typeface="-apple-system"/>
              </a:rPr>
              <a:t> </a:t>
            </a:r>
            <a:r>
              <a:rPr lang="en-US" b="1" i="0" dirty="0">
                <a:solidFill>
                  <a:srgbClr val="333333"/>
                </a:solidFill>
                <a:effectLst/>
                <a:highlight>
                  <a:srgbClr val="FFFFFF"/>
                </a:highlight>
                <a:latin typeface="-apple-system"/>
              </a:rPr>
              <a:t>21</a:t>
            </a:r>
            <a:r>
              <a:rPr lang="en-US" b="0" i="0" dirty="0">
                <a:solidFill>
                  <a:srgbClr val="333333"/>
                </a:solidFill>
                <a:effectLst/>
                <a:highlight>
                  <a:srgbClr val="FFFFFF"/>
                </a:highlight>
                <a:latin typeface="-apple-system"/>
              </a:rPr>
              <a:t>, 366 (2022). https://doi.org/10.1186/s12936-022-04373-6 </a:t>
            </a:r>
            <a:endParaRPr lang="en-US" dirty="0"/>
          </a:p>
        </p:txBody>
      </p:sp>
      <p:sp>
        <p:nvSpPr>
          <p:cNvPr id="4" name="Slide Number Placeholder 3"/>
          <p:cNvSpPr>
            <a:spLocks noGrp="1"/>
          </p:cNvSpPr>
          <p:nvPr>
            <p:ph type="sldNum" sz="quarter" idx="5"/>
          </p:nvPr>
        </p:nvSpPr>
        <p:spPr/>
        <p:txBody>
          <a:bodyPr/>
          <a:lstStyle/>
          <a:p>
            <a:fld id="{15BEA6F0-3FD7-4219-BBC5-8FF46B94B2A3}" type="slidenum">
              <a:rPr lang="en-US" smtClean="0"/>
              <a:t>2</a:t>
            </a:fld>
            <a:endParaRPr lang="en-US" dirty="0"/>
          </a:p>
        </p:txBody>
      </p:sp>
    </p:spTree>
    <p:extLst>
      <p:ext uri="{BB962C8B-B14F-4D97-AF65-F5344CB8AC3E}">
        <p14:creationId xmlns:p14="http://schemas.microsoft.com/office/powerpoint/2010/main" val="2175915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ITN issuing rate varied from 31% to 93% percent at ANC and 39% to 92% at EPI with the median issuing rate being 64% at ANC and 78% at EPI. There was variation in monthly issuing rate for both ANC and EPI as shown on the graphs. There’s usually a decline in the issuing rate during months of mass campaigns as ITNs meant for routine distribution are often used to fill mass campaign gaps according to NMP focal points.</a:t>
            </a:r>
          </a:p>
        </p:txBody>
      </p:sp>
      <p:sp>
        <p:nvSpPr>
          <p:cNvPr id="4" name="Slide Number Placeholder 3"/>
          <p:cNvSpPr>
            <a:spLocks noGrp="1"/>
          </p:cNvSpPr>
          <p:nvPr>
            <p:ph type="sldNum" sz="quarter" idx="5"/>
          </p:nvPr>
        </p:nvSpPr>
        <p:spPr/>
        <p:txBody>
          <a:bodyPr/>
          <a:lstStyle/>
          <a:p>
            <a:fld id="{15BEA6F0-3FD7-4219-BBC5-8FF46B94B2A3}" type="slidenum">
              <a:rPr lang="en-US" smtClean="0"/>
              <a:t>3</a:t>
            </a:fld>
            <a:endParaRPr lang="en-US"/>
          </a:p>
        </p:txBody>
      </p:sp>
    </p:spTree>
    <p:extLst>
      <p:ext uri="{BB962C8B-B14F-4D97-AF65-F5344CB8AC3E}">
        <p14:creationId xmlns:p14="http://schemas.microsoft.com/office/powerpoint/2010/main" val="1153076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Erratic supply of ITNs. Lack of updated guidelines. Improvisation of standard registers and low SBC funding are some of the barriers to routine  ITN performance. I’ll hand over to Ketty to continue with the Zambia ITN issuing rate report. Thank you. Over Ketty.</a:t>
            </a:r>
          </a:p>
        </p:txBody>
      </p:sp>
      <p:sp>
        <p:nvSpPr>
          <p:cNvPr id="4" name="Slide Number Placeholder 3"/>
          <p:cNvSpPr>
            <a:spLocks noGrp="1"/>
          </p:cNvSpPr>
          <p:nvPr>
            <p:ph type="sldNum" sz="quarter" idx="5"/>
          </p:nvPr>
        </p:nvSpPr>
        <p:spPr/>
        <p:txBody>
          <a:bodyPr/>
          <a:lstStyle/>
          <a:p>
            <a:fld id="{15BEA6F0-3FD7-4219-BBC5-8FF46B94B2A3}" type="slidenum">
              <a:rPr lang="en-US" smtClean="0"/>
              <a:t>4</a:t>
            </a:fld>
            <a:endParaRPr lang="en-US"/>
          </a:p>
        </p:txBody>
      </p:sp>
    </p:spTree>
    <p:extLst>
      <p:ext uri="{BB962C8B-B14F-4D97-AF65-F5344CB8AC3E}">
        <p14:creationId xmlns:p14="http://schemas.microsoft.com/office/powerpoint/2010/main" val="220732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EA6F0-3FD7-4219-BBC5-8FF46B94B2A3}" type="slidenum">
              <a:rPr lang="en-US" smtClean="0"/>
              <a:t>5</a:t>
            </a:fld>
            <a:endParaRPr lang="en-US"/>
          </a:p>
        </p:txBody>
      </p:sp>
    </p:spTree>
    <p:extLst>
      <p:ext uri="{BB962C8B-B14F-4D97-AF65-F5344CB8AC3E}">
        <p14:creationId xmlns:p14="http://schemas.microsoft.com/office/powerpoint/2010/main" val="160208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Gill Sans Nova Light" panose="020B0302020104020203" pitchFamily="34" charset="0"/>
                <a:ea typeface="Calibri" panose="020F0502020204030204" pitchFamily="34" charset="0"/>
                <a:cs typeface="Arial" panose="020B0604020202020204" pitchFamily="34" charset="0"/>
              </a:rPr>
              <a:t>Some provinces (Central, </a:t>
            </a:r>
            <a:r>
              <a:rPr lang="en-US" sz="1800" dirty="0" err="1">
                <a:effectLst/>
                <a:latin typeface="Gill Sans Nova Light" panose="020B0302020104020203" pitchFamily="34" charset="0"/>
                <a:ea typeface="Calibri" panose="020F0502020204030204" pitchFamily="34" charset="0"/>
                <a:cs typeface="Arial" panose="020B0604020202020204" pitchFamily="34" charset="0"/>
              </a:rPr>
              <a:t>Muchinga</a:t>
            </a:r>
            <a:r>
              <a:rPr lang="en-US" sz="1800" dirty="0">
                <a:effectLst/>
                <a:latin typeface="Gill Sans Nova Light" panose="020B0302020104020203" pitchFamily="34" charset="0"/>
                <a:ea typeface="Calibri" panose="020F0502020204030204" pitchFamily="34" charset="0"/>
                <a:cs typeface="Arial" panose="020B0604020202020204" pitchFamily="34" charset="0"/>
              </a:rPr>
              <a:t>, North-Western, and Northern) improved their ITN issuing rates at ANC year after year, although most did not reach NMEC target of 100%. Eastern province was the only one to reach 80% in 2023. Copperbelt, Lusaka, and Southern provinces had ITN issuing rates at ANC less than 40% in 2023, and all three had performed better the year prior. </a:t>
            </a:r>
            <a:endParaRPr lang="en-US" dirty="0"/>
          </a:p>
        </p:txBody>
      </p:sp>
      <p:sp>
        <p:nvSpPr>
          <p:cNvPr id="4" name="Slide Number Placeholder 3"/>
          <p:cNvSpPr>
            <a:spLocks noGrp="1"/>
          </p:cNvSpPr>
          <p:nvPr>
            <p:ph type="sldNum" sz="quarter" idx="5"/>
          </p:nvPr>
        </p:nvSpPr>
        <p:spPr/>
        <p:txBody>
          <a:bodyPr/>
          <a:lstStyle/>
          <a:p>
            <a:fld id="{15BEA6F0-3FD7-4219-BBC5-8FF46B94B2A3}" type="slidenum">
              <a:rPr lang="en-US" smtClean="0"/>
              <a:t>8</a:t>
            </a:fld>
            <a:endParaRPr lang="en-US"/>
          </a:p>
        </p:txBody>
      </p:sp>
    </p:spTree>
    <p:extLst>
      <p:ext uri="{BB962C8B-B14F-4D97-AF65-F5344CB8AC3E}">
        <p14:creationId xmlns:p14="http://schemas.microsoft.com/office/powerpoint/2010/main" val="9472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Gill Sans Nova Light" panose="020B0302020104020203" pitchFamily="34" charset="0"/>
                <a:ea typeface="Calibri" panose="020F0502020204030204" pitchFamily="34" charset="0"/>
                <a:cs typeface="Arial" panose="020B0604020202020204" pitchFamily="34" charset="0"/>
              </a:rPr>
              <a:t>At EPI, most provinces had high issuing rates, reaching more than 80% of eligible children in 2023. North-Western and Northern provinces saw improvements year after year. Copperbelt province fell from 77% in 2021 to 11% in 2023. Lusaka province improved from 30% to 73% from 2021 to 2022 but then dropped back down to 24% in 2023. Similarly, Southern province increased from 65% in 2021 to 81% in 2022 but then dropped back down to 38% in 2023. </a:t>
            </a:r>
            <a:endParaRPr lang="en-US" dirty="0"/>
          </a:p>
        </p:txBody>
      </p:sp>
      <p:sp>
        <p:nvSpPr>
          <p:cNvPr id="4" name="Slide Number Placeholder 3"/>
          <p:cNvSpPr>
            <a:spLocks noGrp="1"/>
          </p:cNvSpPr>
          <p:nvPr>
            <p:ph type="sldNum" sz="quarter" idx="5"/>
          </p:nvPr>
        </p:nvSpPr>
        <p:spPr/>
        <p:txBody>
          <a:bodyPr/>
          <a:lstStyle/>
          <a:p>
            <a:fld id="{15BEA6F0-3FD7-4219-BBC5-8FF46B94B2A3}" type="slidenum">
              <a:rPr lang="en-US" smtClean="0"/>
              <a:t>9</a:t>
            </a:fld>
            <a:endParaRPr lang="en-US"/>
          </a:p>
        </p:txBody>
      </p:sp>
    </p:spTree>
    <p:extLst>
      <p:ext uri="{BB962C8B-B14F-4D97-AF65-F5344CB8AC3E}">
        <p14:creationId xmlns:p14="http://schemas.microsoft.com/office/powerpoint/2010/main" val="81939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2021 and 2023, there was variation in ITN issuing rates at the district level with few consistent </a:t>
            </a:r>
            <a:r>
              <a:rPr lang="en-US" baseline="0" dirty="0"/>
              <a:t> </a:t>
            </a:r>
            <a:r>
              <a:rPr lang="en-US" dirty="0"/>
              <a:t>upward trends. In 2021, ANC issuing rate was below 80%, which improved in 2022 to</a:t>
            </a:r>
            <a:r>
              <a:rPr lang="en-US" baseline="0" dirty="0"/>
              <a:t> 80% but less than 90% and by 2023 a good number of districts were 90 or greater than 90%</a:t>
            </a:r>
            <a:endParaRPr lang="en-US" dirty="0"/>
          </a:p>
        </p:txBody>
      </p:sp>
      <p:sp>
        <p:nvSpPr>
          <p:cNvPr id="4" name="Slide Number Placeholder 3"/>
          <p:cNvSpPr>
            <a:spLocks noGrp="1"/>
          </p:cNvSpPr>
          <p:nvPr>
            <p:ph type="sldNum" sz="quarter" idx="10"/>
          </p:nvPr>
        </p:nvSpPr>
        <p:spPr/>
        <p:txBody>
          <a:bodyPr/>
          <a:lstStyle/>
          <a:p>
            <a:fld id="{15BEA6F0-3FD7-4219-BBC5-8FF46B94B2A3}" type="slidenum">
              <a:rPr lang="en-US" smtClean="0"/>
              <a:t>11</a:t>
            </a:fld>
            <a:endParaRPr lang="en-US"/>
          </a:p>
        </p:txBody>
      </p:sp>
    </p:spTree>
    <p:extLst>
      <p:ext uri="{BB962C8B-B14F-4D97-AF65-F5344CB8AC3E}">
        <p14:creationId xmlns:p14="http://schemas.microsoft.com/office/powerpoint/2010/main" val="2088266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1600" y="76200"/>
            <a:ext cx="6096000" cy="1981200"/>
          </a:xfrm>
          <a:prstGeom prst="rect">
            <a:avLst/>
          </a:prstGeom>
        </p:spPr>
        <p:txBody>
          <a:bodyPr/>
          <a:lstStyle>
            <a:lvl1pPr algn="r">
              <a:defRPr b="1" baseline="0">
                <a:solidFill>
                  <a:srgbClr val="002A6C"/>
                </a:solidFill>
                <a:latin typeface="Arial" panose="020B0604020202020204" pitchFamily="34" charset="0"/>
                <a:cs typeface="Arial" panose="020B0604020202020204" pitchFamily="34" charset="0"/>
              </a:defRPr>
            </a:lvl1pPr>
          </a:lstStyle>
          <a:p>
            <a:br>
              <a:rPr lang="en-US" dirty="0"/>
            </a:br>
            <a:br>
              <a:rPr lang="en-US" dirty="0"/>
            </a:br>
            <a:r>
              <a:rPr lang="en-US" dirty="0"/>
              <a:t>Title</a:t>
            </a:r>
            <a:br>
              <a:rPr lang="en-US" dirty="0"/>
            </a:br>
            <a:r>
              <a:rPr lang="en-US" dirty="0"/>
              <a:t>Title Line 2</a:t>
            </a:r>
            <a:br>
              <a:rPr lang="en-US" dirty="0"/>
            </a:br>
            <a:br>
              <a:rPr lang="en-US" dirty="0"/>
            </a:br>
            <a:br>
              <a:rPr lang="en-US" dirty="0"/>
            </a:br>
            <a:endParaRPr lang="en-US" dirty="0"/>
          </a:p>
        </p:txBody>
      </p:sp>
      <p:sp>
        <p:nvSpPr>
          <p:cNvPr id="6" name="Title 1"/>
          <p:cNvSpPr txBox="1">
            <a:spLocks/>
          </p:cNvSpPr>
          <p:nvPr userDrawn="1"/>
        </p:nvSpPr>
        <p:spPr>
          <a:xfrm>
            <a:off x="4978400" y="2895603"/>
            <a:ext cx="7112000" cy="4171097"/>
          </a:xfrm>
          <a:prstGeom prst="rect">
            <a:avLst/>
          </a:prstGeom>
          <a:effectLst/>
        </p:spPr>
        <p:txBody>
          <a:bodyPr vert="horz" anchor="ctr">
            <a:normAutofit/>
            <a:scene3d>
              <a:camera prst="orthographicFront"/>
              <a:lightRig rig="soft" dir="t"/>
            </a:scene3d>
            <a:sp3d prstMaterial="softEdge">
              <a:bevelT w="25400" h="25400"/>
            </a:sp3d>
          </a:bodyPr>
          <a:lstStyle>
            <a:lvl1pPr algn="r" defTabSz="914400" rtl="0" eaLnBrk="1" latinLnBrk="0" hangingPunct="1">
              <a:spcBef>
                <a:spcPct val="0"/>
              </a:spcBef>
              <a:buNone/>
              <a:defRPr sz="3600" kern="1200" baseline="0">
                <a:ln>
                  <a:noFill/>
                </a:ln>
                <a:solidFill>
                  <a:srgbClr val="002A6C"/>
                </a:solidFill>
                <a:effectLst/>
                <a:latin typeface="Arial" panose="020B0604020202020204" pitchFamily="34" charset="0"/>
                <a:ea typeface="+mj-ea"/>
                <a:cs typeface="Arial" panose="020B0604020202020204" pitchFamily="34" charset="0"/>
              </a:defRPr>
            </a:lvl1pPr>
          </a:lstStyle>
          <a:p>
            <a:br>
              <a:rPr lang="en-US" sz="3600" b="1" dirty="0"/>
            </a:br>
            <a:endParaRPr lang="en-US" sz="3600" b="1" dirty="0"/>
          </a:p>
        </p:txBody>
      </p:sp>
      <p:pic>
        <p:nvPicPr>
          <p:cNvPr id="9" name="Picture 8" descr="Text&#10;&#10;Description automatically generated">
            <a:extLst>
              <a:ext uri="{FF2B5EF4-FFF2-40B4-BE49-F238E27FC236}">
                <a16:creationId xmlns:a16="http://schemas.microsoft.com/office/drawing/2014/main" id="{B1D144B6-13AA-6E1F-D3FE-9083F56647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150" y="5181600"/>
            <a:ext cx="4935688" cy="1828800"/>
          </a:xfrm>
          <a:prstGeom prst="rect">
            <a:avLst/>
          </a:prstGeom>
        </p:spPr>
      </p:pic>
      <p:pic>
        <p:nvPicPr>
          <p:cNvPr id="4" name="Picture 3">
            <a:extLst>
              <a:ext uri="{FF2B5EF4-FFF2-40B4-BE49-F238E27FC236}">
                <a16:creationId xmlns:a16="http://schemas.microsoft.com/office/drawing/2014/main" id="{6C511F49-F9F6-1E87-FD70-F1E960B8CD3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12204915" cy="5334000"/>
          </a:xfrm>
          <a:prstGeom prst="rect">
            <a:avLst/>
          </a:prstGeom>
        </p:spPr>
      </p:pic>
      <p:pic>
        <p:nvPicPr>
          <p:cNvPr id="5" name="Picture 4">
            <a:extLst>
              <a:ext uri="{FF2B5EF4-FFF2-40B4-BE49-F238E27FC236}">
                <a16:creationId xmlns:a16="http://schemas.microsoft.com/office/drawing/2014/main" id="{8C895DE4-2DAB-0F75-19B1-0FE81860CDF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2600" y="5715000"/>
            <a:ext cx="2352672" cy="711993"/>
          </a:xfrm>
          <a:prstGeom prst="rect">
            <a:avLst/>
          </a:prstGeom>
        </p:spPr>
      </p:pic>
    </p:spTree>
    <p:extLst>
      <p:ext uri="{BB962C8B-B14F-4D97-AF65-F5344CB8AC3E}">
        <p14:creationId xmlns:p14="http://schemas.microsoft.com/office/powerpoint/2010/main" val="57319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371600"/>
            <a:ext cx="10972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995339A-F204-4067-915B-53E4C8DA9A23}"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06410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4D187-AD65-42C6-8331-828289288950}" type="datetime1">
              <a:rPr lang="en-US" smtClean="0"/>
              <a:t>10/3/2024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288657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534257-8FD3-4301-B245-42E3207E9AFF}" type="datetime1">
              <a:rPr lang="en-US" smtClean="0"/>
              <a:t>10/3/2024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706872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DB721-E2E1-4886-810A-67EFFA3815C2}" type="datetime1">
              <a:rPr lang="en-US" smtClean="0"/>
              <a:t>10/3/2024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B48CF-7C8F-46A0-848A-C64E07C2F07C}" type="slidenum">
              <a:rPr lang="en-US" smtClean="0"/>
              <a:t>‹#›</a:t>
            </a:fld>
            <a:endParaRPr lang="en-US"/>
          </a:p>
        </p:txBody>
      </p:sp>
    </p:spTree>
    <p:extLst>
      <p:ext uri="{BB962C8B-B14F-4D97-AF65-F5344CB8AC3E}">
        <p14:creationId xmlns:p14="http://schemas.microsoft.com/office/powerpoint/2010/main" val="322611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387677-FBD3-E76F-2F8A-D8E031A7421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12189180" cy="5638800"/>
          </a:xfrm>
          <a:prstGeom prst="rect">
            <a:avLst/>
          </a:prstGeom>
        </p:spPr>
      </p:pic>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pic>
        <p:nvPicPr>
          <p:cNvPr id="3" name="Picture 2">
            <a:extLst>
              <a:ext uri="{FF2B5EF4-FFF2-40B4-BE49-F238E27FC236}">
                <a16:creationId xmlns:a16="http://schemas.microsoft.com/office/drawing/2014/main" id="{DAFC686C-4BB3-1FCB-E4DE-B5463BBC3D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493860"/>
            <a:ext cx="3886200" cy="1440340"/>
          </a:xfrm>
          <a:prstGeom prst="rect">
            <a:avLst/>
          </a:prstGeom>
        </p:spPr>
      </p:pic>
      <p:pic>
        <p:nvPicPr>
          <p:cNvPr id="4" name="Picture 3">
            <a:extLst>
              <a:ext uri="{FF2B5EF4-FFF2-40B4-BE49-F238E27FC236}">
                <a16:creationId xmlns:a16="http://schemas.microsoft.com/office/drawing/2014/main" id="{3F918E13-2362-6AA9-559E-199261476F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2200" y="5943600"/>
            <a:ext cx="1862204" cy="563562"/>
          </a:xfrm>
          <a:prstGeom prst="rect">
            <a:avLst/>
          </a:prstGeom>
        </p:spPr>
      </p:pic>
    </p:spTree>
    <p:extLst>
      <p:ext uri="{BB962C8B-B14F-4D97-AF65-F5344CB8AC3E}">
        <p14:creationId xmlns:p14="http://schemas.microsoft.com/office/powerpoint/2010/main" val="242218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B3E0E1B-5DF3-41C2-840A-08E818425EA3}"/>
              </a:ext>
            </a:extLst>
          </p:cNvPr>
          <p:cNvSpPr txBox="1">
            <a:spLocks/>
          </p:cNvSpPr>
          <p:nvPr userDrawn="1"/>
        </p:nvSpPr>
        <p:spPr>
          <a:xfrm>
            <a:off x="4876800" y="1219200"/>
            <a:ext cx="4470400" cy="1143000"/>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3200" b="1" i="1" u="none" strike="noStrike" kern="1200" cap="none" spc="0" normalizeH="0" baseline="0" noProof="0" dirty="0">
                <a:ln>
                  <a:noFill/>
                </a:ln>
                <a:solidFill>
                  <a:schemeClr val="bg1"/>
                </a:solidFill>
                <a:effectLst/>
                <a:uLnTx/>
                <a:uFillTx/>
                <a:latin typeface="Calibri"/>
                <a:ea typeface="+mn-ea"/>
                <a:cs typeface="+mn-cs"/>
              </a:rPr>
              <a:t>THANK YOU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008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1219200"/>
          </a:xfrm>
          <a:prstGeom prst="rect">
            <a:avLst/>
          </a:prstGeom>
          <a:solidFill>
            <a:srgbClr val="002A6C"/>
          </a:solidFill>
          <a:ln>
            <a:solidFill>
              <a:srgbClr val="002A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441463"/>
            <a:ext cx="10972800" cy="4578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EC5CD-EEB4-4A78-A388-D18A613183C5}" type="datetime1">
              <a:rPr lang="en-US" smtClean="0"/>
              <a:t>10/3/2024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B48CF-7C8F-46A0-848A-C64E07C2F07C}" type="slidenum">
              <a:rPr lang="en-US" smtClean="0"/>
              <a:t>‹#›</a:t>
            </a:fld>
            <a:endParaRPr lang="en-US"/>
          </a:p>
        </p:txBody>
      </p:sp>
      <p:sp>
        <p:nvSpPr>
          <p:cNvPr id="8" name="Title Placeholder 8"/>
          <p:cNvSpPr>
            <a:spLocks noGrp="1"/>
          </p:cNvSpPr>
          <p:nvPr>
            <p:ph type="title"/>
          </p:nvPr>
        </p:nvSpPr>
        <p:spPr>
          <a:xfrm>
            <a:off x="355600" y="219492"/>
            <a:ext cx="11480800" cy="762000"/>
          </a:xfrm>
          <a:prstGeom prst="rect">
            <a:avLst/>
          </a:prstGeom>
          <a:effectLst/>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7" name="TextBox 6">
            <a:extLst>
              <a:ext uri="{FF2B5EF4-FFF2-40B4-BE49-F238E27FC236}">
                <a16:creationId xmlns:a16="http://schemas.microsoft.com/office/drawing/2014/main" id="{F25FA685-32FD-24D8-120A-B450A55C074E}"/>
              </a:ext>
            </a:extLst>
          </p:cNvPr>
          <p:cNvSpPr txBox="1"/>
          <p:nvPr userDrawn="1">
            <p:extLst>
              <p:ext uri="{1162E1C5-73C7-4A58-AE30-91384D911F3F}">
                <p184:classification xmlns:p184="http://schemas.microsoft.com/office/powerpoint/2018/4/main" val="ftr"/>
              </p:ext>
            </p:extLst>
          </p:nvPr>
        </p:nvSpPr>
        <p:spPr>
          <a:xfrm>
            <a:off x="63500" y="6642100"/>
            <a:ext cx="433388" cy="152400"/>
          </a:xfrm>
          <a:prstGeom prst="rect">
            <a:avLst/>
          </a:prstGeom>
        </p:spPr>
        <p:txBody>
          <a:bodyPr horzOverflow="overflow" lIns="0" tIns="0" rIns="0" bIns="0">
            <a:spAutoFit/>
          </a:bodyPr>
          <a:lstStyle/>
          <a:p>
            <a:pPr algn="l"/>
            <a:r>
              <a:rPr lang="en-CH" sz="1000">
                <a:solidFill>
                  <a:srgbClr val="000000"/>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601500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3600" kern="1200">
          <a:ln>
            <a:noFill/>
          </a:ln>
          <a:solidFill>
            <a:schemeClr val="bg1"/>
          </a:solidFill>
          <a:effectLst/>
          <a:latin typeface="Gill Sans MT" panose="020B0502020104020203"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l Sans MT" panose="020B0502020104020203"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l Sans MT" panose="020B0502020104020203"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l Sans MT" panose="020B0502020104020203"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224B36-B341-BDE5-0F85-8CE78C6128D9}"/>
              </a:ext>
            </a:extLst>
          </p:cNvPr>
          <p:cNvSpPr>
            <a:spLocks noGrp="1"/>
          </p:cNvSpPr>
          <p:nvPr>
            <p:ph idx="1"/>
          </p:nvPr>
        </p:nvSpPr>
        <p:spPr/>
        <p:txBody>
          <a:bodyPr>
            <a:normAutofit fontScale="77500" lnSpcReduction="20000"/>
          </a:bodyPr>
          <a:lstStyle/>
          <a:p>
            <a:pPr marL="0" indent="0">
              <a:buNone/>
            </a:pPr>
            <a:endParaRPr lang="en-US" dirty="0"/>
          </a:p>
          <a:p>
            <a:pPr marL="0" indent="0">
              <a:buNone/>
            </a:pPr>
            <a:endParaRPr lang="en-US" dirty="0"/>
          </a:p>
          <a:p>
            <a:pPr marL="0" indent="0" algn="ctr">
              <a:buNone/>
            </a:pPr>
            <a:r>
              <a:rPr lang="en-US" sz="5200" dirty="0"/>
              <a:t>REPORT ON ZAMBIA ITN ISSUING RATE (2021-2023)</a:t>
            </a:r>
          </a:p>
          <a:p>
            <a:pPr marL="0" indent="0">
              <a:buNone/>
            </a:pPr>
            <a:endParaRPr lang="en-US" sz="5200" dirty="0"/>
          </a:p>
          <a:p>
            <a:pPr marL="0" indent="0" algn="ctr">
              <a:buNone/>
            </a:pPr>
            <a:r>
              <a:rPr lang="en-US" dirty="0"/>
              <a:t>AMP CDWG WEBINAR </a:t>
            </a:r>
          </a:p>
          <a:p>
            <a:pPr marL="0" indent="0" algn="ctr">
              <a:buNone/>
            </a:pPr>
            <a:r>
              <a:rPr lang="en-US" dirty="0"/>
              <a:t>OCTOBER 2, 2024</a:t>
            </a:r>
          </a:p>
          <a:p>
            <a:pPr marL="0" indent="0">
              <a:buNone/>
            </a:pPr>
            <a:endParaRPr lang="en-US" dirty="0"/>
          </a:p>
          <a:p>
            <a:pPr marL="0" indent="0">
              <a:buNone/>
            </a:pPr>
            <a:r>
              <a:rPr lang="en-US" dirty="0"/>
              <a:t>Presenters:</a:t>
            </a:r>
          </a:p>
          <a:p>
            <a:pPr marL="0" indent="0">
              <a:buNone/>
            </a:pPr>
            <a:r>
              <a:rPr lang="en-US" dirty="0"/>
              <a:t>Ketty Ndhlovu-Sichalwe</a:t>
            </a:r>
          </a:p>
          <a:p>
            <a:pPr marL="0" indent="0">
              <a:buNone/>
            </a:pPr>
            <a:r>
              <a:rPr lang="en-US" dirty="0"/>
              <a:t>Prince Owusu</a:t>
            </a:r>
          </a:p>
          <a:p>
            <a:endParaRPr lang="en-US" dirty="0"/>
          </a:p>
          <a:p>
            <a:endParaRPr lang="en-US" dirty="0"/>
          </a:p>
        </p:txBody>
      </p:sp>
      <p:sp>
        <p:nvSpPr>
          <p:cNvPr id="5" name="Slide Number Placeholder 4">
            <a:extLst>
              <a:ext uri="{FF2B5EF4-FFF2-40B4-BE49-F238E27FC236}">
                <a16:creationId xmlns:a16="http://schemas.microsoft.com/office/drawing/2014/main" id="{87F2AB1A-2089-6D99-928A-B5EDB943354B}"/>
              </a:ext>
            </a:extLst>
          </p:cNvPr>
          <p:cNvSpPr>
            <a:spLocks noGrp="1"/>
          </p:cNvSpPr>
          <p:nvPr>
            <p:ph type="sldNum" sz="quarter" idx="12"/>
          </p:nvPr>
        </p:nvSpPr>
        <p:spPr/>
        <p:txBody>
          <a:bodyPr/>
          <a:lstStyle/>
          <a:p>
            <a:fld id="{FC3B48CF-7C8F-46A0-848A-C64E07C2F07C}" type="slidenum">
              <a:rPr lang="en-US" smtClean="0"/>
              <a:t>1</a:t>
            </a:fld>
            <a:endParaRPr lang="en-US"/>
          </a:p>
        </p:txBody>
      </p:sp>
    </p:spTree>
    <p:extLst>
      <p:ext uri="{BB962C8B-B14F-4D97-AF65-F5344CB8AC3E}">
        <p14:creationId xmlns:p14="http://schemas.microsoft.com/office/powerpoint/2010/main" val="2912569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57AD-43ED-CC18-4DC4-3AF5ADF240C9}"/>
              </a:ext>
            </a:extLst>
          </p:cNvPr>
          <p:cNvSpPr>
            <a:spLocks noGrp="1"/>
          </p:cNvSpPr>
          <p:nvPr>
            <p:ph type="title"/>
          </p:nvPr>
        </p:nvSpPr>
        <p:spPr/>
        <p:txBody>
          <a:bodyPr/>
          <a:lstStyle/>
          <a:p>
            <a:r>
              <a:rPr lang="en-US" b="1" dirty="0"/>
              <a:t>District Level Analysis</a:t>
            </a:r>
          </a:p>
        </p:txBody>
      </p:sp>
      <p:sp>
        <p:nvSpPr>
          <p:cNvPr id="3" name="Content Placeholder 2">
            <a:extLst>
              <a:ext uri="{FF2B5EF4-FFF2-40B4-BE49-F238E27FC236}">
                <a16:creationId xmlns:a16="http://schemas.microsoft.com/office/drawing/2014/main" id="{254659D9-9CED-CCB0-7985-08786A2F746C}"/>
              </a:ext>
            </a:extLst>
          </p:cNvPr>
          <p:cNvSpPr>
            <a:spLocks noGrp="1"/>
          </p:cNvSpPr>
          <p:nvPr>
            <p:ph idx="1"/>
          </p:nvPr>
        </p:nvSpPr>
        <p:spPr>
          <a:xfrm>
            <a:off x="609600" y="1371599"/>
            <a:ext cx="10972800" cy="4984753"/>
          </a:xfrm>
        </p:spPr>
        <p:txBody>
          <a:bodyPr>
            <a:normAutofit fontScale="92500" lnSpcReduction="10000"/>
          </a:bodyPr>
          <a:lstStyle/>
          <a:p>
            <a:r>
              <a:rPr lang="en-US" sz="2800" dirty="0"/>
              <a:t>Between 2021 and 2023, there was variation in ITN issuing rates at the district level with few consistent upward trends. Overall, districts in the northern and southwestern zones of the country were the highest performing. </a:t>
            </a:r>
          </a:p>
          <a:p>
            <a:pPr marL="0" indent="0">
              <a:buNone/>
            </a:pPr>
            <a:endParaRPr lang="en-US" sz="2800" dirty="0"/>
          </a:p>
          <a:p>
            <a:r>
              <a:rPr lang="en-US" sz="2800" dirty="0"/>
              <a:t>A few provinces had districts that had issuing rates at or above 90% across all three years. These included </a:t>
            </a:r>
            <a:r>
              <a:rPr lang="en-US" sz="2800" dirty="0" err="1"/>
              <a:t>Muchinga</a:t>
            </a:r>
            <a:r>
              <a:rPr lang="en-US" sz="2800" dirty="0"/>
              <a:t> (</a:t>
            </a:r>
            <a:r>
              <a:rPr lang="en-US" sz="2800" dirty="0" err="1"/>
              <a:t>Mafinga</a:t>
            </a:r>
            <a:r>
              <a:rPr lang="en-US" sz="2800" dirty="0"/>
              <a:t> and </a:t>
            </a:r>
            <a:r>
              <a:rPr lang="en-US" sz="2800" dirty="0" err="1"/>
              <a:t>Isoka</a:t>
            </a:r>
            <a:r>
              <a:rPr lang="en-US" sz="2800" dirty="0"/>
              <a:t> districts), Northern (</a:t>
            </a:r>
            <a:r>
              <a:rPr lang="en-US" sz="2800" dirty="0" err="1"/>
              <a:t>Mbala</a:t>
            </a:r>
            <a:r>
              <a:rPr lang="en-US" sz="2800" dirty="0"/>
              <a:t> district), North-Western (</a:t>
            </a:r>
            <a:r>
              <a:rPr lang="en-US" sz="2800" dirty="0" err="1"/>
              <a:t>Kabompo</a:t>
            </a:r>
            <a:r>
              <a:rPr lang="en-US" sz="2800" dirty="0"/>
              <a:t> district), and Luapula (</a:t>
            </a:r>
            <a:r>
              <a:rPr lang="en-US" sz="2800" dirty="0" err="1"/>
              <a:t>Mwense</a:t>
            </a:r>
            <a:r>
              <a:rPr lang="en-US" sz="2800" dirty="0"/>
              <a:t> and </a:t>
            </a:r>
            <a:r>
              <a:rPr lang="en-US" sz="2800" dirty="0" err="1"/>
              <a:t>Samfya</a:t>
            </a:r>
            <a:r>
              <a:rPr lang="en-US" sz="2800" dirty="0"/>
              <a:t> districts). </a:t>
            </a:r>
          </a:p>
          <a:p>
            <a:pPr marL="0" indent="0">
              <a:buNone/>
            </a:pPr>
            <a:endParaRPr lang="en-US" sz="2800" dirty="0"/>
          </a:p>
          <a:p>
            <a:r>
              <a:rPr lang="en-US" sz="2800" dirty="0"/>
              <a:t>At the district level, issuing rates at EPI were generally higher than issuing rates for ANC across all three years. </a:t>
            </a:r>
          </a:p>
        </p:txBody>
      </p:sp>
      <p:sp>
        <p:nvSpPr>
          <p:cNvPr id="4" name="Slide Number Placeholder 3">
            <a:extLst>
              <a:ext uri="{FF2B5EF4-FFF2-40B4-BE49-F238E27FC236}">
                <a16:creationId xmlns:a16="http://schemas.microsoft.com/office/drawing/2014/main" id="{18314299-9C04-6720-A527-E6B3C6063678}"/>
              </a:ext>
            </a:extLst>
          </p:cNvPr>
          <p:cNvSpPr>
            <a:spLocks noGrp="1"/>
          </p:cNvSpPr>
          <p:nvPr>
            <p:ph type="sldNum" sz="quarter" idx="12"/>
          </p:nvPr>
        </p:nvSpPr>
        <p:spPr/>
        <p:txBody>
          <a:bodyPr/>
          <a:lstStyle/>
          <a:p>
            <a:fld id="{FC3B48CF-7C8F-46A0-848A-C64E07C2F07C}" type="slidenum">
              <a:rPr lang="en-US" smtClean="0"/>
              <a:t>10</a:t>
            </a:fld>
            <a:endParaRPr lang="en-US"/>
          </a:p>
        </p:txBody>
      </p:sp>
    </p:spTree>
    <p:extLst>
      <p:ext uri="{BB962C8B-B14F-4D97-AF65-F5344CB8AC3E}">
        <p14:creationId xmlns:p14="http://schemas.microsoft.com/office/powerpoint/2010/main" val="238751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A625-7988-9901-0600-DCB79E658D10}"/>
              </a:ext>
            </a:extLst>
          </p:cNvPr>
          <p:cNvSpPr>
            <a:spLocks noGrp="1"/>
          </p:cNvSpPr>
          <p:nvPr>
            <p:ph type="title"/>
          </p:nvPr>
        </p:nvSpPr>
        <p:spPr/>
        <p:txBody>
          <a:bodyPr/>
          <a:lstStyle/>
          <a:p>
            <a:r>
              <a:rPr lang="en-US" dirty="0"/>
              <a:t>ITN Issuing Rates at ANC by District, 2021-2023</a:t>
            </a:r>
          </a:p>
        </p:txBody>
      </p:sp>
      <p:sp>
        <p:nvSpPr>
          <p:cNvPr id="4" name="Slide Number Placeholder 3">
            <a:extLst>
              <a:ext uri="{FF2B5EF4-FFF2-40B4-BE49-F238E27FC236}">
                <a16:creationId xmlns:a16="http://schemas.microsoft.com/office/drawing/2014/main" id="{950C252D-83B6-65D3-F3B1-36DA3FE50C76}"/>
              </a:ext>
            </a:extLst>
          </p:cNvPr>
          <p:cNvSpPr>
            <a:spLocks noGrp="1"/>
          </p:cNvSpPr>
          <p:nvPr>
            <p:ph type="sldNum" sz="quarter" idx="12"/>
          </p:nvPr>
        </p:nvSpPr>
        <p:spPr/>
        <p:txBody>
          <a:bodyPr/>
          <a:lstStyle/>
          <a:p>
            <a:fld id="{FC3B48CF-7C8F-46A0-848A-C64E07C2F07C}" type="slidenum">
              <a:rPr lang="en-US" smtClean="0"/>
              <a:t>11</a:t>
            </a:fld>
            <a:endParaRPr lang="en-US"/>
          </a:p>
        </p:txBody>
      </p:sp>
      <p:pic>
        <p:nvPicPr>
          <p:cNvPr id="5" name="Content Placeholder 4" descr="A group of maps of different countries/regions&#10;&#10;Description automatically generated">
            <a:extLst>
              <a:ext uri="{FF2B5EF4-FFF2-40B4-BE49-F238E27FC236}">
                <a16:creationId xmlns:a16="http://schemas.microsoft.com/office/drawing/2014/main" id="{F224B0C3-90BA-0018-88F7-62252F5CEF3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254" b="8555"/>
          <a:stretch/>
        </p:blipFill>
        <p:spPr bwMode="auto">
          <a:xfrm>
            <a:off x="609600" y="1797010"/>
            <a:ext cx="10972800" cy="394978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DABE1EAF-DA28-5D28-F647-29012E6B60BC}"/>
              </a:ext>
            </a:extLst>
          </p:cNvPr>
          <p:cNvPicPr>
            <a:picLocks noChangeAspect="1"/>
          </p:cNvPicPr>
          <p:nvPr/>
        </p:nvPicPr>
        <p:blipFill>
          <a:blip r:embed="rId4"/>
          <a:stretch>
            <a:fillRect/>
          </a:stretch>
        </p:blipFill>
        <p:spPr>
          <a:xfrm>
            <a:off x="1752600" y="6026708"/>
            <a:ext cx="8382000" cy="755091"/>
          </a:xfrm>
          <a:prstGeom prst="rect">
            <a:avLst/>
          </a:prstGeom>
        </p:spPr>
      </p:pic>
    </p:spTree>
    <p:extLst>
      <p:ext uri="{BB962C8B-B14F-4D97-AF65-F5344CB8AC3E}">
        <p14:creationId xmlns:p14="http://schemas.microsoft.com/office/powerpoint/2010/main" val="265435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C738-93DD-BE83-B5C3-73EE8F6E333E}"/>
              </a:ext>
            </a:extLst>
          </p:cNvPr>
          <p:cNvSpPr>
            <a:spLocks noGrp="1"/>
          </p:cNvSpPr>
          <p:nvPr>
            <p:ph type="title"/>
          </p:nvPr>
        </p:nvSpPr>
        <p:spPr/>
        <p:txBody>
          <a:bodyPr/>
          <a:lstStyle/>
          <a:p>
            <a:r>
              <a:rPr lang="en-US" dirty="0"/>
              <a:t>ITN Issuing Rates at EPI by District, 2021-2023</a:t>
            </a:r>
          </a:p>
        </p:txBody>
      </p:sp>
      <p:sp>
        <p:nvSpPr>
          <p:cNvPr id="4" name="Slide Number Placeholder 3">
            <a:extLst>
              <a:ext uri="{FF2B5EF4-FFF2-40B4-BE49-F238E27FC236}">
                <a16:creationId xmlns:a16="http://schemas.microsoft.com/office/drawing/2014/main" id="{C44CD622-C47A-6EA2-F328-6AA0626C5D6B}"/>
              </a:ext>
            </a:extLst>
          </p:cNvPr>
          <p:cNvSpPr>
            <a:spLocks noGrp="1"/>
          </p:cNvSpPr>
          <p:nvPr>
            <p:ph type="sldNum" sz="quarter" idx="12"/>
          </p:nvPr>
        </p:nvSpPr>
        <p:spPr/>
        <p:txBody>
          <a:bodyPr/>
          <a:lstStyle/>
          <a:p>
            <a:fld id="{FC3B48CF-7C8F-46A0-848A-C64E07C2F07C}" type="slidenum">
              <a:rPr lang="en-US" smtClean="0"/>
              <a:t>12</a:t>
            </a:fld>
            <a:endParaRPr lang="en-US"/>
          </a:p>
        </p:txBody>
      </p:sp>
      <p:pic>
        <p:nvPicPr>
          <p:cNvPr id="5" name="Content Placeholder 4" descr="A group of maps of different colors&#10;&#10;Description automatically generated">
            <a:extLst>
              <a:ext uri="{FF2B5EF4-FFF2-40B4-BE49-F238E27FC236}">
                <a16:creationId xmlns:a16="http://schemas.microsoft.com/office/drawing/2014/main" id="{03766437-AFF2-86FC-EA08-95CD038683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 t="8255" r="10" b="8340"/>
          <a:stretch/>
        </p:blipFill>
        <p:spPr bwMode="auto">
          <a:xfrm>
            <a:off x="609600" y="1791930"/>
            <a:ext cx="10972800" cy="395994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9447611-A341-969F-0E81-EE0F6D18C104}"/>
              </a:ext>
            </a:extLst>
          </p:cNvPr>
          <p:cNvPicPr>
            <a:picLocks noChangeAspect="1"/>
          </p:cNvPicPr>
          <p:nvPr/>
        </p:nvPicPr>
        <p:blipFill>
          <a:blip r:embed="rId3"/>
          <a:stretch>
            <a:fillRect/>
          </a:stretch>
        </p:blipFill>
        <p:spPr>
          <a:xfrm>
            <a:off x="1676400" y="6108127"/>
            <a:ext cx="8382727" cy="749873"/>
          </a:xfrm>
          <a:prstGeom prst="rect">
            <a:avLst/>
          </a:prstGeom>
        </p:spPr>
      </p:pic>
    </p:spTree>
    <p:extLst>
      <p:ext uri="{BB962C8B-B14F-4D97-AF65-F5344CB8AC3E}">
        <p14:creationId xmlns:p14="http://schemas.microsoft.com/office/powerpoint/2010/main" val="4137403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FD88-F462-2665-6E6D-34A3F4DA7218}"/>
              </a:ext>
            </a:extLst>
          </p:cNvPr>
          <p:cNvSpPr>
            <a:spLocks noGrp="1"/>
          </p:cNvSpPr>
          <p:nvPr>
            <p:ph type="title"/>
          </p:nvPr>
        </p:nvSpPr>
        <p:spPr/>
        <p:txBody>
          <a:bodyPr/>
          <a:lstStyle/>
          <a:p>
            <a:r>
              <a:rPr lang="en-US" b="1" dirty="0"/>
              <a:t>Key Findings (1)</a:t>
            </a:r>
          </a:p>
        </p:txBody>
      </p:sp>
      <p:sp>
        <p:nvSpPr>
          <p:cNvPr id="3" name="Content Placeholder 2">
            <a:extLst>
              <a:ext uri="{FF2B5EF4-FFF2-40B4-BE49-F238E27FC236}">
                <a16:creationId xmlns:a16="http://schemas.microsoft.com/office/drawing/2014/main" id="{EAAB4663-AE8A-D86E-0D7F-46CFFF81D7D3}"/>
              </a:ext>
            </a:extLst>
          </p:cNvPr>
          <p:cNvSpPr>
            <a:spLocks noGrp="1"/>
          </p:cNvSpPr>
          <p:nvPr>
            <p:ph idx="1"/>
          </p:nvPr>
        </p:nvSpPr>
        <p:spPr>
          <a:xfrm>
            <a:off x="609600" y="1371600"/>
            <a:ext cx="10972800" cy="5105400"/>
          </a:xfrm>
        </p:spPr>
        <p:txBody>
          <a:bodyPr>
            <a:normAutofit fontScale="77500" lnSpcReduction="20000"/>
          </a:bodyPr>
          <a:lstStyle/>
          <a:p>
            <a:pPr algn="just"/>
            <a:r>
              <a:rPr lang="en-US" dirty="0"/>
              <a:t>Inconsistent and inadequate supply of LLINs continues to be a major barrier to ensuring optimal issuing rates</a:t>
            </a:r>
          </a:p>
          <a:p>
            <a:pPr marL="0" indent="0" algn="just">
              <a:buNone/>
            </a:pPr>
            <a:endParaRPr lang="en-US" dirty="0"/>
          </a:p>
          <a:p>
            <a:pPr algn="just"/>
            <a:r>
              <a:rPr lang="en-US" dirty="0"/>
              <a:t>There are differences in issuing rates among and within health facilities in provinces that had received ITNs for distribution. </a:t>
            </a:r>
          </a:p>
          <a:p>
            <a:pPr lvl="1" algn="just">
              <a:buFont typeface="Wingdings" panose="05000000000000000000" pitchFamily="2" charset="2"/>
              <a:buChar char="§"/>
            </a:pPr>
            <a:r>
              <a:rPr lang="en-US" dirty="0"/>
              <a:t>Issuing rates are low at ANC even for facilities recording high issuing rates at EPI and vice versa in a few cases. The observed difference in the issuing rate given ITN availability could be non-supply related such as data entry errors and needs to be explored during supportive supervision.</a:t>
            </a:r>
          </a:p>
          <a:p>
            <a:pPr marL="457200" lvl="1" indent="0" algn="just">
              <a:buNone/>
            </a:pPr>
            <a:endParaRPr lang="en-US" dirty="0"/>
          </a:p>
          <a:p>
            <a:pPr algn="just"/>
            <a:r>
              <a:rPr lang="en-US" dirty="0"/>
              <a:t>Gaps in reporting and data management of ANC and EPI records at facility level which results in either under reporting or duplication of entries on the number of ITNs distributed. </a:t>
            </a:r>
          </a:p>
          <a:p>
            <a:pPr lvl="1" algn="just">
              <a:buFont typeface="Wingdings" panose="05000000000000000000" pitchFamily="2" charset="2"/>
              <a:buChar char="§"/>
            </a:pPr>
            <a:r>
              <a:rPr lang="en-US" dirty="0"/>
              <a:t>Data management has been a major problem in most health facilities, and this can be attributed to factors such as limited staff at health facilities managing more than one activity at the same time and inability of staff to enter data correctly. </a:t>
            </a:r>
          </a:p>
        </p:txBody>
      </p:sp>
      <p:sp>
        <p:nvSpPr>
          <p:cNvPr id="4" name="Slide Number Placeholder 3">
            <a:extLst>
              <a:ext uri="{FF2B5EF4-FFF2-40B4-BE49-F238E27FC236}">
                <a16:creationId xmlns:a16="http://schemas.microsoft.com/office/drawing/2014/main" id="{E45192A9-DF06-31B1-5809-06A54CBB4546}"/>
              </a:ext>
            </a:extLst>
          </p:cNvPr>
          <p:cNvSpPr>
            <a:spLocks noGrp="1"/>
          </p:cNvSpPr>
          <p:nvPr>
            <p:ph type="sldNum" sz="quarter" idx="12"/>
          </p:nvPr>
        </p:nvSpPr>
        <p:spPr/>
        <p:txBody>
          <a:bodyPr/>
          <a:lstStyle/>
          <a:p>
            <a:fld id="{FC3B48CF-7C8F-46A0-848A-C64E07C2F07C}" type="slidenum">
              <a:rPr lang="en-US" smtClean="0"/>
              <a:t>13</a:t>
            </a:fld>
            <a:endParaRPr lang="en-US"/>
          </a:p>
        </p:txBody>
      </p:sp>
    </p:spTree>
    <p:extLst>
      <p:ext uri="{BB962C8B-B14F-4D97-AF65-F5344CB8AC3E}">
        <p14:creationId xmlns:p14="http://schemas.microsoft.com/office/powerpoint/2010/main" val="310609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BCF4-04E3-2CA3-1375-5E20E6B6E77A}"/>
              </a:ext>
            </a:extLst>
          </p:cNvPr>
          <p:cNvSpPr>
            <a:spLocks noGrp="1"/>
          </p:cNvSpPr>
          <p:nvPr>
            <p:ph type="title"/>
          </p:nvPr>
        </p:nvSpPr>
        <p:spPr/>
        <p:txBody>
          <a:bodyPr/>
          <a:lstStyle/>
          <a:p>
            <a:r>
              <a:rPr lang="en-US" b="1" dirty="0"/>
              <a:t>Key Findings (2)</a:t>
            </a:r>
          </a:p>
        </p:txBody>
      </p:sp>
      <p:sp>
        <p:nvSpPr>
          <p:cNvPr id="3" name="Content Placeholder 2">
            <a:extLst>
              <a:ext uri="{FF2B5EF4-FFF2-40B4-BE49-F238E27FC236}">
                <a16:creationId xmlns:a16="http://schemas.microsoft.com/office/drawing/2014/main" id="{85D2B275-832D-45C2-A5B6-0B8E9C003A55}"/>
              </a:ext>
            </a:extLst>
          </p:cNvPr>
          <p:cNvSpPr>
            <a:spLocks noGrp="1"/>
          </p:cNvSpPr>
          <p:nvPr>
            <p:ph idx="1"/>
          </p:nvPr>
        </p:nvSpPr>
        <p:spPr/>
        <p:txBody>
          <a:bodyPr/>
          <a:lstStyle/>
          <a:p>
            <a:r>
              <a:rPr lang="en-US" dirty="0"/>
              <a:t>The absence of ANC and EPI registers at some facilities leading to the use of improvised registers that do not conform to requirements may lead to reporting gaps. </a:t>
            </a:r>
          </a:p>
          <a:p>
            <a:pPr lvl="1">
              <a:buFont typeface="Wingdings" panose="05000000000000000000" pitchFamily="2" charset="2"/>
              <a:buChar char="§"/>
            </a:pPr>
            <a:r>
              <a:rPr lang="en-US" dirty="0"/>
              <a:t>This was observed during the 2021 assessment of health facility ITN distribution.  There’s a high possibility of data loss due to non-availability of appropriate registers for reporting ITNs issued. </a:t>
            </a:r>
          </a:p>
        </p:txBody>
      </p:sp>
      <p:sp>
        <p:nvSpPr>
          <p:cNvPr id="4" name="Slide Number Placeholder 3">
            <a:extLst>
              <a:ext uri="{FF2B5EF4-FFF2-40B4-BE49-F238E27FC236}">
                <a16:creationId xmlns:a16="http://schemas.microsoft.com/office/drawing/2014/main" id="{F20783A0-C3FE-9CA2-3C04-DE28BC2CB3D4}"/>
              </a:ext>
            </a:extLst>
          </p:cNvPr>
          <p:cNvSpPr>
            <a:spLocks noGrp="1"/>
          </p:cNvSpPr>
          <p:nvPr>
            <p:ph type="sldNum" sz="quarter" idx="12"/>
          </p:nvPr>
        </p:nvSpPr>
        <p:spPr/>
        <p:txBody>
          <a:bodyPr/>
          <a:lstStyle/>
          <a:p>
            <a:fld id="{FC3B48CF-7C8F-46A0-848A-C64E07C2F07C}" type="slidenum">
              <a:rPr lang="en-US" smtClean="0"/>
              <a:t>14</a:t>
            </a:fld>
            <a:endParaRPr lang="en-US"/>
          </a:p>
        </p:txBody>
      </p:sp>
    </p:spTree>
    <p:extLst>
      <p:ext uri="{BB962C8B-B14F-4D97-AF65-F5344CB8AC3E}">
        <p14:creationId xmlns:p14="http://schemas.microsoft.com/office/powerpoint/2010/main" val="396384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6269-3E54-1676-653A-8089992432F1}"/>
              </a:ext>
            </a:extLst>
          </p:cNvPr>
          <p:cNvSpPr>
            <a:spLocks noGrp="1"/>
          </p:cNvSpPr>
          <p:nvPr>
            <p:ph type="title"/>
          </p:nvPr>
        </p:nvSpPr>
        <p:spPr/>
        <p:txBody>
          <a:bodyPr/>
          <a:lstStyle/>
          <a:p>
            <a:r>
              <a:rPr lang="en-US" b="1" dirty="0"/>
              <a:t>Recommendations</a:t>
            </a:r>
          </a:p>
        </p:txBody>
      </p:sp>
      <p:sp>
        <p:nvSpPr>
          <p:cNvPr id="3" name="Content Placeholder 2">
            <a:extLst>
              <a:ext uri="{FF2B5EF4-FFF2-40B4-BE49-F238E27FC236}">
                <a16:creationId xmlns:a16="http://schemas.microsoft.com/office/drawing/2014/main" id="{9EEFF731-B8AF-70E9-7F68-847D40C8BA0F}"/>
              </a:ext>
            </a:extLst>
          </p:cNvPr>
          <p:cNvSpPr>
            <a:spLocks noGrp="1"/>
          </p:cNvSpPr>
          <p:nvPr>
            <p:ph idx="1"/>
          </p:nvPr>
        </p:nvSpPr>
        <p:spPr/>
        <p:txBody>
          <a:bodyPr>
            <a:normAutofit/>
          </a:bodyPr>
          <a:lstStyle/>
          <a:p>
            <a:pPr marL="514350" indent="-514350">
              <a:buFont typeface="+mj-lt"/>
              <a:buAutoNum type="arabicPeriod"/>
            </a:pPr>
            <a:r>
              <a:rPr lang="en-US" sz="2800" dirty="0"/>
              <a:t>Supportive supervision visits to heath facilities to provide on-site coaching to ANC and EPI staff</a:t>
            </a:r>
          </a:p>
          <a:p>
            <a:pPr marL="514350" indent="-514350">
              <a:buFont typeface="+mj-lt"/>
              <a:buAutoNum type="arabicPeriod"/>
            </a:pPr>
            <a:r>
              <a:rPr lang="en-US" sz="2800" dirty="0"/>
              <a:t>Strengthen staff capacity to accurately quantify ITN needs and improving availability of service delivery registers for accurate documentation of ITNs distributed</a:t>
            </a:r>
          </a:p>
          <a:p>
            <a:pPr marL="514350" indent="-514350">
              <a:buFont typeface="+mj-lt"/>
              <a:buAutoNum type="arabicPeriod" startAt="4"/>
            </a:pPr>
            <a:r>
              <a:rPr lang="en-US" sz="2800" dirty="0"/>
              <a:t>Identify HF data management focal point to increase effectiveness and accountability </a:t>
            </a:r>
          </a:p>
          <a:p>
            <a:pPr marL="514350" indent="-514350">
              <a:buFont typeface="+mj-lt"/>
              <a:buAutoNum type="arabicPeriod" startAt="4"/>
            </a:pPr>
            <a:r>
              <a:rPr lang="en-US" sz="2800" dirty="0"/>
              <a:t>Implement NMEP strategy for continuous resource mobilization</a:t>
            </a:r>
          </a:p>
          <a:p>
            <a:pPr marL="514350" indent="-514350">
              <a:buFont typeface="+mj-lt"/>
              <a:buAutoNum type="arabicPeriod" startAt="4"/>
            </a:pPr>
            <a:r>
              <a:rPr lang="en-US" sz="2800" dirty="0"/>
              <a:t>Increase NMEP &amp; stakeholder accountability</a:t>
            </a:r>
          </a:p>
        </p:txBody>
      </p:sp>
      <p:sp>
        <p:nvSpPr>
          <p:cNvPr id="4" name="Slide Number Placeholder 3">
            <a:extLst>
              <a:ext uri="{FF2B5EF4-FFF2-40B4-BE49-F238E27FC236}">
                <a16:creationId xmlns:a16="http://schemas.microsoft.com/office/drawing/2014/main" id="{C9B4BC86-7208-5B82-EC39-F789B702414B}"/>
              </a:ext>
            </a:extLst>
          </p:cNvPr>
          <p:cNvSpPr>
            <a:spLocks noGrp="1"/>
          </p:cNvSpPr>
          <p:nvPr>
            <p:ph type="sldNum" sz="quarter" idx="12"/>
          </p:nvPr>
        </p:nvSpPr>
        <p:spPr/>
        <p:txBody>
          <a:bodyPr/>
          <a:lstStyle/>
          <a:p>
            <a:fld id="{FC3B48CF-7C8F-46A0-848A-C64E07C2F07C}" type="slidenum">
              <a:rPr lang="en-US" smtClean="0"/>
              <a:t>15</a:t>
            </a:fld>
            <a:endParaRPr lang="en-US"/>
          </a:p>
        </p:txBody>
      </p:sp>
    </p:spTree>
    <p:extLst>
      <p:ext uri="{BB962C8B-B14F-4D97-AF65-F5344CB8AC3E}">
        <p14:creationId xmlns:p14="http://schemas.microsoft.com/office/powerpoint/2010/main" val="4132775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AA8DA-39EE-0AEE-6815-FCF6DC1E3DF1}"/>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9134DCE9-C1FC-12B7-6161-8FF7150452F0}"/>
              </a:ext>
            </a:extLst>
          </p:cNvPr>
          <p:cNvSpPr>
            <a:spLocks noGrp="1"/>
          </p:cNvSpPr>
          <p:nvPr>
            <p:ph idx="1"/>
          </p:nvPr>
        </p:nvSpPr>
        <p:spPr/>
        <p:txBody>
          <a:bodyPr>
            <a:normAutofit fontScale="77500" lnSpcReduction="20000"/>
          </a:bodyPr>
          <a:lstStyle/>
          <a:p>
            <a:r>
              <a:rPr lang="en-US" dirty="0"/>
              <a:t>The NMEC and stakeholders need to ensure that required ITN quantities are adequate to ensure stock availability all year round and this will only be possible with adequate quantification, planning and targeted advocacy on resource mobilization. </a:t>
            </a:r>
          </a:p>
          <a:p>
            <a:r>
              <a:rPr lang="en-US" dirty="0"/>
              <a:t>To ensure the CD task team’s mandate is actualized, the TORs should be enforced by the Ministry of Health through the NMEC and adhered to by all stakeholders and implementing partners who are part of the CD Task team including line ministries, NGOs and cooperating partners. </a:t>
            </a:r>
          </a:p>
          <a:p>
            <a:pPr marL="0" indent="0">
              <a:buNone/>
            </a:pPr>
            <a:endParaRPr lang="en-US" dirty="0"/>
          </a:p>
          <a:p>
            <a:r>
              <a:rPr lang="en-US" dirty="0"/>
              <a:t>All HF supervisors’ capacities should be strengthened in quantifying their monthly stock to prevent stockouts and systems should be put in place for early detection of stockouts. Additionally, the needed tools (e.g., registers, guidelines, job aids) must be provided and staff sufficiently trained and supervised to improve service delivery. </a:t>
            </a:r>
          </a:p>
        </p:txBody>
      </p:sp>
      <p:sp>
        <p:nvSpPr>
          <p:cNvPr id="4" name="Slide Number Placeholder 3">
            <a:extLst>
              <a:ext uri="{FF2B5EF4-FFF2-40B4-BE49-F238E27FC236}">
                <a16:creationId xmlns:a16="http://schemas.microsoft.com/office/drawing/2014/main" id="{D1666F09-C1F7-79BF-DD77-CF2CABCF229C}"/>
              </a:ext>
            </a:extLst>
          </p:cNvPr>
          <p:cNvSpPr>
            <a:spLocks noGrp="1"/>
          </p:cNvSpPr>
          <p:nvPr>
            <p:ph type="sldNum" sz="quarter" idx="12"/>
          </p:nvPr>
        </p:nvSpPr>
        <p:spPr/>
        <p:txBody>
          <a:bodyPr/>
          <a:lstStyle/>
          <a:p>
            <a:fld id="{FC3B48CF-7C8F-46A0-848A-C64E07C2F07C}" type="slidenum">
              <a:rPr lang="en-US" smtClean="0"/>
              <a:t>16</a:t>
            </a:fld>
            <a:endParaRPr lang="en-US"/>
          </a:p>
        </p:txBody>
      </p:sp>
    </p:spTree>
    <p:extLst>
      <p:ext uri="{BB962C8B-B14F-4D97-AF65-F5344CB8AC3E}">
        <p14:creationId xmlns:p14="http://schemas.microsoft.com/office/powerpoint/2010/main" val="316357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13DC-F370-8E7B-9AD3-AFC1656F1572}"/>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CD33EE33-A708-115F-7D94-E5E1346FBB8B}"/>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QUESTIONS? </a:t>
            </a:r>
          </a:p>
        </p:txBody>
      </p:sp>
      <p:sp>
        <p:nvSpPr>
          <p:cNvPr id="4" name="Slide Number Placeholder 3">
            <a:extLst>
              <a:ext uri="{FF2B5EF4-FFF2-40B4-BE49-F238E27FC236}">
                <a16:creationId xmlns:a16="http://schemas.microsoft.com/office/drawing/2014/main" id="{5EB73CE5-9975-7209-C955-D0A4D405560E}"/>
              </a:ext>
            </a:extLst>
          </p:cNvPr>
          <p:cNvSpPr>
            <a:spLocks noGrp="1"/>
          </p:cNvSpPr>
          <p:nvPr>
            <p:ph type="sldNum" sz="quarter" idx="12"/>
          </p:nvPr>
        </p:nvSpPr>
        <p:spPr/>
        <p:txBody>
          <a:bodyPr/>
          <a:lstStyle/>
          <a:p>
            <a:fld id="{FC3B48CF-7C8F-46A0-848A-C64E07C2F07C}" type="slidenum">
              <a:rPr lang="en-US" smtClean="0"/>
              <a:t>17</a:t>
            </a:fld>
            <a:endParaRPr lang="en-US"/>
          </a:p>
        </p:txBody>
      </p:sp>
    </p:spTree>
    <p:extLst>
      <p:ext uri="{BB962C8B-B14F-4D97-AF65-F5344CB8AC3E}">
        <p14:creationId xmlns:p14="http://schemas.microsoft.com/office/powerpoint/2010/main" val="1794253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F16C-AF43-CF17-1FD9-A02BB50EA897}"/>
              </a:ext>
            </a:extLst>
          </p:cNvPr>
          <p:cNvSpPr>
            <a:spLocks noGrp="1"/>
          </p:cNvSpPr>
          <p:nvPr>
            <p:ph type="title"/>
          </p:nvPr>
        </p:nvSpPr>
        <p:spPr>
          <a:xfrm>
            <a:off x="2057400" y="0"/>
            <a:ext cx="8229600" cy="1143000"/>
          </a:xfrm>
        </p:spPr>
        <p:txBody>
          <a:bodyPr>
            <a:noAutofit/>
          </a:bodyPr>
          <a:lstStyle/>
          <a:p>
            <a:r>
              <a:rPr lang="en-US" dirty="0"/>
              <a:t>Multi-Country Data on Routine ITN Distribution </a:t>
            </a:r>
          </a:p>
        </p:txBody>
      </p:sp>
      <p:sp>
        <p:nvSpPr>
          <p:cNvPr id="4" name="Content Placeholder 3">
            <a:extLst>
              <a:ext uri="{FF2B5EF4-FFF2-40B4-BE49-F238E27FC236}">
                <a16:creationId xmlns:a16="http://schemas.microsoft.com/office/drawing/2014/main" id="{ABE76A21-D344-1A01-B9BD-7E803F013925}"/>
              </a:ext>
            </a:extLst>
          </p:cNvPr>
          <p:cNvSpPr>
            <a:spLocks noGrp="1"/>
          </p:cNvSpPr>
          <p:nvPr>
            <p:ph sz="half" idx="2"/>
          </p:nvPr>
        </p:nvSpPr>
        <p:spPr>
          <a:xfrm>
            <a:off x="4800600" y="1447801"/>
            <a:ext cx="6781800" cy="4678366"/>
          </a:xfrm>
        </p:spPr>
        <p:txBody>
          <a:bodyPr>
            <a:normAutofit fontScale="62500" lnSpcReduction="20000"/>
          </a:bodyPr>
          <a:lstStyle/>
          <a:p>
            <a:r>
              <a:rPr lang="en-US" sz="2900" dirty="0"/>
              <a:t>In 2022, PMI VectorLink conducted a multi-country review which showed that despite continuous distribution channels operating for over a decade, many countries still struggle to reach and maintain high issuing rates. </a:t>
            </a:r>
          </a:p>
          <a:p>
            <a:pPr marL="0" indent="0">
              <a:buNone/>
            </a:pPr>
            <a:endParaRPr lang="en-US" sz="2900" dirty="0"/>
          </a:p>
          <a:p>
            <a:r>
              <a:rPr lang="en-US" sz="2900" dirty="0"/>
              <a:t>Issuing rate is a measure of the performance of the ANC and EPI channel and defined as the percentage of pregnant women at first ANC visit and children under 1 year receiving the first measles vaccine who also received an ITN). </a:t>
            </a:r>
          </a:p>
          <a:p>
            <a:pPr marL="0" indent="0">
              <a:buNone/>
            </a:pPr>
            <a:endParaRPr lang="en-US" sz="2900" dirty="0"/>
          </a:p>
          <a:p>
            <a:r>
              <a:rPr lang="en-US" dirty="0"/>
              <a:t>A blinded multi-country analysis of routine Antenatal Clinic and Expanded Program on Immunization (ANC/EPI) data. </a:t>
            </a:r>
          </a:p>
          <a:p>
            <a:pPr marL="0" indent="0">
              <a:buNone/>
            </a:pPr>
            <a:endParaRPr lang="en-US" dirty="0"/>
          </a:p>
          <a:p>
            <a:r>
              <a:rPr lang="en-US" dirty="0"/>
              <a:t>Monthly data from January-December 2021 was analysed.</a:t>
            </a:r>
          </a:p>
          <a:p>
            <a:pPr marL="0" indent="0">
              <a:buNone/>
            </a:pPr>
            <a:endParaRPr lang="en-US" dirty="0"/>
          </a:p>
          <a:p>
            <a:r>
              <a:rPr lang="en-US" dirty="0"/>
              <a:t>Data was from seven country’s HMIS and analysis was jointly conducted with NMPs.</a:t>
            </a:r>
          </a:p>
        </p:txBody>
      </p:sp>
      <p:sp>
        <p:nvSpPr>
          <p:cNvPr id="5" name="Slide Number Placeholder 4">
            <a:extLst>
              <a:ext uri="{FF2B5EF4-FFF2-40B4-BE49-F238E27FC236}">
                <a16:creationId xmlns:a16="http://schemas.microsoft.com/office/drawing/2014/main" id="{AF839483-C76B-AEB8-190A-4C7CE6DAB5CD}"/>
              </a:ext>
            </a:extLst>
          </p:cNvPr>
          <p:cNvSpPr>
            <a:spLocks noGrp="1"/>
          </p:cNvSpPr>
          <p:nvPr>
            <p:ph type="sldNum" sz="quarter" idx="12"/>
          </p:nvPr>
        </p:nvSpPr>
        <p:spPr/>
        <p:txBody>
          <a:bodyPr/>
          <a:lstStyle/>
          <a:p>
            <a:fld id="{FC3B48CF-7C8F-46A0-848A-C64E07C2F07C}" type="slidenum">
              <a:rPr lang="en-US" smtClean="0"/>
              <a:t>2</a:t>
            </a:fld>
            <a:endParaRPr lang="en-US" dirty="0"/>
          </a:p>
        </p:txBody>
      </p:sp>
      <p:pic>
        <p:nvPicPr>
          <p:cNvPr id="6" name="Content Placeholder 5">
            <a:extLst>
              <a:ext uri="{FF2B5EF4-FFF2-40B4-BE49-F238E27FC236}">
                <a16:creationId xmlns:a16="http://schemas.microsoft.com/office/drawing/2014/main" id="{B14F7D8D-AF1F-63A5-054D-46C31AE65433}"/>
              </a:ext>
            </a:extLst>
          </p:cNvPr>
          <p:cNvPicPr>
            <a:picLocks noGrp="1" noChangeAspect="1"/>
          </p:cNvPicPr>
          <p:nvPr>
            <p:ph sz="half" idx="1"/>
          </p:nvPr>
        </p:nvPicPr>
        <p:blipFill rotWithShape="1">
          <a:blip r:embed="rId3"/>
          <a:srcRect l="50000" t="26764" r="20801" b="6398"/>
          <a:stretch/>
        </p:blipFill>
        <p:spPr>
          <a:xfrm>
            <a:off x="1066800" y="1447800"/>
            <a:ext cx="3515062" cy="4525963"/>
          </a:xfrm>
        </p:spPr>
      </p:pic>
    </p:spTree>
    <p:extLst>
      <p:ext uri="{BB962C8B-B14F-4D97-AF65-F5344CB8AC3E}">
        <p14:creationId xmlns:p14="http://schemas.microsoft.com/office/powerpoint/2010/main" val="1648452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76BB-0A26-97A1-86E5-E1DDF5ED41D6}"/>
              </a:ext>
            </a:extLst>
          </p:cNvPr>
          <p:cNvSpPr>
            <a:spLocks noGrp="1"/>
          </p:cNvSpPr>
          <p:nvPr>
            <p:ph type="title"/>
          </p:nvPr>
        </p:nvSpPr>
        <p:spPr/>
        <p:txBody>
          <a:bodyPr/>
          <a:lstStyle/>
          <a:p>
            <a:r>
              <a:rPr lang="en-US" dirty="0"/>
              <a:t>Study Findings </a:t>
            </a:r>
          </a:p>
        </p:txBody>
      </p:sp>
      <p:sp>
        <p:nvSpPr>
          <p:cNvPr id="6" name="Content Placeholder 5">
            <a:extLst>
              <a:ext uri="{FF2B5EF4-FFF2-40B4-BE49-F238E27FC236}">
                <a16:creationId xmlns:a16="http://schemas.microsoft.com/office/drawing/2014/main" id="{D867F816-6EDB-A0B5-2136-1D91A0338D68}"/>
              </a:ext>
            </a:extLst>
          </p:cNvPr>
          <p:cNvSpPr>
            <a:spLocks noGrp="1"/>
          </p:cNvSpPr>
          <p:nvPr>
            <p:ph sz="half" idx="1"/>
          </p:nvPr>
        </p:nvSpPr>
        <p:spPr/>
        <p:txBody>
          <a:bodyPr>
            <a:normAutofit fontScale="77500" lnSpcReduction="20000"/>
          </a:bodyPr>
          <a:lstStyle/>
          <a:p>
            <a:r>
              <a:rPr lang="en-US" dirty="0"/>
              <a:t>ITN issuing rates varied across countries at ANC (31% to 93%) and EPI (39% to 92%). </a:t>
            </a:r>
          </a:p>
          <a:p>
            <a:r>
              <a:rPr lang="en-US" dirty="0"/>
              <a:t>Across the seven countries, the median ITN issuing rate was 64% at ANC and 78% at EPI. </a:t>
            </a:r>
          </a:p>
          <a:p>
            <a:r>
              <a:rPr lang="en-US" dirty="0"/>
              <a:t>Results varied greatly across months per country at both ANC and EPI. </a:t>
            </a:r>
          </a:p>
          <a:p>
            <a:r>
              <a:rPr lang="en-US" dirty="0"/>
              <a:t>NMP focal points mentioned that mass campaigns often negatively affect the implementation of ITN distribution through ANC and EPI, even though global and national guidelines emphasize sustaining CD during campaigns. </a:t>
            </a:r>
          </a:p>
        </p:txBody>
      </p:sp>
      <p:sp>
        <p:nvSpPr>
          <p:cNvPr id="5" name="Slide Number Placeholder 4">
            <a:extLst>
              <a:ext uri="{FF2B5EF4-FFF2-40B4-BE49-F238E27FC236}">
                <a16:creationId xmlns:a16="http://schemas.microsoft.com/office/drawing/2014/main" id="{14B35F1B-755A-8020-503B-84B04D74E0A8}"/>
              </a:ext>
            </a:extLst>
          </p:cNvPr>
          <p:cNvSpPr>
            <a:spLocks noGrp="1"/>
          </p:cNvSpPr>
          <p:nvPr>
            <p:ph type="sldNum" sz="quarter" idx="12"/>
          </p:nvPr>
        </p:nvSpPr>
        <p:spPr/>
        <p:txBody>
          <a:bodyPr/>
          <a:lstStyle/>
          <a:p>
            <a:fld id="{FC3B48CF-7C8F-46A0-848A-C64E07C2F07C}" type="slidenum">
              <a:rPr lang="en-US" smtClean="0"/>
              <a:t>3</a:t>
            </a:fld>
            <a:endParaRPr lang="en-US" dirty="0"/>
          </a:p>
        </p:txBody>
      </p:sp>
      <p:pic>
        <p:nvPicPr>
          <p:cNvPr id="10" name="Content Placeholder 5">
            <a:extLst>
              <a:ext uri="{FF2B5EF4-FFF2-40B4-BE49-F238E27FC236}">
                <a16:creationId xmlns:a16="http://schemas.microsoft.com/office/drawing/2014/main" id="{8D98B608-E3E5-2431-1D53-7F3DCF2A7496}"/>
              </a:ext>
            </a:extLst>
          </p:cNvPr>
          <p:cNvPicPr>
            <a:picLocks noGrp="1" noChangeAspect="1"/>
          </p:cNvPicPr>
          <p:nvPr>
            <p:ph sz="half" idx="2"/>
          </p:nvPr>
        </p:nvPicPr>
        <p:blipFill rotWithShape="1">
          <a:blip r:embed="rId3"/>
          <a:srcRect l="37080" t="27436" r="7493" b="6413"/>
          <a:stretch/>
        </p:blipFill>
        <p:spPr>
          <a:xfrm>
            <a:off x="6172200" y="1679944"/>
            <a:ext cx="4304414" cy="3987209"/>
          </a:xfrm>
        </p:spPr>
      </p:pic>
    </p:spTree>
    <p:extLst>
      <p:ext uri="{BB962C8B-B14F-4D97-AF65-F5344CB8AC3E}">
        <p14:creationId xmlns:p14="http://schemas.microsoft.com/office/powerpoint/2010/main" val="2864836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F331-D1B1-0C6F-008C-E3D60915B9C9}"/>
              </a:ext>
            </a:extLst>
          </p:cNvPr>
          <p:cNvSpPr>
            <a:spLocks noGrp="1"/>
          </p:cNvSpPr>
          <p:nvPr>
            <p:ph type="title"/>
          </p:nvPr>
        </p:nvSpPr>
        <p:spPr/>
        <p:txBody>
          <a:bodyPr/>
          <a:lstStyle/>
          <a:p>
            <a:r>
              <a:rPr lang="en-US" dirty="0"/>
              <a:t>Barriers to Optimal Performance </a:t>
            </a:r>
          </a:p>
        </p:txBody>
      </p:sp>
      <p:sp>
        <p:nvSpPr>
          <p:cNvPr id="3" name="Content Placeholder 2">
            <a:extLst>
              <a:ext uri="{FF2B5EF4-FFF2-40B4-BE49-F238E27FC236}">
                <a16:creationId xmlns:a16="http://schemas.microsoft.com/office/drawing/2014/main" id="{FECE9784-CAC9-FCA0-A827-56288CDAF288}"/>
              </a:ext>
            </a:extLst>
          </p:cNvPr>
          <p:cNvSpPr>
            <a:spLocks noGrp="1"/>
          </p:cNvSpPr>
          <p:nvPr>
            <p:ph idx="1"/>
          </p:nvPr>
        </p:nvSpPr>
        <p:spPr/>
        <p:txBody>
          <a:bodyPr>
            <a:normAutofit/>
          </a:bodyPr>
          <a:lstStyle/>
          <a:p>
            <a:pPr>
              <a:lnSpc>
                <a:spcPct val="150000"/>
              </a:lnSpc>
            </a:pPr>
            <a:r>
              <a:rPr lang="en-US" sz="2800" dirty="0"/>
              <a:t>Inconsistent and sometimes inadequate ITN stock</a:t>
            </a:r>
          </a:p>
          <a:p>
            <a:pPr>
              <a:lnSpc>
                <a:spcPct val="150000"/>
              </a:lnSpc>
            </a:pPr>
            <a:r>
              <a:rPr lang="en-US" sz="2800" dirty="0"/>
              <a:t>Lack of updated guidelines on ITN distribution and utilization</a:t>
            </a:r>
          </a:p>
          <a:p>
            <a:pPr>
              <a:lnSpc>
                <a:spcPct val="150000"/>
              </a:lnSpc>
            </a:pPr>
            <a:r>
              <a:rPr lang="en-US" sz="2800" dirty="0"/>
              <a:t>Lack of recommended registers and other tools leading to improvisation</a:t>
            </a:r>
          </a:p>
          <a:p>
            <a:pPr>
              <a:lnSpc>
                <a:spcPct val="150000"/>
              </a:lnSpc>
            </a:pPr>
            <a:r>
              <a:rPr lang="en-US" sz="2800" dirty="0"/>
              <a:t> Low funding for social behavior change activities lacking at the facility level.</a:t>
            </a:r>
          </a:p>
        </p:txBody>
      </p:sp>
      <p:sp>
        <p:nvSpPr>
          <p:cNvPr id="4" name="Slide Number Placeholder 3">
            <a:extLst>
              <a:ext uri="{FF2B5EF4-FFF2-40B4-BE49-F238E27FC236}">
                <a16:creationId xmlns:a16="http://schemas.microsoft.com/office/drawing/2014/main" id="{E10A493A-4D90-7527-75A7-280F8D312AF3}"/>
              </a:ext>
            </a:extLst>
          </p:cNvPr>
          <p:cNvSpPr>
            <a:spLocks noGrp="1"/>
          </p:cNvSpPr>
          <p:nvPr>
            <p:ph type="sldNum" sz="quarter" idx="12"/>
          </p:nvPr>
        </p:nvSpPr>
        <p:spPr/>
        <p:txBody>
          <a:bodyPr/>
          <a:lstStyle/>
          <a:p>
            <a:fld id="{FC3B48CF-7C8F-46A0-848A-C64E07C2F07C}" type="slidenum">
              <a:rPr lang="en-US" smtClean="0"/>
              <a:t>4</a:t>
            </a:fld>
            <a:endParaRPr lang="en-US" dirty="0"/>
          </a:p>
        </p:txBody>
      </p:sp>
    </p:spTree>
    <p:extLst>
      <p:ext uri="{BB962C8B-B14F-4D97-AF65-F5344CB8AC3E}">
        <p14:creationId xmlns:p14="http://schemas.microsoft.com/office/powerpoint/2010/main" val="116784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1430000" cy="1143000"/>
          </a:xfrm>
        </p:spPr>
        <p:txBody>
          <a:bodyPr/>
          <a:lstStyle/>
          <a:p>
            <a:r>
              <a:rPr lang="en-US" b="1" dirty="0"/>
              <a:t>Background –Zambia ITN Issuance Rate</a:t>
            </a:r>
          </a:p>
        </p:txBody>
      </p:sp>
      <p:sp>
        <p:nvSpPr>
          <p:cNvPr id="3" name="Content Placeholder 2"/>
          <p:cNvSpPr>
            <a:spLocks noGrp="1"/>
          </p:cNvSpPr>
          <p:nvPr>
            <p:ph idx="1"/>
          </p:nvPr>
        </p:nvSpPr>
        <p:spPr>
          <a:xfrm>
            <a:off x="228600" y="1219200"/>
            <a:ext cx="11963400" cy="5502277"/>
          </a:xfrm>
        </p:spPr>
        <p:txBody>
          <a:bodyPr>
            <a:normAutofit lnSpcReduction="10000"/>
          </a:bodyPr>
          <a:lstStyle/>
          <a:p>
            <a:pPr marL="0" indent="0">
              <a:buNone/>
            </a:pPr>
            <a:endParaRPr lang="en-US" sz="2000" dirty="0">
              <a:latin typeface="Aptos" panose="020B0004020202020204" pitchFamily="34" charset="0"/>
              <a:ea typeface="Calibri" panose="020F0502020204030204" pitchFamily="34" charset="0"/>
            </a:endParaRPr>
          </a:p>
          <a:p>
            <a:pPr lvl="0">
              <a:spcBef>
                <a:spcPts val="0"/>
              </a:spcBef>
              <a:spcAft>
                <a:spcPts val="800"/>
              </a:spcAft>
              <a:buFont typeface="Symbol" panose="05050102010706020507" pitchFamily="18" charset="2"/>
              <a:buChar char=""/>
            </a:pPr>
            <a:r>
              <a:rPr lang="en-US" sz="2400" dirty="0">
                <a:effectLst/>
                <a:ea typeface="Calibri" panose="020F0502020204030204" pitchFamily="34" charset="0"/>
              </a:rPr>
              <a:t>In 2023, </a:t>
            </a:r>
            <a:r>
              <a:rPr lang="en-US" sz="2400" dirty="0">
                <a:ea typeface="Calibri" panose="020F0502020204030204" pitchFamily="34" charset="0"/>
              </a:rPr>
              <a:t>the Zambia NMEC with support from PMI </a:t>
            </a:r>
            <a:r>
              <a:rPr lang="en-US" sz="2400" dirty="0">
                <a:effectLst/>
                <a:ea typeface="Calibri" panose="020F0502020204030204" pitchFamily="34" charset="0"/>
              </a:rPr>
              <a:t>Evolve conducted data analysis of the ITN issuing rate from 2021-2023 </a:t>
            </a:r>
          </a:p>
          <a:p>
            <a:pPr lvl="0">
              <a:spcBef>
                <a:spcPts val="0"/>
              </a:spcBef>
              <a:spcAft>
                <a:spcPts val="800"/>
              </a:spcAft>
              <a:buFont typeface="Symbol" panose="05050102010706020507" pitchFamily="18" charset="2"/>
              <a:buChar char=""/>
            </a:pPr>
            <a:r>
              <a:rPr lang="en-US" sz="2400" dirty="0">
                <a:ea typeface="Calibri" panose="020F0502020204030204" pitchFamily="34" charset="0"/>
              </a:rPr>
              <a:t>The </a:t>
            </a:r>
            <a:r>
              <a:rPr lang="en-US" sz="2400" dirty="0">
                <a:effectLst/>
                <a:ea typeface="Calibri" panose="020F0502020204030204" pitchFamily="34" charset="0"/>
              </a:rPr>
              <a:t>objectives of the assessment were to:</a:t>
            </a:r>
          </a:p>
          <a:p>
            <a:pPr lvl="1">
              <a:spcBef>
                <a:spcPts val="0"/>
              </a:spcBef>
              <a:spcAft>
                <a:spcPts val="800"/>
              </a:spcAft>
              <a:buFont typeface="Wingdings" panose="05000000000000000000" pitchFamily="2" charset="2"/>
              <a:buChar char="§"/>
            </a:pPr>
            <a:r>
              <a:rPr lang="en-US" sz="2200" dirty="0">
                <a:effectLst/>
                <a:ea typeface="Calibri" panose="020F0502020204030204" pitchFamily="34" charset="0"/>
              </a:rPr>
              <a:t>Review Zambia’s 2022 ANC and EPI health facility monthly data by district to see where performance was sub-optimal, compared against 2021 results, </a:t>
            </a:r>
          </a:p>
          <a:p>
            <a:pPr lvl="1">
              <a:spcBef>
                <a:spcPts val="0"/>
              </a:spcBef>
              <a:spcAft>
                <a:spcPts val="800"/>
              </a:spcAft>
              <a:buFont typeface="Wingdings" panose="05000000000000000000" pitchFamily="2" charset="2"/>
              <a:buChar char="§"/>
            </a:pPr>
            <a:r>
              <a:rPr lang="en-US" sz="2200" dirty="0">
                <a:effectLst/>
                <a:ea typeface="Calibri" panose="020F0502020204030204" pitchFamily="34" charset="0"/>
              </a:rPr>
              <a:t>Review the 2023 quantifications and logistics plans to see if there were any apparent indications of barriers to optimal performance this year and, if so, devise activities to mitigate risk.</a:t>
            </a:r>
          </a:p>
          <a:p>
            <a:pPr>
              <a:buFont typeface="Wingdings" panose="05000000000000000000" pitchFamily="2" charset="2"/>
              <a:buChar char="§"/>
            </a:pPr>
            <a:r>
              <a:rPr lang="en-US" sz="2400" dirty="0">
                <a:effectLst/>
                <a:ea typeface="Calibri" panose="020F0502020204030204" pitchFamily="34" charset="0"/>
              </a:rPr>
              <a:t>Zambia’s 2021 data on ANC and EPI ITN distribution was included in the multi-country review which revealed that the national ANC issuing rate was only 40% while the EPI rate was at 75%.</a:t>
            </a:r>
          </a:p>
          <a:p>
            <a:pPr marR="0" algn="just">
              <a:spcBef>
                <a:spcPts val="0"/>
              </a:spcBef>
              <a:spcAft>
                <a:spcPts val="800"/>
              </a:spcAft>
              <a:buFont typeface="Wingdings" panose="05000000000000000000" pitchFamily="2" charset="2"/>
              <a:buChar char="§"/>
            </a:pPr>
            <a:r>
              <a:rPr lang="en-US" sz="2400" dirty="0">
                <a:effectLst/>
                <a:ea typeface="Calibri" panose="020F0502020204030204" pitchFamily="34" charset="0"/>
              </a:rPr>
              <a:t>Zambia population is approximately 20 million people and out of this the number of expectant pregnant women to visit ANC centers is 1.1 million (5.4%), while the number of children (&lt;1 years) to visit EPI centers is 1 million (5.2%). </a:t>
            </a:r>
          </a:p>
          <a:p>
            <a:pPr lvl="1" algn="just">
              <a:spcBef>
                <a:spcPts val="0"/>
              </a:spcBef>
              <a:spcAft>
                <a:spcPts val="800"/>
              </a:spcAft>
              <a:buFont typeface="Wingdings" panose="05000000000000000000" pitchFamily="2" charset="2"/>
              <a:buChar char="§"/>
            </a:pPr>
            <a:r>
              <a:rPr lang="en-US" sz="2000" dirty="0">
                <a:effectLst/>
                <a:ea typeface="Calibri" panose="020F0502020204030204" pitchFamily="34" charset="0"/>
              </a:rPr>
              <a:t>Approximately 2.1 million ITNs are required annually for routine distribution through ANC and EPI.</a:t>
            </a:r>
            <a:endParaRPr lang="en-US" sz="2000" dirty="0"/>
          </a:p>
        </p:txBody>
      </p:sp>
      <p:sp>
        <p:nvSpPr>
          <p:cNvPr id="4" name="Slide Number Placeholder 3">
            <a:extLst>
              <a:ext uri="{FF2B5EF4-FFF2-40B4-BE49-F238E27FC236}">
                <a16:creationId xmlns:a16="http://schemas.microsoft.com/office/drawing/2014/main" id="{B1FDC726-6E37-33C1-F72D-6A4B5096A89F}"/>
              </a:ext>
            </a:extLst>
          </p:cNvPr>
          <p:cNvSpPr>
            <a:spLocks noGrp="1"/>
          </p:cNvSpPr>
          <p:nvPr>
            <p:ph type="sldNum" sz="quarter" idx="12"/>
          </p:nvPr>
        </p:nvSpPr>
        <p:spPr/>
        <p:txBody>
          <a:bodyPr/>
          <a:lstStyle/>
          <a:p>
            <a:fld id="{FC3B48CF-7C8F-46A0-848A-C64E07C2F07C}" type="slidenum">
              <a:rPr lang="en-US" smtClean="0"/>
              <a:t>5</a:t>
            </a:fld>
            <a:endParaRPr lang="en-US"/>
          </a:p>
        </p:txBody>
      </p:sp>
    </p:spTree>
    <p:extLst>
      <p:ext uri="{BB962C8B-B14F-4D97-AF65-F5344CB8AC3E}">
        <p14:creationId xmlns:p14="http://schemas.microsoft.com/office/powerpoint/2010/main" val="94604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31FE-4674-2DB1-6288-20312F8D6323}"/>
              </a:ext>
            </a:extLst>
          </p:cNvPr>
          <p:cNvSpPr>
            <a:spLocks noGrp="1"/>
          </p:cNvSpPr>
          <p:nvPr>
            <p:ph type="title"/>
          </p:nvPr>
        </p:nvSpPr>
        <p:spPr/>
        <p:txBody>
          <a:bodyPr>
            <a:normAutofit/>
          </a:bodyPr>
          <a:lstStyle/>
          <a:p>
            <a:r>
              <a:rPr lang="en-US" b="1" dirty="0"/>
              <a:t>Methodology</a:t>
            </a:r>
          </a:p>
        </p:txBody>
      </p:sp>
      <p:sp>
        <p:nvSpPr>
          <p:cNvPr id="3" name="Content Placeholder 2">
            <a:extLst>
              <a:ext uri="{FF2B5EF4-FFF2-40B4-BE49-F238E27FC236}">
                <a16:creationId xmlns:a16="http://schemas.microsoft.com/office/drawing/2014/main" id="{3CCEA891-CF06-3357-5267-E96BA5BA1E31}"/>
              </a:ext>
            </a:extLst>
          </p:cNvPr>
          <p:cNvSpPr>
            <a:spLocks noGrp="1"/>
          </p:cNvSpPr>
          <p:nvPr>
            <p:ph idx="1"/>
          </p:nvPr>
        </p:nvSpPr>
        <p:spPr>
          <a:xfrm>
            <a:off x="533400" y="1447799"/>
            <a:ext cx="10972800" cy="4908553"/>
          </a:xfrm>
        </p:spPr>
        <p:txBody>
          <a:bodyPr/>
          <a:lstStyle/>
          <a:p>
            <a:pPr algn="just"/>
            <a:r>
              <a:rPr lang="en-US" sz="2800" dirty="0">
                <a:effectLst/>
                <a:ea typeface="Calibri" panose="020F0502020204030204" pitchFamily="34" charset="0"/>
              </a:rPr>
              <a:t>The NMEC provided HMIS-DHIS2-based ANC and EPI ITN issuance data for 2022 and 2023. </a:t>
            </a:r>
          </a:p>
          <a:p>
            <a:pPr marL="0" indent="0" algn="just">
              <a:buNone/>
            </a:pPr>
            <a:endParaRPr lang="en-US" sz="2800" dirty="0">
              <a:effectLst/>
              <a:ea typeface="Calibri" panose="020F0502020204030204" pitchFamily="34" charset="0"/>
            </a:endParaRPr>
          </a:p>
          <a:p>
            <a:pPr lvl="1" algn="just">
              <a:buFont typeface="Wingdings" panose="05000000000000000000" pitchFamily="2" charset="2"/>
              <a:buChar char="§"/>
            </a:pPr>
            <a:r>
              <a:rPr lang="en-US" dirty="0">
                <a:effectLst/>
                <a:ea typeface="Calibri" panose="020F0502020204030204" pitchFamily="34" charset="0"/>
              </a:rPr>
              <a:t>The 2021 issuing data from the multi-country assessment was also included in this Zambia-specific analysis to obtain better performance trends.</a:t>
            </a:r>
          </a:p>
          <a:p>
            <a:pPr algn="just"/>
            <a:r>
              <a:rPr lang="en-US" sz="2800" dirty="0">
                <a:effectLst/>
                <a:ea typeface="Calibri" panose="020F0502020204030204" pitchFamily="34" charset="0"/>
              </a:rPr>
              <a:t>The data was analyzed using Microsoft Excel to show regional performance trends. The data was also visualized on maps to provide additional perspective of sub-national performance patterns. </a:t>
            </a:r>
          </a:p>
          <a:p>
            <a:pPr marL="0" indent="0">
              <a:buNone/>
            </a:pPr>
            <a:endParaRPr lang="en-US" dirty="0"/>
          </a:p>
        </p:txBody>
      </p:sp>
      <p:sp>
        <p:nvSpPr>
          <p:cNvPr id="4" name="Slide Number Placeholder 3">
            <a:extLst>
              <a:ext uri="{FF2B5EF4-FFF2-40B4-BE49-F238E27FC236}">
                <a16:creationId xmlns:a16="http://schemas.microsoft.com/office/drawing/2014/main" id="{26B7BB01-0988-EBD3-0B5B-8CD5E68641A7}"/>
              </a:ext>
            </a:extLst>
          </p:cNvPr>
          <p:cNvSpPr>
            <a:spLocks noGrp="1"/>
          </p:cNvSpPr>
          <p:nvPr>
            <p:ph type="sldNum" sz="quarter" idx="12"/>
          </p:nvPr>
        </p:nvSpPr>
        <p:spPr/>
        <p:txBody>
          <a:bodyPr/>
          <a:lstStyle/>
          <a:p>
            <a:fld id="{FC3B48CF-7C8F-46A0-848A-C64E07C2F07C}" type="slidenum">
              <a:rPr lang="en-US" smtClean="0"/>
              <a:t>6</a:t>
            </a:fld>
            <a:endParaRPr lang="en-US"/>
          </a:p>
        </p:txBody>
      </p:sp>
    </p:spTree>
    <p:extLst>
      <p:ext uri="{BB962C8B-B14F-4D97-AF65-F5344CB8AC3E}">
        <p14:creationId xmlns:p14="http://schemas.microsoft.com/office/powerpoint/2010/main" val="47482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C831-3FEF-6326-EF66-6E10ED8BD398}"/>
              </a:ext>
            </a:extLst>
          </p:cNvPr>
          <p:cNvSpPr>
            <a:spLocks noGrp="1"/>
          </p:cNvSpPr>
          <p:nvPr>
            <p:ph type="title"/>
          </p:nvPr>
        </p:nvSpPr>
        <p:spPr/>
        <p:txBody>
          <a:bodyPr/>
          <a:lstStyle/>
          <a:p>
            <a:pPr algn="ctr"/>
            <a:r>
              <a:rPr lang="en-US" b="1" dirty="0"/>
              <a:t>Provincial Level Analysis</a:t>
            </a:r>
          </a:p>
        </p:txBody>
      </p:sp>
      <p:sp>
        <p:nvSpPr>
          <p:cNvPr id="3" name="Content Placeholder 2">
            <a:extLst>
              <a:ext uri="{FF2B5EF4-FFF2-40B4-BE49-F238E27FC236}">
                <a16:creationId xmlns:a16="http://schemas.microsoft.com/office/drawing/2014/main" id="{8E593926-CC39-170D-2EE3-A7B05D6BEF5F}"/>
              </a:ext>
            </a:extLst>
          </p:cNvPr>
          <p:cNvSpPr>
            <a:spLocks noGrp="1"/>
          </p:cNvSpPr>
          <p:nvPr>
            <p:ph idx="1"/>
          </p:nvPr>
        </p:nvSpPr>
        <p:spPr>
          <a:xfrm>
            <a:off x="228600" y="1371600"/>
            <a:ext cx="11353800" cy="5349878"/>
          </a:xfrm>
        </p:spPr>
        <p:txBody>
          <a:bodyPr>
            <a:normAutofit/>
          </a:bodyPr>
          <a:lstStyle/>
          <a:p>
            <a:r>
              <a:rPr lang="en-US" sz="2800" dirty="0"/>
              <a:t>Between 2021 and 2023, 1.1 million and 1.4 million ITNs were issued at ANC and EPI centers, respectively. </a:t>
            </a:r>
          </a:p>
          <a:p>
            <a:r>
              <a:rPr lang="en-US" sz="2800" dirty="0"/>
              <a:t>Across all years, 47% of the 2.3 million pregnant women attending ANC and 68% of the 2.1 million eligible children at EPI received an ITN.</a:t>
            </a:r>
          </a:p>
          <a:p>
            <a:r>
              <a:rPr lang="en-US" sz="2800" dirty="0"/>
              <a:t>40% of pregnant women at ANC received an ITN in 2021, 50% of pregnant women received an ITN in both 2022 and 2023. </a:t>
            </a:r>
          </a:p>
          <a:p>
            <a:r>
              <a:rPr lang="en-US" sz="2800" dirty="0"/>
              <a:t>At EPI, the number of ITNs issued increased in 2022 compared to 2021 but decreased in 2023 compared to 2022.  </a:t>
            </a:r>
          </a:p>
          <a:p>
            <a:r>
              <a:rPr lang="en-US" sz="2800" dirty="0"/>
              <a:t>More children received the 1st measles vaccination dose in 2022 than 2021 and less in 2023 than in 2022. This translated to 75% of eligible children receiving an ITN in 2021, 64% in 2022, and 66% in 2023. </a:t>
            </a:r>
          </a:p>
          <a:p>
            <a:endParaRPr lang="en-US" sz="2800" dirty="0"/>
          </a:p>
        </p:txBody>
      </p:sp>
      <p:sp>
        <p:nvSpPr>
          <p:cNvPr id="4" name="Slide Number Placeholder 3">
            <a:extLst>
              <a:ext uri="{FF2B5EF4-FFF2-40B4-BE49-F238E27FC236}">
                <a16:creationId xmlns:a16="http://schemas.microsoft.com/office/drawing/2014/main" id="{969C4C37-E393-1713-4CAC-1D31D42437EB}"/>
              </a:ext>
            </a:extLst>
          </p:cNvPr>
          <p:cNvSpPr>
            <a:spLocks noGrp="1"/>
          </p:cNvSpPr>
          <p:nvPr>
            <p:ph type="sldNum" sz="quarter" idx="12"/>
          </p:nvPr>
        </p:nvSpPr>
        <p:spPr/>
        <p:txBody>
          <a:bodyPr/>
          <a:lstStyle/>
          <a:p>
            <a:fld id="{FC3B48CF-7C8F-46A0-848A-C64E07C2F07C}" type="slidenum">
              <a:rPr lang="en-US" smtClean="0"/>
              <a:t>7</a:t>
            </a:fld>
            <a:endParaRPr lang="en-US"/>
          </a:p>
        </p:txBody>
      </p:sp>
    </p:spTree>
    <p:extLst>
      <p:ext uri="{BB962C8B-B14F-4D97-AF65-F5344CB8AC3E}">
        <p14:creationId xmlns:p14="http://schemas.microsoft.com/office/powerpoint/2010/main" val="26924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173C-466B-E0E2-34B8-2E508341AAE9}"/>
              </a:ext>
            </a:extLst>
          </p:cNvPr>
          <p:cNvSpPr>
            <a:spLocks noGrp="1"/>
          </p:cNvSpPr>
          <p:nvPr>
            <p:ph type="title"/>
          </p:nvPr>
        </p:nvSpPr>
        <p:spPr/>
        <p:txBody>
          <a:bodyPr>
            <a:normAutofit fontScale="90000"/>
          </a:bodyPr>
          <a:lstStyle/>
          <a:p>
            <a:r>
              <a:rPr lang="en-US" dirty="0"/>
              <a:t>ITN Issuing Rate at ANC, per Year, per Province, 2021-2023</a:t>
            </a:r>
          </a:p>
        </p:txBody>
      </p:sp>
      <p:sp>
        <p:nvSpPr>
          <p:cNvPr id="4" name="Slide Number Placeholder 3">
            <a:extLst>
              <a:ext uri="{FF2B5EF4-FFF2-40B4-BE49-F238E27FC236}">
                <a16:creationId xmlns:a16="http://schemas.microsoft.com/office/drawing/2014/main" id="{AD6CBB76-8660-A5CF-8851-F407A5A7EA86}"/>
              </a:ext>
            </a:extLst>
          </p:cNvPr>
          <p:cNvSpPr>
            <a:spLocks noGrp="1"/>
          </p:cNvSpPr>
          <p:nvPr>
            <p:ph type="sldNum" sz="quarter" idx="12"/>
          </p:nvPr>
        </p:nvSpPr>
        <p:spPr/>
        <p:txBody>
          <a:bodyPr/>
          <a:lstStyle/>
          <a:p>
            <a:fld id="{FC3B48CF-7C8F-46A0-848A-C64E07C2F07C}" type="slidenum">
              <a:rPr lang="en-US" smtClean="0"/>
              <a:t>8</a:t>
            </a:fld>
            <a:endParaRPr lang="en-US"/>
          </a:p>
        </p:txBody>
      </p:sp>
      <p:graphicFrame>
        <p:nvGraphicFramePr>
          <p:cNvPr id="9" name="Content Placeholder 8">
            <a:extLst>
              <a:ext uri="{FF2B5EF4-FFF2-40B4-BE49-F238E27FC236}">
                <a16:creationId xmlns:a16="http://schemas.microsoft.com/office/drawing/2014/main" id="{E8D98973-0897-E343-555C-EB747B050605}"/>
              </a:ext>
            </a:extLst>
          </p:cNvPr>
          <p:cNvGraphicFramePr>
            <a:graphicFrameLocks noGrp="1"/>
          </p:cNvGraphicFramePr>
          <p:nvPr>
            <p:ph idx="1"/>
          </p:nvPr>
        </p:nvGraphicFramePr>
        <p:xfrm>
          <a:off x="609600" y="1371600"/>
          <a:ext cx="10972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078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8117-5F45-D658-1485-DCAAB8E3D86E}"/>
              </a:ext>
            </a:extLst>
          </p:cNvPr>
          <p:cNvSpPr>
            <a:spLocks noGrp="1"/>
          </p:cNvSpPr>
          <p:nvPr>
            <p:ph type="title"/>
          </p:nvPr>
        </p:nvSpPr>
        <p:spPr/>
        <p:txBody>
          <a:bodyPr>
            <a:normAutofit/>
          </a:bodyPr>
          <a:lstStyle/>
          <a:p>
            <a:r>
              <a:rPr lang="en-US" dirty="0"/>
              <a:t>ITN Issuing Rate at EPI, per Year, per Province, 2021-2023</a:t>
            </a:r>
          </a:p>
        </p:txBody>
      </p:sp>
      <p:sp>
        <p:nvSpPr>
          <p:cNvPr id="4" name="Slide Number Placeholder 3">
            <a:extLst>
              <a:ext uri="{FF2B5EF4-FFF2-40B4-BE49-F238E27FC236}">
                <a16:creationId xmlns:a16="http://schemas.microsoft.com/office/drawing/2014/main" id="{5CC4915A-A93E-952F-289C-DEF22F1EDFF5}"/>
              </a:ext>
            </a:extLst>
          </p:cNvPr>
          <p:cNvSpPr>
            <a:spLocks noGrp="1"/>
          </p:cNvSpPr>
          <p:nvPr>
            <p:ph type="sldNum" sz="quarter" idx="12"/>
          </p:nvPr>
        </p:nvSpPr>
        <p:spPr/>
        <p:txBody>
          <a:bodyPr/>
          <a:lstStyle/>
          <a:p>
            <a:fld id="{FC3B48CF-7C8F-46A0-848A-C64E07C2F07C}" type="slidenum">
              <a:rPr lang="en-US" smtClean="0"/>
              <a:t>9</a:t>
            </a:fld>
            <a:endParaRPr lang="en-US"/>
          </a:p>
        </p:txBody>
      </p:sp>
      <p:graphicFrame>
        <p:nvGraphicFramePr>
          <p:cNvPr id="10" name="Content Placeholder 9">
            <a:extLst>
              <a:ext uri="{FF2B5EF4-FFF2-40B4-BE49-F238E27FC236}">
                <a16:creationId xmlns:a16="http://schemas.microsoft.com/office/drawing/2014/main" id="{5554F9A2-068A-4EDD-C717-118F71AB57F4}"/>
              </a:ext>
            </a:extLst>
          </p:cNvPr>
          <p:cNvGraphicFramePr>
            <a:graphicFrameLocks noGrp="1"/>
          </p:cNvGraphicFramePr>
          <p:nvPr>
            <p:ph idx="1"/>
          </p:nvPr>
        </p:nvGraphicFramePr>
        <p:xfrm>
          <a:off x="609600" y="1371600"/>
          <a:ext cx="10972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797795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996d68b-cedf-4cf6-b0e9-70c42b8b73b5">
      <UserInfo>
        <DisplayName/>
        <AccountId xsi:nil="true"/>
        <AccountType/>
      </UserInfo>
    </SharedWithUsers>
    <MediaLengthInSeconds xmlns="0896c418-d0c7-4b3f-9503-94f2d6d92524" xsi:nil="true"/>
    <lcf76f155ced4ddcb4097134ff3c332f xmlns="0896c418-d0c7-4b3f-9503-94f2d6d92524">
      <Terms xmlns="http://schemas.microsoft.com/office/infopath/2007/PartnerControls"/>
    </lcf76f155ced4ddcb4097134ff3c332f>
    <TaxCatchAll xmlns="8996d68b-cedf-4cf6-b0e9-70c42b8b73b5"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96569A75C8B640A429B636000E85B5" ma:contentTypeVersion="20" ma:contentTypeDescription="Create a new document." ma:contentTypeScope="" ma:versionID="d527325e2ee7bdce0bd05e1ee9e5623b">
  <xsd:schema xmlns:xsd="http://www.w3.org/2001/XMLSchema" xmlns:xs="http://www.w3.org/2001/XMLSchema" xmlns:p="http://schemas.microsoft.com/office/2006/metadata/properties" xmlns:ns1="http://schemas.microsoft.com/sharepoint/v3" xmlns:ns2="0896c418-d0c7-4b3f-9503-94f2d6d92524" xmlns:ns3="8996d68b-cedf-4cf6-b0e9-70c42b8b73b5" targetNamespace="http://schemas.microsoft.com/office/2006/metadata/properties" ma:root="true" ma:fieldsID="320b29bbbb1ce865efcdaf5e33f1956b" ns1:_="" ns2:_="" ns3:_="">
    <xsd:import namespace="http://schemas.microsoft.com/sharepoint/v3"/>
    <xsd:import namespace="0896c418-d0c7-4b3f-9503-94f2d6d92524"/>
    <xsd:import namespace="8996d68b-cedf-4cf6-b0e9-70c42b8b73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96c418-d0c7-4b3f-9503-94f2d6d925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4f832c-f6f1-485d-8901-6765a4832c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96d68b-cedf-4cf6-b0e9-70c42b8b73b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c1ba3fe-9f63-4ca0-88c5-1ae13fb4517c}" ma:internalName="TaxCatchAll" ma:showField="CatchAllData" ma:web="8996d68b-cedf-4cf6-b0e9-70c42b8b73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EACE5-1B77-4F4E-93B1-CE7A40D3909F}">
  <ds:schemaRefs>
    <ds:schemaRef ds:uri="http://schemas.microsoft.com/sharepoint/v3/contenttype/forms"/>
  </ds:schemaRefs>
</ds:datastoreItem>
</file>

<file path=customXml/itemProps2.xml><?xml version="1.0" encoding="utf-8"?>
<ds:datastoreItem xmlns:ds="http://schemas.openxmlformats.org/officeDocument/2006/customXml" ds:itemID="{66158737-F68A-4539-826F-0A637D69AB09}">
  <ds:schemaRefs>
    <ds:schemaRef ds:uri="http://schemas.microsoft.com/office/2006/metadata/properties"/>
    <ds:schemaRef ds:uri="ee798634-e7c9-428e-835e-7b9055d5ca54"/>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788e32a8-2db3-47e5-8a92-47a007e06a3d"/>
    <ds:schemaRef ds:uri="http://www.w3.org/XML/1998/namespace"/>
    <ds:schemaRef ds:uri="http://purl.org/dc/terms/"/>
    <ds:schemaRef ds:uri="8996d68b-cedf-4cf6-b0e9-70c42b8b73b5"/>
    <ds:schemaRef ds:uri="0896c418-d0c7-4b3f-9503-94f2d6d92524"/>
    <ds:schemaRef ds:uri="http://schemas.microsoft.com/sharepoint/v3"/>
  </ds:schemaRefs>
</ds:datastoreItem>
</file>

<file path=customXml/itemProps3.xml><?xml version="1.0" encoding="utf-8"?>
<ds:datastoreItem xmlns:ds="http://schemas.openxmlformats.org/officeDocument/2006/customXml" ds:itemID="{9D0B5F78-706C-4487-850D-9111700AD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96c418-d0c7-4b3f-9503-94f2d6d92524"/>
    <ds:schemaRef ds:uri="8996d68b-cedf-4cf6-b0e9-70c42b8b73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4256</TotalTime>
  <Words>1723</Words>
  <Application>Microsoft Office PowerPoint</Application>
  <PresentationFormat>Widescreen</PresentationFormat>
  <Paragraphs>118</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-apple-system</vt:lpstr>
      <vt:lpstr>Aptos</vt:lpstr>
      <vt:lpstr>Arial</vt:lpstr>
      <vt:lpstr>Calibri</vt:lpstr>
      <vt:lpstr>Gill Sans MT</vt:lpstr>
      <vt:lpstr>Gill Sans Nova Light</vt:lpstr>
      <vt:lpstr>Symbol</vt:lpstr>
      <vt:lpstr>Wingdings</vt:lpstr>
      <vt:lpstr>Office Theme</vt:lpstr>
      <vt:lpstr>PowerPoint Presentation</vt:lpstr>
      <vt:lpstr>Multi-Country Data on Routine ITN Distribution </vt:lpstr>
      <vt:lpstr>Study Findings </vt:lpstr>
      <vt:lpstr>Barriers to Optimal Performance </vt:lpstr>
      <vt:lpstr>Background –Zambia ITN Issuance Rate</vt:lpstr>
      <vt:lpstr>Methodology</vt:lpstr>
      <vt:lpstr>Provincial Level Analysis</vt:lpstr>
      <vt:lpstr>ITN Issuing Rate at ANC, per Year, per Province, 2021-2023</vt:lpstr>
      <vt:lpstr>ITN Issuing Rate at EPI, per Year, per Province, 2021-2023</vt:lpstr>
      <vt:lpstr>District Level Analysis</vt:lpstr>
      <vt:lpstr>ITN Issuing Rates at ANC by District, 2021-2023</vt:lpstr>
      <vt:lpstr>ITN Issuing Rates at EPI by District, 2021-2023</vt:lpstr>
      <vt:lpstr>Key Findings (1)</vt:lpstr>
      <vt:lpstr>Key Findings (2)</vt:lpstr>
      <vt:lpstr>Recommendations</vt:lpstr>
      <vt:lpstr>Conclusion</vt:lpstr>
      <vt:lpstr>THANK YOU</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Sabol</dc:creator>
  <cp:lastModifiedBy>Elisa RIQUIER</cp:lastModifiedBy>
  <cp:revision>32</cp:revision>
  <dcterms:created xsi:type="dcterms:W3CDTF">2018-01-16T21:46:14Z</dcterms:created>
  <dcterms:modified xsi:type="dcterms:W3CDTF">2024-10-03T14:45:00Z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0x010100B44E4CA6DB8E074D8A298FC9583AF513</vt:lpwstr>
  </property>
  <property fmtid="{D5CDD505-2E9C-101B-9397-08002B2CF9AE}" pid="3" name="MediaServiceImageTags">
    <vt:lpwstr/>
  </property>
  <property fmtid="{D5CDD505-2E9C-101B-9397-08002B2CF9AE}" pid="4" name="Order">
    <vt:r8>317000</vt:r8>
  </property>
  <property fmtid="{D5CDD505-2E9C-101B-9397-08002B2CF9AE}" pid="5" name="xd_Signature">
    <vt:bool>false</vt:bool>
  </property>
  <property fmtid="{D5CDD505-2E9C-101B-9397-08002B2CF9AE}" pid="6" name="xd_ProgID">
    <vt:lpwstr/>
  </property>
  <property fmtid="{D5CDD505-2E9C-101B-9397-08002B2CF9AE}" pid="7" name="Approved">
    <vt:bool>true</vt:bool>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SIP_Label_6627b15a-80ec-4ef7-8353-f32e3c89bf3e_Enabled">
    <vt:lpwstr>true</vt:lpwstr>
  </property>
  <property fmtid="{D5CDD505-2E9C-101B-9397-08002B2CF9AE}" pid="13" name="MSIP_Label_6627b15a-80ec-4ef7-8353-f32e3c89bf3e_SetDate">
    <vt:lpwstr>2024-10-03T14:44:55Z</vt:lpwstr>
  </property>
  <property fmtid="{D5CDD505-2E9C-101B-9397-08002B2CF9AE}" pid="14" name="MSIP_Label_6627b15a-80ec-4ef7-8353-f32e3c89bf3e_Method">
    <vt:lpwstr>Privileged</vt:lpwstr>
  </property>
  <property fmtid="{D5CDD505-2E9C-101B-9397-08002B2CF9AE}" pid="15" name="MSIP_Label_6627b15a-80ec-4ef7-8353-f32e3c89bf3e_Name">
    <vt:lpwstr>IFRC Internal</vt:lpwstr>
  </property>
  <property fmtid="{D5CDD505-2E9C-101B-9397-08002B2CF9AE}" pid="16" name="MSIP_Label_6627b15a-80ec-4ef7-8353-f32e3c89bf3e_SiteId">
    <vt:lpwstr>a2b53be5-734e-4e6c-ab0d-d184f60fd917</vt:lpwstr>
  </property>
  <property fmtid="{D5CDD505-2E9C-101B-9397-08002B2CF9AE}" pid="17" name="MSIP_Label_6627b15a-80ec-4ef7-8353-f32e3c89bf3e_ActionId">
    <vt:lpwstr>72775b9d-c265-4799-8924-7a887a53b7e0</vt:lpwstr>
  </property>
  <property fmtid="{D5CDD505-2E9C-101B-9397-08002B2CF9AE}" pid="18" name="MSIP_Label_6627b15a-80ec-4ef7-8353-f32e3c89bf3e_ContentBits">
    <vt:lpwstr>2</vt:lpwstr>
  </property>
  <property fmtid="{D5CDD505-2E9C-101B-9397-08002B2CF9AE}" pid="19" name="ClassificationContentMarkingFooterLocations">
    <vt:lpwstr>Office Theme:7</vt:lpwstr>
  </property>
  <property fmtid="{D5CDD505-2E9C-101B-9397-08002B2CF9AE}" pid="20" name="ClassificationContentMarkingFooterText">
    <vt:lpwstr>Internal</vt:lpwstr>
  </property>
</Properties>
</file>