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7" r:id="rId5"/>
    <p:sldId id="261" r:id="rId6"/>
    <p:sldId id="262" r:id="rId7"/>
    <p:sldId id="268" r:id="rId8"/>
    <p:sldId id="269" r:id="rId9"/>
    <p:sldId id="270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0EBF8D-3140-40C0-B18C-EFE0665FC06B}" v="1" dt="2024-10-03T08:27:56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94794" autoAdjust="0"/>
  </p:normalViewPr>
  <p:slideViewPr>
    <p:cSldViewPr snapToGrid="0">
      <p:cViewPr varScale="1">
        <p:scale>
          <a:sx n="107" d="100"/>
          <a:sy n="107" d="100"/>
        </p:scale>
        <p:origin x="38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Poyer  | Tropical Health" userId="d9aa2b46-98b6-4eb5-89bb-6e82ef6edbad" providerId="ADAL" clId="{AA0EBF8D-3140-40C0-B18C-EFE0665FC06B}"/>
    <pc:docChg chg="custSel modSld">
      <pc:chgData name="Steve Poyer  | Tropical Health" userId="d9aa2b46-98b6-4eb5-89bb-6e82ef6edbad" providerId="ADAL" clId="{AA0EBF8D-3140-40C0-B18C-EFE0665FC06B}" dt="2024-10-03T08:29:08.177" v="346" actId="20577"/>
      <pc:docMkLst>
        <pc:docMk/>
      </pc:docMkLst>
      <pc:sldChg chg="modSp mod">
        <pc:chgData name="Steve Poyer  | Tropical Health" userId="d9aa2b46-98b6-4eb5-89bb-6e82ef6edbad" providerId="ADAL" clId="{AA0EBF8D-3140-40C0-B18C-EFE0665FC06B}" dt="2024-10-02T14:01:52.672" v="0" actId="20577"/>
        <pc:sldMkLst>
          <pc:docMk/>
          <pc:sldMk cId="2126775446" sldId="257"/>
        </pc:sldMkLst>
        <pc:spChg chg="mod">
          <ac:chgData name="Steve Poyer  | Tropical Health" userId="d9aa2b46-98b6-4eb5-89bb-6e82ef6edbad" providerId="ADAL" clId="{AA0EBF8D-3140-40C0-B18C-EFE0665FC06B}" dt="2024-10-02T14:01:52.672" v="0" actId="20577"/>
          <ac:spMkLst>
            <pc:docMk/>
            <pc:sldMk cId="2126775446" sldId="257"/>
            <ac:spMk id="3" creationId="{D9A38283-5A16-41F9-A89E-A29218F65038}"/>
          </ac:spMkLst>
        </pc:spChg>
      </pc:sldChg>
      <pc:sldChg chg="addSp delSp modSp mod">
        <pc:chgData name="Steve Poyer  | Tropical Health" userId="d9aa2b46-98b6-4eb5-89bb-6e82ef6edbad" providerId="ADAL" clId="{AA0EBF8D-3140-40C0-B18C-EFE0665FC06B}" dt="2024-10-03T08:29:08.177" v="346" actId="20577"/>
        <pc:sldMkLst>
          <pc:docMk/>
          <pc:sldMk cId="4195623035" sldId="269"/>
        </pc:sldMkLst>
        <pc:spChg chg="add mod">
          <ac:chgData name="Steve Poyer  | Tropical Health" userId="d9aa2b46-98b6-4eb5-89bb-6e82ef6edbad" providerId="ADAL" clId="{AA0EBF8D-3140-40C0-B18C-EFE0665FC06B}" dt="2024-10-03T08:29:08.177" v="346" actId="20577"/>
          <ac:spMkLst>
            <pc:docMk/>
            <pc:sldMk cId="4195623035" sldId="269"/>
            <ac:spMk id="5" creationId="{A7D83AE3-AC85-7625-E2E8-2EC087AAE041}"/>
          </ac:spMkLst>
        </pc:spChg>
        <pc:picChg chg="add del mod">
          <ac:chgData name="Steve Poyer  | Tropical Health" userId="d9aa2b46-98b6-4eb5-89bb-6e82ef6edbad" providerId="ADAL" clId="{AA0EBF8D-3140-40C0-B18C-EFE0665FC06B}" dt="2024-10-03T08:27:52.812" v="4" actId="478"/>
          <ac:picMkLst>
            <pc:docMk/>
            <pc:sldMk cId="4195623035" sldId="269"/>
            <ac:picMk id="3" creationId="{2E0D057C-80D8-1FCA-07ED-566383C692F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E77C2-B031-4AA4-963B-E478D5B2184F}" type="datetimeFigureOut">
              <a:rPr lang="en-CH" smtClean="0"/>
              <a:t>10/03/2024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04BBD-2B55-44D8-B792-70943275728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9071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0775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60990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20401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31310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8624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a baby&#10;&#10;Description automatically generated with low confidence">
            <a:extLst>
              <a:ext uri="{FF2B5EF4-FFF2-40B4-BE49-F238E27FC236}">
                <a16:creationId xmlns:a16="http://schemas.microsoft.com/office/drawing/2014/main" id="{829C4802-05B4-4B61-97BA-FBF573F60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" y="0"/>
            <a:ext cx="121846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411" y="2722563"/>
            <a:ext cx="6201103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411" y="5202238"/>
            <a:ext cx="678442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544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60C2E1A-A1F7-4923-B812-F1290716AD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" y="0"/>
            <a:ext cx="121846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481138"/>
            <a:ext cx="11391900" cy="3500437"/>
          </a:xfrm>
        </p:spPr>
        <p:txBody>
          <a:bodyPr anchor="ctr"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456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4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837" y="216618"/>
            <a:ext cx="11194708" cy="928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305" y="1636433"/>
            <a:ext cx="5334000" cy="432054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5545" y="1636433"/>
            <a:ext cx="5334000" cy="4351338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AF1664-0332-4C0C-ACC9-A8855A0F882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FDB14-3BCB-40ED-8E7F-B45302E69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9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10D384-A920-4888-841C-98629DD66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" y="0"/>
            <a:ext cx="1218468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A360AEF-8651-4D1F-BBA9-29D02E068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3060" y="4184374"/>
            <a:ext cx="9968949" cy="2097155"/>
          </a:xfrm>
        </p:spPr>
        <p:txBody>
          <a:bodyPr anchor="ctr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allianceformalariaprevention.com</a:t>
            </a:r>
          </a:p>
        </p:txBody>
      </p:sp>
    </p:spTree>
    <p:extLst>
      <p:ext uri="{BB962C8B-B14F-4D97-AF65-F5344CB8AC3E}">
        <p14:creationId xmlns:p14="http://schemas.microsoft.com/office/powerpoint/2010/main" val="287259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837" y="216618"/>
            <a:ext cx="11076317" cy="928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37" y="1280160"/>
            <a:ext cx="11076317" cy="489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45089-A2F6-7D74-096D-0812D34C97F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H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5285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llianceformalariaprevention.com/itn-quantification/index.html" TargetMode="External"/><Relationship Id="rId5" Type="http://schemas.openxmlformats.org/officeDocument/2006/relationships/hyperlink" Target="https://doi.org/10.1186/s12936-023-04609-z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llianceformalariaprevention.com/itn-quantification/index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@trophealth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eleanore@trophealth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5AAA-B750-4C4B-B53C-A330B1751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411" y="2112963"/>
            <a:ext cx="6201103" cy="2387600"/>
          </a:xfrm>
        </p:spPr>
        <p:txBody>
          <a:bodyPr>
            <a:normAutofit/>
          </a:bodyPr>
          <a:lstStyle/>
          <a:p>
            <a:r>
              <a:rPr lang="en-US" dirty="0"/>
              <a:t>ITN Quantification Website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38283-5A16-41F9-A89E-A29218F650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CDWG General Call | October 2, 2024</a:t>
            </a:r>
          </a:p>
          <a:p>
            <a:r>
              <a:rPr lang="en-US" dirty="0"/>
              <a:t>Stephen Poyer &amp; Eleanore Sternberg</a:t>
            </a:r>
          </a:p>
          <a:p>
            <a:r>
              <a:rPr lang="en-US" dirty="0"/>
              <a:t>Tropical Health</a:t>
            </a:r>
          </a:p>
        </p:txBody>
      </p:sp>
    </p:spTree>
    <p:extLst>
      <p:ext uri="{BB962C8B-B14F-4D97-AF65-F5344CB8AC3E}">
        <p14:creationId xmlns:p14="http://schemas.microsoft.com/office/powerpoint/2010/main" val="212677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38DF08-1193-497A-9E86-05D0DEA7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F48587-CA72-4D24-A27F-C98783BF7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304" y="1636433"/>
            <a:ext cx="10526645" cy="4320540"/>
          </a:xfrm>
        </p:spPr>
        <p:txBody>
          <a:bodyPr>
            <a:normAutofit/>
          </a:bodyPr>
          <a:lstStyle/>
          <a:p>
            <a:r>
              <a:rPr lang="en-US" b="1" dirty="0"/>
              <a:t>Quantifying ITN needs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Mass campaigns</a:t>
            </a:r>
            <a:r>
              <a:rPr lang="en-US" dirty="0"/>
              <a:t>: “population estimate / 1.8” plus up to 10% buffer if population data is &gt;5 years old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ANC and EPI services</a:t>
            </a:r>
            <a:r>
              <a:rPr lang="en-US" dirty="0"/>
              <a:t>: based on estimates of the populations reached by these services (at-risk populations typically around 4-5%, each)</a:t>
            </a:r>
          </a:p>
          <a:p>
            <a:r>
              <a:rPr lang="en-US" b="1" dirty="0"/>
              <a:t>NetCALC and NetCALC Lite</a:t>
            </a:r>
            <a:r>
              <a:rPr lang="en-US" dirty="0"/>
              <a:t> have been used for several years with support from AMP and donors, but these tools are now retired as they overestimate ITN access from the number of nets-per-capita delivered.</a:t>
            </a:r>
          </a:p>
          <a:p>
            <a:pPr lvl="1"/>
            <a:r>
              <a:rPr lang="en-US" dirty="0"/>
              <a:t>They also didn’t produce a simple </a:t>
            </a:r>
            <a:r>
              <a:rPr lang="en-US" dirty="0">
                <a:solidFill>
                  <a:schemeClr val="accent2"/>
                </a:solidFill>
              </a:rPr>
              <a:t>rule of thumb</a:t>
            </a:r>
            <a:r>
              <a:rPr lang="en-US" dirty="0"/>
              <a:t> quantification of “</a:t>
            </a:r>
            <a:r>
              <a:rPr lang="en-US" dirty="0">
                <a:solidFill>
                  <a:schemeClr val="accent2"/>
                </a:solidFill>
              </a:rPr>
              <a:t>population divided by X</a:t>
            </a:r>
            <a:r>
              <a:rPr lang="en-US" dirty="0"/>
              <a:t>”, like we have for mass campaigns</a:t>
            </a:r>
          </a:p>
        </p:txBody>
      </p:sp>
    </p:spTree>
    <p:extLst>
      <p:ext uri="{BB962C8B-B14F-4D97-AF65-F5344CB8AC3E}">
        <p14:creationId xmlns:p14="http://schemas.microsoft.com/office/powerpoint/2010/main" val="377610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38DF08-1193-497A-9E86-05D0DEA7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BA29D34B-591B-09D9-EE64-3C4499A365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5689" b="20455"/>
          <a:stretch/>
        </p:blipFill>
        <p:spPr>
          <a:xfrm>
            <a:off x="6427723" y="2561059"/>
            <a:ext cx="5478340" cy="3042609"/>
          </a:xfrm>
          <a:prstGeom prst="rect">
            <a:avLst/>
          </a:prstGeom>
        </p:spPr>
      </p:pic>
      <p:pic>
        <p:nvPicPr>
          <p:cNvPr id="7" name="Content Placeholder 7" descr="A screenshot of a web page&#10;&#10;Description automatically generated">
            <a:extLst>
              <a:ext uri="{FF2B5EF4-FFF2-40B4-BE49-F238E27FC236}">
                <a16:creationId xmlns:a16="http://schemas.microsoft.com/office/drawing/2014/main" id="{D2BAEB80-0621-D093-18D7-7BAEC0C6A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12" y="2561059"/>
            <a:ext cx="5609574" cy="3042609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73F724-4EBA-C253-F8A1-B4A4C9B41EDD}"/>
              </a:ext>
            </a:extLst>
          </p:cNvPr>
          <p:cNvSpPr txBox="1"/>
          <p:nvPr/>
        </p:nvSpPr>
        <p:spPr>
          <a:xfrm>
            <a:off x="152199" y="5753599"/>
            <a:ext cx="5240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5"/>
              </a:rPr>
              <a:t>https://doi.org/10.1186/s12936-023-04609-z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97C3E1-40EC-FA98-9118-1E9710EADBF1}"/>
              </a:ext>
            </a:extLst>
          </p:cNvPr>
          <p:cNvSpPr txBox="1"/>
          <p:nvPr/>
        </p:nvSpPr>
        <p:spPr>
          <a:xfrm>
            <a:off x="6323216" y="5753598"/>
            <a:ext cx="5609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6"/>
              </a:rPr>
              <a:t>https://allianceformalariaprevention.com/itn-quantification/index.html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4214FA-5844-AD98-3924-55ED3E7EA579}"/>
              </a:ext>
            </a:extLst>
          </p:cNvPr>
          <p:cNvSpPr txBox="1"/>
          <p:nvPr/>
        </p:nvSpPr>
        <p:spPr>
          <a:xfrm>
            <a:off x="6323216" y="1295385"/>
            <a:ext cx="5716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ITN Quantification Site provides a user-friendly interface for key content from the publication</a:t>
            </a: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6305EF-85A8-8D64-7AB8-9D4DBEA552B4}"/>
              </a:ext>
            </a:extLst>
          </p:cNvPr>
          <p:cNvSpPr txBox="1"/>
          <p:nvPr/>
        </p:nvSpPr>
        <p:spPr>
          <a:xfrm>
            <a:off x="259212" y="1295386"/>
            <a:ext cx="5716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Updates to ITN quantification recommendations published in 2023 for continuous distribution.</a:t>
            </a:r>
          </a:p>
          <a:p>
            <a:r>
              <a:rPr lang="en-US" sz="2000" dirty="0"/>
              <a:t>Updates use country-specific ITN retention times</a:t>
            </a:r>
          </a:p>
        </p:txBody>
      </p:sp>
    </p:spTree>
    <p:extLst>
      <p:ext uri="{BB962C8B-B14F-4D97-AF65-F5344CB8AC3E}">
        <p14:creationId xmlns:p14="http://schemas.microsoft.com/office/powerpoint/2010/main" val="349994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38DF08-1193-497A-9E86-05D0DEA7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BA29D34B-591B-09D9-EE64-3C4499A365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5689" b="20455"/>
          <a:stretch/>
        </p:blipFill>
        <p:spPr>
          <a:xfrm>
            <a:off x="6427723" y="2561059"/>
            <a:ext cx="5478340" cy="30426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97C3E1-40EC-FA98-9118-1E9710EADBF1}"/>
              </a:ext>
            </a:extLst>
          </p:cNvPr>
          <p:cNvSpPr txBox="1"/>
          <p:nvPr/>
        </p:nvSpPr>
        <p:spPr>
          <a:xfrm>
            <a:off x="6323216" y="5753598"/>
            <a:ext cx="5609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4"/>
              </a:rPr>
              <a:t>https://allianceformalariaprevention.com/itn-quantification/index.html</a:t>
            </a:r>
            <a:endParaRPr lang="en-GB" sz="14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6BD3A03-2347-F016-7748-CEFC2500A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5609572" cy="4805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ITN Quantification Site can be used to:</a:t>
            </a:r>
          </a:p>
          <a:p>
            <a:r>
              <a:rPr lang="en-GB" dirty="0"/>
              <a:t>Compare ITN distribution strategies in terms of ITN access achieved and number of ITNs required</a:t>
            </a:r>
          </a:p>
          <a:p>
            <a:r>
              <a:rPr lang="en-GB" dirty="0"/>
              <a:t>Set ITN retention time and compare the number of ITNs required for a given ITN access</a:t>
            </a:r>
          </a:p>
          <a:p>
            <a:r>
              <a:rPr lang="en-GB" dirty="0"/>
              <a:t>Select the population-based quantification factor for continuous distribution channels, based on ITN strategy</a:t>
            </a:r>
          </a:p>
          <a:p>
            <a:r>
              <a:rPr lang="en-GB" dirty="0"/>
              <a:t>View different outputs over 3 or 10 years for different strategies</a:t>
            </a:r>
          </a:p>
        </p:txBody>
      </p:sp>
    </p:spTree>
    <p:extLst>
      <p:ext uri="{BB962C8B-B14F-4D97-AF65-F5344CB8AC3E}">
        <p14:creationId xmlns:p14="http://schemas.microsoft.com/office/powerpoint/2010/main" val="119230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38DF08-1193-497A-9E86-05D0DEA7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D83AE3-AC85-7625-E2E8-2EC087AAE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11842376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Live orientation and demonstration of the website.</a:t>
            </a:r>
          </a:p>
          <a:p>
            <a:pPr marL="0" indent="0">
              <a:buNone/>
            </a:pPr>
            <a:r>
              <a:rPr lang="en-GB" dirty="0"/>
              <a:t>Please refer to the meeting recording to view the demonstration.</a:t>
            </a:r>
          </a:p>
        </p:txBody>
      </p:sp>
    </p:spTree>
    <p:extLst>
      <p:ext uri="{BB962C8B-B14F-4D97-AF65-F5344CB8AC3E}">
        <p14:creationId xmlns:p14="http://schemas.microsoft.com/office/powerpoint/2010/main" val="419562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38DF08-1193-497A-9E86-05D0DEA7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F1791049-0219-4835-AEB5-F7374BF78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371600"/>
            <a:ext cx="11887199" cy="4805363"/>
          </a:xfrm>
        </p:spPr>
        <p:txBody>
          <a:bodyPr/>
          <a:lstStyle/>
          <a:p>
            <a:r>
              <a:rPr lang="en-US" dirty="0"/>
              <a:t>We are looking for volunteers to try out the site and provide feedback</a:t>
            </a:r>
          </a:p>
          <a:p>
            <a:r>
              <a:rPr lang="en-US" dirty="0"/>
              <a:t>If you have any feedback, please contact 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Steve Poyer: </a:t>
            </a:r>
            <a:r>
              <a:rPr lang="en-US" dirty="0">
                <a:hlinkClick r:id="rId3"/>
              </a:rPr>
              <a:t>steve@trophealth.com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Eleanore Sternberg: </a:t>
            </a:r>
            <a:r>
              <a:rPr lang="en-US" dirty="0">
                <a:hlinkClick r:id="rId4"/>
              </a:rPr>
              <a:t>eleanore@trophealth.com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660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72D9DA-9F91-491B-AFF2-5F2B6F378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04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B0F0"/>
      </a:hlink>
      <a:folHlink>
        <a:srgbClr val="0070C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96569A75C8B640A429B636000E85B5" ma:contentTypeVersion="20" ma:contentTypeDescription="Create a new document." ma:contentTypeScope="" ma:versionID="d527325e2ee7bdce0bd05e1ee9e5623b">
  <xsd:schema xmlns:xsd="http://www.w3.org/2001/XMLSchema" xmlns:xs="http://www.w3.org/2001/XMLSchema" xmlns:p="http://schemas.microsoft.com/office/2006/metadata/properties" xmlns:ns1="http://schemas.microsoft.com/sharepoint/v3" xmlns:ns2="0896c418-d0c7-4b3f-9503-94f2d6d92524" xmlns:ns3="8996d68b-cedf-4cf6-b0e9-70c42b8b73b5" targetNamespace="http://schemas.microsoft.com/office/2006/metadata/properties" ma:root="true" ma:fieldsID="320b29bbbb1ce865efcdaf5e33f1956b" ns1:_="" ns2:_="" ns3:_="">
    <xsd:import namespace="http://schemas.microsoft.com/sharepoint/v3"/>
    <xsd:import namespace="0896c418-d0c7-4b3f-9503-94f2d6d92524"/>
    <xsd:import namespace="8996d68b-cedf-4cf6-b0e9-70c42b8b7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6c418-d0c7-4b3f-9503-94f2d6d925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14f832c-f6f1-485d-8901-6765a4832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6d68b-cedf-4cf6-b0e9-70c42b8b73b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c1ba3fe-9f63-4ca0-88c5-1ae13fb4517c}" ma:internalName="TaxCatchAll" ma:showField="CatchAllData" ma:web="8996d68b-cedf-4cf6-b0e9-70c42b8b73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996d68b-cedf-4cf6-b0e9-70c42b8b73b5">
      <UserInfo>
        <DisplayName/>
        <AccountId xsi:nil="true"/>
        <AccountType/>
      </UserInfo>
    </SharedWithUsers>
    <lcf76f155ced4ddcb4097134ff3c332f xmlns="0896c418-d0c7-4b3f-9503-94f2d6d92524">
      <Terms xmlns="http://schemas.microsoft.com/office/infopath/2007/PartnerControls"/>
    </lcf76f155ced4ddcb4097134ff3c332f>
    <TaxCatchAll xmlns="8996d68b-cedf-4cf6-b0e9-70c42b8b73b5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C7DC909-BCC3-4BEF-B081-4BA272CEA1F4}"/>
</file>

<file path=customXml/itemProps2.xml><?xml version="1.0" encoding="utf-8"?>
<ds:datastoreItem xmlns:ds="http://schemas.openxmlformats.org/officeDocument/2006/customXml" ds:itemID="{C33C15EE-E4B5-43D0-9DAC-84F31B4787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5794AF-D17A-4E7B-83D9-51B141DC290B}">
  <ds:schemaRefs>
    <ds:schemaRef ds:uri="http://schemas.microsoft.com/office/2006/metadata/properties"/>
    <ds:schemaRef ds:uri="http://schemas.microsoft.com/office/infopath/2007/PartnerControls"/>
    <ds:schemaRef ds:uri="8996d68b-cedf-4cf6-b0e9-70c42b8b73b5"/>
    <ds:schemaRef ds:uri="http://schemas.microsoft.com/sharepoint/v3"/>
    <ds:schemaRef ds:uri="0896c418-d0c7-4b3f-9503-94f2d6d92524"/>
    <ds:schemaRef ds:uri="f53cdae7-58e9-463a-80c4-ff1f1a52caeb"/>
    <ds:schemaRef ds:uri="7a2ce8f2-2204-4367-a41c-b735e7c0303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320</Words>
  <Application>Microsoft Office PowerPoint</Application>
  <PresentationFormat>Widescreen</PresentationFormat>
  <Paragraphs>37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ITN Quantification Website</vt:lpstr>
      <vt:lpstr>Background</vt:lpstr>
      <vt:lpstr>Background</vt:lpstr>
      <vt:lpstr>Background</vt:lpstr>
      <vt:lpstr>Demo</vt:lpstr>
      <vt:lpstr>Feedback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Savoie</dc:creator>
  <cp:lastModifiedBy>Steve Poyer  | Tropical Health</cp:lastModifiedBy>
  <cp:revision>13</cp:revision>
  <dcterms:created xsi:type="dcterms:W3CDTF">2021-03-25T19:20:44Z</dcterms:created>
  <dcterms:modified xsi:type="dcterms:W3CDTF">2024-10-03T08:29:13Z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0x010100BF11AF2F54683D48B47D51E7C5C20D0A</vt:lpwstr>
  </property>
  <property fmtid="{D5CDD505-2E9C-101B-9397-08002B2CF9AE}" pid="3" name="Order">
    <vt:r8>5254800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  <property fmtid="{D5CDD505-2E9C-101B-9397-08002B2CF9AE}" pid="11" name="MSIP_Label_6627b15a-80ec-4ef7-8353-f32e3c89bf3e_Enabled">
    <vt:lpwstr>true</vt:lpwstr>
  </property>
  <property fmtid="{D5CDD505-2E9C-101B-9397-08002B2CF9AE}" pid="12" name="MSIP_Label_6627b15a-80ec-4ef7-8353-f32e3c89bf3e_SetDate">
    <vt:lpwstr>2024-01-25T16:37:31Z</vt:lpwstr>
  </property>
  <property fmtid="{D5CDD505-2E9C-101B-9397-08002B2CF9AE}" pid="13" name="MSIP_Label_6627b15a-80ec-4ef7-8353-f32e3c89bf3e_Method">
    <vt:lpwstr>Privileged</vt:lpwstr>
  </property>
  <property fmtid="{D5CDD505-2E9C-101B-9397-08002B2CF9AE}" pid="14" name="MSIP_Label_6627b15a-80ec-4ef7-8353-f32e3c89bf3e_Name">
    <vt:lpwstr>IFRC Internal</vt:lpwstr>
  </property>
  <property fmtid="{D5CDD505-2E9C-101B-9397-08002B2CF9AE}" pid="15" name="MSIP_Label_6627b15a-80ec-4ef7-8353-f32e3c89bf3e_SiteId">
    <vt:lpwstr>a2b53be5-734e-4e6c-ab0d-d184f60fd917</vt:lpwstr>
  </property>
  <property fmtid="{D5CDD505-2E9C-101B-9397-08002B2CF9AE}" pid="16" name="MSIP_Label_6627b15a-80ec-4ef7-8353-f32e3c89bf3e_ActionId">
    <vt:lpwstr>3f2959d2-479b-4087-ae4d-571c328205ed</vt:lpwstr>
  </property>
  <property fmtid="{D5CDD505-2E9C-101B-9397-08002B2CF9AE}" pid="17" name="MSIP_Label_6627b15a-80ec-4ef7-8353-f32e3c89bf3e_ContentBits">
    <vt:lpwstr>2</vt:lpwstr>
  </property>
  <property fmtid="{D5CDD505-2E9C-101B-9397-08002B2CF9AE}" pid="18" name="ClassificationContentMarkingFooterLocations">
    <vt:lpwstr>Office Theme:5</vt:lpwstr>
  </property>
  <property fmtid="{D5CDD505-2E9C-101B-9397-08002B2CF9AE}" pid="19" name="ClassificationContentMarkingFooterText">
    <vt:lpwstr>Internal</vt:lpwstr>
  </property>
</Properties>
</file>