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70" r:id="rId10"/>
    <p:sldId id="271" r:id="rId11"/>
    <p:sldId id="282" r:id="rId12"/>
    <p:sldId id="280" r:id="rId13"/>
    <p:sldId id="273" r:id="rId14"/>
    <p:sldId id="283" r:id="rId15"/>
    <p:sldId id="279" r:id="rId16"/>
    <p:sldId id="281" r:id="rId17"/>
    <p:sldId id="274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celama\Documents\PNLP%20RCA\Fonds%20Mondial\soumission\Gpe%20palu\Formulaires\Paludisme%2001%2004%2023\Tx%20scolarisation%20MICS%20RCA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Taux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 couverture de la distribution Porte a Porte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6305956547098264E-2"/>
          <c:y val="7.5125716122367472E-2"/>
          <c:w val="0.89360145086030918"/>
          <c:h val="0.8212527764342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de couv Menage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Feuil1!$A$2:$A$15</c:f>
              <c:strCache>
                <c:ptCount val="13"/>
                <c:pt idx="0">
                  <c:v>Kaga bandoro</c:v>
                </c:pt>
                <c:pt idx="1">
                  <c:v>Mbres</c:v>
                </c:pt>
                <c:pt idx="2">
                  <c:v>Bakala</c:v>
                </c:pt>
                <c:pt idx="3">
                  <c:v>Grimari</c:v>
                </c:pt>
                <c:pt idx="4">
                  <c:v>Bambari</c:v>
                </c:pt>
                <c:pt idx="5">
                  <c:v>Ippy</c:v>
                </c:pt>
                <c:pt idx="6">
                  <c:v>Ndele</c:v>
                </c:pt>
                <c:pt idx="7">
                  <c:v>Bamingui</c:v>
                </c:pt>
                <c:pt idx="8">
                  <c:v>Obo</c:v>
                </c:pt>
                <c:pt idx="9">
                  <c:v>Bmabouti</c:v>
                </c:pt>
                <c:pt idx="10">
                  <c:v>Mobaye</c:v>
                </c:pt>
                <c:pt idx="11">
                  <c:v>Stema</c:v>
                </c:pt>
                <c:pt idx="12">
                  <c:v>Zangba</c:v>
                </c:pt>
              </c:strCache>
            </c:strRef>
          </c:cat>
          <c:val>
            <c:numRef>
              <c:f>Feuil1!$B$2:$B$15</c:f>
              <c:numCache>
                <c:formatCode>0%</c:formatCode>
                <c:ptCount val="14"/>
                <c:pt idx="0">
                  <c:v>1</c:v>
                </c:pt>
                <c:pt idx="1">
                  <c:v>1.1299999999999999</c:v>
                </c:pt>
                <c:pt idx="2">
                  <c:v>1.18</c:v>
                </c:pt>
                <c:pt idx="3">
                  <c:v>1.04</c:v>
                </c:pt>
                <c:pt idx="4">
                  <c:v>0.57999999999999996</c:v>
                </c:pt>
                <c:pt idx="5">
                  <c:v>1.08</c:v>
                </c:pt>
                <c:pt idx="6">
                  <c:v>0.86</c:v>
                </c:pt>
                <c:pt idx="7">
                  <c:v>0.98</c:v>
                </c:pt>
                <c:pt idx="8">
                  <c:v>1.0900000000000001</c:v>
                </c:pt>
                <c:pt idx="9">
                  <c:v>0.85</c:v>
                </c:pt>
                <c:pt idx="10">
                  <c:v>0.94</c:v>
                </c:pt>
                <c:pt idx="11">
                  <c:v>0.93</c:v>
                </c:pt>
                <c:pt idx="1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D-42DE-A19B-9E0C0CCFA43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Taux de couv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Feuil1!$A$2:$A$15</c:f>
              <c:strCache>
                <c:ptCount val="13"/>
                <c:pt idx="0">
                  <c:v>Kaga bandoro</c:v>
                </c:pt>
                <c:pt idx="1">
                  <c:v>Mbres</c:v>
                </c:pt>
                <c:pt idx="2">
                  <c:v>Bakala</c:v>
                </c:pt>
                <c:pt idx="3">
                  <c:v>Grimari</c:v>
                </c:pt>
                <c:pt idx="4">
                  <c:v>Bambari</c:v>
                </c:pt>
                <c:pt idx="5">
                  <c:v>Ippy</c:v>
                </c:pt>
                <c:pt idx="6">
                  <c:v>Ndele</c:v>
                </c:pt>
                <c:pt idx="7">
                  <c:v>Bamingui</c:v>
                </c:pt>
                <c:pt idx="8">
                  <c:v>Obo</c:v>
                </c:pt>
                <c:pt idx="9">
                  <c:v>Bmabouti</c:v>
                </c:pt>
                <c:pt idx="10">
                  <c:v>Mobaye</c:v>
                </c:pt>
                <c:pt idx="11">
                  <c:v>Stema</c:v>
                </c:pt>
                <c:pt idx="12">
                  <c:v>Zangba</c:v>
                </c:pt>
              </c:strCache>
            </c:strRef>
          </c:cat>
          <c:val>
            <c:numRef>
              <c:f>Feuil1!$C$2:$C$15</c:f>
              <c:numCache>
                <c:formatCode>0%</c:formatCode>
                <c:ptCount val="14"/>
                <c:pt idx="0">
                  <c:v>1.04</c:v>
                </c:pt>
                <c:pt idx="1">
                  <c:v>0.94</c:v>
                </c:pt>
                <c:pt idx="2">
                  <c:v>1.19</c:v>
                </c:pt>
                <c:pt idx="3">
                  <c:v>0.96</c:v>
                </c:pt>
                <c:pt idx="4">
                  <c:v>0.89</c:v>
                </c:pt>
                <c:pt idx="5">
                  <c:v>0.93</c:v>
                </c:pt>
                <c:pt idx="6">
                  <c:v>0.9</c:v>
                </c:pt>
                <c:pt idx="7">
                  <c:v>0.85</c:v>
                </c:pt>
                <c:pt idx="8">
                  <c:v>0.97</c:v>
                </c:pt>
                <c:pt idx="9">
                  <c:v>0.88</c:v>
                </c:pt>
                <c:pt idx="10">
                  <c:v>1.08</c:v>
                </c:pt>
                <c:pt idx="11">
                  <c:v>0.81</c:v>
                </c:pt>
                <c:pt idx="1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D-42DE-A19B-9E0C0CCFA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001168"/>
        <c:axId val="812001584"/>
      </c:barChart>
      <c:catAx>
        <c:axId val="8120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2001584"/>
        <c:crosses val="autoZero"/>
        <c:auto val="1"/>
        <c:lblAlgn val="ctr"/>
        <c:lblOffset val="100"/>
        <c:noMultiLvlLbl val="0"/>
      </c:catAx>
      <c:valAx>
        <c:axId val="812001584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2001168"/>
        <c:crosses val="autoZero"/>
        <c:crossBetween val="between"/>
        <c:majorUnit val="1"/>
        <c:minorUnit val="0.1"/>
      </c:valAx>
      <c:spPr>
        <a:blipFill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Sheet1!$W$4</c:f>
              <c:strCache>
                <c:ptCount val="1"/>
                <c:pt idx="0">
                  <c:v>Possession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Sheet1!$V$5:$V$12</c:f>
              <c:strCache>
                <c:ptCount val="8"/>
                <c:pt idx="0">
                  <c:v>Région 1</c:v>
                </c:pt>
                <c:pt idx="1">
                  <c:v>Région 2</c:v>
                </c:pt>
                <c:pt idx="2">
                  <c:v>Région 3</c:v>
                </c:pt>
                <c:pt idx="3">
                  <c:v>Région 4</c:v>
                </c:pt>
                <c:pt idx="4">
                  <c:v>Région 5</c:v>
                </c:pt>
                <c:pt idx="5">
                  <c:v>Région 6</c:v>
                </c:pt>
                <c:pt idx="6">
                  <c:v>Région 7 </c:v>
                </c:pt>
                <c:pt idx="7">
                  <c:v>National</c:v>
                </c:pt>
              </c:strCache>
            </c:strRef>
          </c:cat>
          <c:val>
            <c:numRef>
              <c:f>Sheet1!$W$5:$W$12</c:f>
              <c:numCache>
                <c:formatCode>General</c:formatCode>
                <c:ptCount val="8"/>
                <c:pt idx="0">
                  <c:v>66</c:v>
                </c:pt>
                <c:pt idx="1">
                  <c:v>41</c:v>
                </c:pt>
                <c:pt idx="2">
                  <c:v>42.1</c:v>
                </c:pt>
                <c:pt idx="3">
                  <c:v>79.2</c:v>
                </c:pt>
                <c:pt idx="4">
                  <c:v>71.7</c:v>
                </c:pt>
                <c:pt idx="5">
                  <c:v>60.4</c:v>
                </c:pt>
                <c:pt idx="6">
                  <c:v>93.2</c:v>
                </c:pt>
                <c:pt idx="7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F-8649-8D0F-CAB7FB29B630}"/>
            </c:ext>
          </c:extLst>
        </c:ser>
        <c:ser>
          <c:idx val="1"/>
          <c:order val="1"/>
          <c:tx>
            <c:strRef>
              <c:f>Sheet1!$X$4</c:f>
              <c:strCache>
                <c:ptCount val="1"/>
                <c:pt idx="0">
                  <c:v>Acces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Sheet1!$V$5:$V$12</c:f>
              <c:strCache>
                <c:ptCount val="8"/>
                <c:pt idx="0">
                  <c:v>Région 1</c:v>
                </c:pt>
                <c:pt idx="1">
                  <c:v>Région 2</c:v>
                </c:pt>
                <c:pt idx="2">
                  <c:v>Région 3</c:v>
                </c:pt>
                <c:pt idx="3">
                  <c:v>Région 4</c:v>
                </c:pt>
                <c:pt idx="4">
                  <c:v>Région 5</c:v>
                </c:pt>
                <c:pt idx="5">
                  <c:v>Région 6</c:v>
                </c:pt>
                <c:pt idx="6">
                  <c:v>Région 7 </c:v>
                </c:pt>
                <c:pt idx="7">
                  <c:v>National</c:v>
                </c:pt>
              </c:strCache>
            </c:strRef>
          </c:cat>
          <c:val>
            <c:numRef>
              <c:f>Sheet1!$X$5:$X$12</c:f>
              <c:numCache>
                <c:formatCode>General</c:formatCode>
                <c:ptCount val="8"/>
                <c:pt idx="0">
                  <c:v>23.3</c:v>
                </c:pt>
                <c:pt idx="1">
                  <c:v>11.5</c:v>
                </c:pt>
                <c:pt idx="2">
                  <c:v>11.2</c:v>
                </c:pt>
                <c:pt idx="3">
                  <c:v>43.7</c:v>
                </c:pt>
                <c:pt idx="4">
                  <c:v>35.5</c:v>
                </c:pt>
                <c:pt idx="5">
                  <c:v>28.9</c:v>
                </c:pt>
                <c:pt idx="6">
                  <c:v>56.5</c:v>
                </c:pt>
                <c:pt idx="7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F-8649-8D0F-CAB7FB29B630}"/>
            </c:ext>
          </c:extLst>
        </c:ser>
        <c:ser>
          <c:idx val="2"/>
          <c:order val="2"/>
          <c:tx>
            <c:strRef>
              <c:f>Sheet1!$Y$4</c:f>
              <c:strCache>
                <c:ptCount val="1"/>
                <c:pt idx="0">
                  <c:v>Utilisation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Sheet1!$V$5:$V$12</c:f>
              <c:strCache>
                <c:ptCount val="8"/>
                <c:pt idx="0">
                  <c:v>Région 1</c:v>
                </c:pt>
                <c:pt idx="1">
                  <c:v>Région 2</c:v>
                </c:pt>
                <c:pt idx="2">
                  <c:v>Région 3</c:v>
                </c:pt>
                <c:pt idx="3">
                  <c:v>Région 4</c:v>
                </c:pt>
                <c:pt idx="4">
                  <c:v>Région 5</c:v>
                </c:pt>
                <c:pt idx="5">
                  <c:v>Région 6</c:v>
                </c:pt>
                <c:pt idx="6">
                  <c:v>Région 7 </c:v>
                </c:pt>
                <c:pt idx="7">
                  <c:v>National</c:v>
                </c:pt>
              </c:strCache>
            </c:strRef>
          </c:cat>
          <c:val>
            <c:numRef>
              <c:f>Sheet1!$Y$5:$Y$12</c:f>
              <c:numCache>
                <c:formatCode>General</c:formatCode>
                <c:ptCount val="8"/>
                <c:pt idx="0">
                  <c:v>51.5</c:v>
                </c:pt>
                <c:pt idx="1">
                  <c:v>28.8</c:v>
                </c:pt>
                <c:pt idx="2">
                  <c:v>31.3</c:v>
                </c:pt>
                <c:pt idx="3">
                  <c:v>65.5</c:v>
                </c:pt>
                <c:pt idx="4">
                  <c:v>63.3</c:v>
                </c:pt>
                <c:pt idx="5">
                  <c:v>49.4</c:v>
                </c:pt>
                <c:pt idx="6">
                  <c:v>85.1</c:v>
                </c:pt>
                <c:pt idx="7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F-8649-8D0F-CAB7FB29B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7324527"/>
        <c:axId val="1164607151"/>
      </c:barChart>
      <c:catAx>
        <c:axId val="115732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4607151"/>
        <c:crosses val="autoZero"/>
        <c:auto val="1"/>
        <c:lblAlgn val="ctr"/>
        <c:lblOffset val="100"/>
        <c:noMultiLvlLbl val="0"/>
      </c:catAx>
      <c:valAx>
        <c:axId val="116460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732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8D27-783A-47D5-9320-108E3E17D2E5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BEF7-9BED-42C5-992A-1D4A7AFC3A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6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3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6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03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59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09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42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1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9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4033-4D56-418B-B176-C894FD55B0A3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7D25-E4AE-4485-89D8-7E7FE587DE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1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819" y="552087"/>
            <a:ext cx="11637817" cy="2019663"/>
          </a:xfrm>
        </p:spPr>
        <p:txBody>
          <a:bodyPr>
            <a:normAutofit fontScale="90000"/>
          </a:bodyPr>
          <a:lstStyle/>
          <a:p>
            <a:b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Distribution de MILD dans un environnement sécuritaire et opérationnel complexe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CD9DDC-9A64-45EC-86DE-12EF168F83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51" y="4121293"/>
            <a:ext cx="1976698" cy="162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6583681" y="5749290"/>
            <a:ext cx="526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Dr Pascal BAKAMBA, Coordonnateur  du PNLP,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6DE3-D2C3-49CF-A107-B8AE70F11A73}"/>
              </a:ext>
            </a:extLst>
          </p:cNvPr>
          <p:cNvSpPr txBox="1"/>
          <p:nvPr/>
        </p:nvSpPr>
        <p:spPr>
          <a:xfrm>
            <a:off x="2523397" y="2682659"/>
            <a:ext cx="734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D" sz="3200" dirty="0"/>
              <a:t>Experience de la Republique Centrafricaine</a:t>
            </a:r>
          </a:p>
        </p:txBody>
      </p:sp>
    </p:spTree>
    <p:extLst>
      <p:ext uri="{BB962C8B-B14F-4D97-AF65-F5344CB8AC3E}">
        <p14:creationId xmlns:p14="http://schemas.microsoft.com/office/powerpoint/2010/main" val="247865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6" y="1510146"/>
            <a:ext cx="6080698" cy="477369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2.2</a:t>
            </a:r>
            <a:r>
              <a:rPr lang="fr-FR" b="1" dirty="0"/>
              <a:t>. Résultats pour les 3 stratégies </a:t>
            </a:r>
          </a:p>
          <a:p>
            <a:r>
              <a:rPr lang="fr-FR" dirty="0"/>
              <a:t>630 800 MILD a été prévu  et 584 036 MILD ont été distribuées soit 93%. pour couvrir la campagne avec les (3) stratégies.</a:t>
            </a:r>
          </a:p>
          <a:p>
            <a:r>
              <a:rPr lang="fr-FR" dirty="0"/>
              <a:t>Repartit en: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7% pour les Personnes Déplacées Internes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3% pour Groupements Spéciaux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90% pour Porte à Porte</a:t>
            </a:r>
          </a:p>
          <a:p>
            <a:r>
              <a:rPr lang="fr-FR" dirty="0"/>
              <a:t>Le stock théorique après la distribution est 46 264 MILD. 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E914916-4565-E275-5B26-AA70C02D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Pendant la campagne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701E25-0DC3-F1B2-BF72-4496C91C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921" y="1510146"/>
            <a:ext cx="5071730" cy="47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7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A9E7C20-12AC-F5A1-4649-3D715F566226}"/>
              </a:ext>
            </a:extLst>
          </p:cNvPr>
          <p:cNvSpPr txBox="1">
            <a:spLocks/>
          </p:cNvSpPr>
          <p:nvPr/>
        </p:nvSpPr>
        <p:spPr>
          <a:xfrm>
            <a:off x="415635" y="1274619"/>
            <a:ext cx="11652317" cy="50004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1. </a:t>
            </a:r>
            <a:r>
              <a:rPr lang="fr-FR" sz="3200" b="1" dirty="0"/>
              <a:t>Synthèse des données</a:t>
            </a:r>
          </a:p>
          <a:p>
            <a:r>
              <a:rPr lang="fr-FR" sz="3200" dirty="0"/>
              <a:t>Collecte des données s’est faite de la communauté vers le niveau central </a:t>
            </a:r>
          </a:p>
          <a:p>
            <a:r>
              <a:rPr lang="fr-FR" sz="3200" dirty="0"/>
              <a:t>Pour produire la synthèse, chaque région sanitaire dotée d’un gestionnaire de données a assisté les gestionnaires des sous-préfectures pour produire la synthèse régionale. </a:t>
            </a:r>
          </a:p>
          <a:p>
            <a:r>
              <a:rPr lang="fr-FR" sz="3200" dirty="0"/>
              <a:t> A cause du contexte, les différents partenaires de mise en </a:t>
            </a:r>
            <a:r>
              <a:rPr lang="fr-FR" sz="3200" dirty="0" err="1"/>
              <a:t>oeuvre</a:t>
            </a:r>
            <a:r>
              <a:rPr lang="fr-FR" sz="3200" dirty="0"/>
              <a:t> ont installé leurs états-majors à Bangui pour la compilation, suivi journalier des activités, détection des goulots et prises des mesures correctrices.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E914916-4565-E275-5B26-AA70C02D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Après la campagne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C7090-D6E2-13BC-2D89-CD5E54BA3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1893366-B9BA-4C50-3684-0F31B7E9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8" y="395786"/>
            <a:ext cx="10938164" cy="1098498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Résultats enquête MICS: Possession, Accès et Utilisation des MILD par Région Sanitaire (MICS 2019)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323B30-A594-E3BD-0A43-59B16F980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437204"/>
              </p:ext>
            </p:extLst>
          </p:nvPr>
        </p:nvGraphicFramePr>
        <p:xfrm>
          <a:off x="875414" y="1494284"/>
          <a:ext cx="10441172" cy="499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54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255" y="1274618"/>
            <a:ext cx="11518535" cy="54281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Temps limité alloué à la campagne ; </a:t>
            </a:r>
          </a:p>
          <a:p>
            <a:r>
              <a:rPr lang="fr-FR" dirty="0"/>
              <a:t>Insuffisance de RH pour appuyer la micro planification; </a:t>
            </a:r>
          </a:p>
          <a:p>
            <a:r>
              <a:rPr lang="fr-FR" dirty="0"/>
              <a:t>Retard de décaissement des fonds aux </a:t>
            </a:r>
            <a:r>
              <a:rPr lang="fr-FR" dirty="0" err="1"/>
              <a:t>ONGs</a:t>
            </a:r>
            <a:r>
              <a:rPr lang="fr-FR" dirty="0"/>
              <a:t> ; </a:t>
            </a:r>
          </a:p>
          <a:p>
            <a:r>
              <a:rPr lang="fr-FR" dirty="0"/>
              <a:t>Confusion des rôles des acteurs sur le terrain</a:t>
            </a:r>
          </a:p>
          <a:p>
            <a:r>
              <a:rPr lang="fr-FR" dirty="0"/>
              <a:t>Non maitrise des documents de gestion de stock au niveau des sites par les partenaires  </a:t>
            </a:r>
          </a:p>
          <a:p>
            <a:r>
              <a:rPr lang="fr-FR" altLang="en-US" dirty="0"/>
              <a:t>Retard de Payement des acteurs opérationnels</a:t>
            </a:r>
          </a:p>
          <a:p>
            <a:r>
              <a:rPr lang="fr-FR" altLang="en-US" dirty="0"/>
              <a:t>Non-respect de procédures financières, </a:t>
            </a:r>
          </a:p>
          <a:p>
            <a:r>
              <a:rPr lang="fr-FR" dirty="0"/>
              <a:t>Mauvais état des routes: </a:t>
            </a:r>
            <a:r>
              <a:rPr lang="fr-FR" dirty="0">
                <a:latin typeface="Garamond" panose="02020404030301010803" pitchFamily="18" charset="0"/>
              </a:rPr>
              <a:t>desserte de</a:t>
            </a:r>
            <a:r>
              <a:rPr lang="fr-FR" altLang="en-US" dirty="0">
                <a:latin typeface="Garamond" panose="02020404030301010803" pitchFamily="18" charset="0"/>
              </a:rPr>
              <a:t> certaines localités en moto, pirogue, vélos…)</a:t>
            </a:r>
          </a:p>
          <a:p>
            <a:r>
              <a:rPr lang="fr-FR" altLang="en-US" dirty="0">
                <a:latin typeface="Garamond" panose="02020404030301010803" pitchFamily="18" charset="0"/>
              </a:rPr>
              <a:t>Difficulté de maintenance de véhicules</a:t>
            </a:r>
          </a:p>
          <a:p>
            <a:endParaRPr lang="fr-FR" sz="22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9277EF-C791-27C1-C069-22DC1F62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Principales contraintes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0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778139F-AF4E-3622-F08A-0CCE09F9C5EF}"/>
              </a:ext>
            </a:extLst>
          </p:cNvPr>
          <p:cNvSpPr txBox="1">
            <a:spLocks/>
          </p:cNvSpPr>
          <p:nvPr/>
        </p:nvSpPr>
        <p:spPr>
          <a:xfrm>
            <a:off x="203663" y="2095312"/>
            <a:ext cx="11411296" cy="4397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en-US" dirty="0">
                <a:solidFill>
                  <a:prstClr val="black"/>
                </a:solidFill>
              </a:rPr>
              <a:t>Suspension de la campagne quelque soit l’étape où on se trouve</a:t>
            </a:r>
          </a:p>
          <a:p>
            <a:r>
              <a:rPr lang="fr-FR" altLang="en-US" dirty="0"/>
              <a:t>Perte des ressources (logistique, finance...) engagées avant la survenue de l’insécurité</a:t>
            </a:r>
          </a:p>
          <a:p>
            <a:r>
              <a:rPr lang="fr-FR" altLang="en-US" dirty="0"/>
              <a:t>Menaces constantes sur des acteurs impliqués </a:t>
            </a:r>
          </a:p>
          <a:p>
            <a:r>
              <a:rPr lang="fr-FR" altLang="en-US" dirty="0">
                <a:solidFill>
                  <a:prstClr val="black"/>
                </a:solidFill>
              </a:rPr>
              <a:t>Non-respect des dispositifs et stratégies de distribution définis dans le PAO (accaparement par des groupes armés /utilisation circonstancielle de tierces personnes pour distribution)</a:t>
            </a:r>
          </a:p>
          <a:p>
            <a:r>
              <a:rPr lang="fr-FR" altLang="en-US" dirty="0"/>
              <a:t>Déplacement massif inattendue des populations d’une zone  à une autre en pleine campagne</a:t>
            </a:r>
          </a:p>
          <a:p>
            <a:endParaRPr lang="fr-FR" altLang="en-US" dirty="0">
              <a:solidFill>
                <a:prstClr val="black"/>
              </a:solidFill>
            </a:endParaRPr>
          </a:p>
          <a:p>
            <a:endParaRPr lang="fr-FR" altLang="en-US" sz="2200" dirty="0"/>
          </a:p>
          <a:p>
            <a:endParaRPr lang="fr-FR" altLang="en-US" sz="2200" dirty="0">
              <a:solidFill>
                <a:prstClr val="black"/>
              </a:solidFill>
            </a:endParaRPr>
          </a:p>
          <a:p>
            <a:endParaRPr lang="fr-FR" sz="2200" dirty="0"/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08E258D-A509-2F18-CEE6-E648370109C1}"/>
              </a:ext>
            </a:extLst>
          </p:cNvPr>
          <p:cNvSpPr txBox="1"/>
          <p:nvPr/>
        </p:nvSpPr>
        <p:spPr>
          <a:xfrm>
            <a:off x="283987" y="1533280"/>
            <a:ext cx="11624026" cy="39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fr-FR" sz="2600" b="1" dirty="0">
                <a:solidFill>
                  <a:prstClr val="black"/>
                </a:solidFill>
                <a:latin typeface="Garamond" panose="02020404030301010803" pitchFamily="18" charset="0"/>
              </a:rPr>
              <a:t>Dans les zones sous contrôle des groupes armées rebelles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9277EF-C791-27C1-C069-22DC1F62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Principales contraintes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7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40873"/>
            <a:ext cx="6698673" cy="2576945"/>
          </a:xfrm>
        </p:spPr>
        <p:txBody>
          <a:bodyPr>
            <a:normAutofit/>
          </a:bodyPr>
          <a:lstStyle/>
          <a:p>
            <a:endParaRPr lang="fr-FR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fr-FR" altLang="en-US" dirty="0">
              <a:latin typeface="Garamond" panose="02020404030301010803" pitchFamily="18" charset="0"/>
            </a:endParaRPr>
          </a:p>
          <a:p>
            <a:endParaRPr lang="fr-FR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E6266A-B394-4BC6-9028-C14C1B398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" y="3942808"/>
            <a:ext cx="3403394" cy="2528412"/>
          </a:xfrm>
          <a:prstGeom prst="rect">
            <a:avLst/>
          </a:prstGeom>
        </p:spPr>
      </p:pic>
      <p:pic>
        <p:nvPicPr>
          <p:cNvPr id="7" name="Image 6" descr="Une image contenant extérieur, arbre, herbe, terrain&#10;&#10;Description générée automatiquement">
            <a:extLst>
              <a:ext uri="{FF2B5EF4-FFF2-40B4-BE49-F238E27FC236}">
                <a16:creationId xmlns:a16="http://schemas.microsoft.com/office/drawing/2014/main" id="{340D037D-E0C3-4FB5-9B4E-02C33D4E2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65" y="260985"/>
            <a:ext cx="3538920" cy="3284350"/>
          </a:xfrm>
          <a:prstGeom prst="rect">
            <a:avLst/>
          </a:prstGeom>
        </p:spPr>
      </p:pic>
      <p:pic>
        <p:nvPicPr>
          <p:cNvPr id="8" name="Content Placeholder 4" descr="A picture containing sky, outdoor, grass, food&#10;&#10;Description generated with very high confidence">
            <a:extLst>
              <a:ext uri="{FF2B5EF4-FFF2-40B4-BE49-F238E27FC236}">
                <a16:creationId xmlns:a16="http://schemas.microsoft.com/office/drawing/2014/main" id="{2D683FB1-44E4-4272-BB22-997ACF165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8" r="3" b="33272"/>
          <a:stretch/>
        </p:blipFill>
        <p:spPr>
          <a:xfrm>
            <a:off x="7842365" y="4048900"/>
            <a:ext cx="3538920" cy="2548115"/>
          </a:xfrm>
          <a:prstGeom prst="rect">
            <a:avLst/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</p:spPr>
      </p:pic>
      <p:pic>
        <p:nvPicPr>
          <p:cNvPr id="9" name="Image 8" descr="Une image contenant extérieur, arbre, personne, ciel&#10;&#10;Description générée automatiquement">
            <a:extLst>
              <a:ext uri="{FF2B5EF4-FFF2-40B4-BE49-F238E27FC236}">
                <a16:creationId xmlns:a16="http://schemas.microsoft.com/office/drawing/2014/main" id="{4610B6B7-D1A2-4436-B39D-361BDB609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25" y="3942808"/>
            <a:ext cx="3403394" cy="2556121"/>
          </a:xfrm>
          <a:prstGeom prst="rect">
            <a:avLst/>
          </a:prstGeom>
        </p:spPr>
      </p:pic>
      <p:pic>
        <p:nvPicPr>
          <p:cNvPr id="4" name="Image 3" descr="Une image contenant extérieur, personne, gens, groupe&#10;&#10;Description générée automatiquement">
            <a:extLst>
              <a:ext uri="{FF2B5EF4-FFF2-40B4-BE49-F238E27FC236}">
                <a16:creationId xmlns:a16="http://schemas.microsoft.com/office/drawing/2014/main" id="{FF9897CA-3C8D-66DD-A109-17AC64DC6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071"/>
            <a:ext cx="4996410" cy="3284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50156B-E3D2-29C8-B84D-EE100CDA88EC}"/>
              </a:ext>
            </a:extLst>
          </p:cNvPr>
          <p:cNvSpPr txBox="1"/>
          <p:nvPr/>
        </p:nvSpPr>
        <p:spPr>
          <a:xfrm>
            <a:off x="5271423" y="1159090"/>
            <a:ext cx="218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D" sz="2400" dirty="0"/>
              <a:t>Quelques images de la campagne</a:t>
            </a:r>
          </a:p>
        </p:txBody>
      </p:sp>
    </p:spTree>
    <p:extLst>
      <p:ext uri="{BB962C8B-B14F-4D97-AF65-F5344CB8AC3E}">
        <p14:creationId xmlns:p14="http://schemas.microsoft.com/office/powerpoint/2010/main" val="336092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EF580-1DB1-2FCB-7373-44FFF051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CE261-00B1-7CA2-47CC-E45225F6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617"/>
            <a:ext cx="10515600" cy="3360765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Amélioration notable de la situation sécuritaire depuis 2020,</a:t>
            </a:r>
          </a:p>
          <a:p>
            <a:r>
              <a:rPr lang="fr-FR" sz="2400" dirty="0"/>
              <a:t>Approbation de la subvention GC7 du Fonds Mondial, pour la lutte contre le paludisme</a:t>
            </a:r>
          </a:p>
          <a:p>
            <a:r>
              <a:rPr lang="fr-FR" sz="2400" dirty="0"/>
              <a:t>Principaux changements: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Décentralisation et intégration des activités au niveau district,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Planification d’une distribution de masse nationale unique en 2025,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Introduction de nouvelles approches: distribution dans les écoles et au niveau communautaire,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Adoption d’une Politique d’Engagement Communautaire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1BF18C0-4009-F294-9E7D-F6DA3A14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3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1437"/>
            <a:ext cx="10515600" cy="4595033"/>
          </a:xfrm>
        </p:spPr>
        <p:txBody>
          <a:bodyPr>
            <a:noAutofit/>
          </a:bodyPr>
          <a:lstStyle/>
          <a:p>
            <a:r>
              <a:rPr lang="fr-FR" sz="2400" dirty="0"/>
              <a:t>L’organisation CDM dans un environnement sécuritaire complexe avec des infrastructures routières dégradées est soumise à des risques imprévisibles et des conséquences graves susceptibles de compromettre une bonne exécution des opérations</a:t>
            </a:r>
          </a:p>
          <a:p>
            <a:r>
              <a:rPr lang="fr-FR" sz="2400" dirty="0"/>
              <a:t>Malgré de nombreux défis, la campagne de distribution de masse des MILD dans ce contexte s’est bien déroulées grâce à une mobilisation de toutes les parties prenantes.</a:t>
            </a:r>
          </a:p>
          <a:p>
            <a:r>
              <a:rPr lang="fr-FR" sz="2400" dirty="0"/>
              <a:t> Des efforts certes restaient  à faire mais l’appui, le sacrifice des uns et des autres pour l’aboutissement de ce grand travail  a été très encouragé. </a:t>
            </a:r>
          </a:p>
          <a:p>
            <a:r>
              <a:rPr lang="fr-FR" sz="2400" dirty="0"/>
              <a:t>Les nouvelles approches introduites vont certainement permettre au programme d’améliorer la possession, l’accès et l’utilisation des MILD pour le contrôle et l’élimination du paludisme en RCA.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11C76E4-3984-3D5E-58B2-78D2D0AE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854" y="83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vous remercie de votre aimable attention!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5FE7D3-D998-4919-ACE1-21CE97F2BA3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8885"/>
            <a:ext cx="4814454" cy="3131280"/>
          </a:xfrm>
          <a:prstGeom prst="rect">
            <a:avLst/>
          </a:prstGeom>
        </p:spPr>
      </p:pic>
      <p:pic>
        <p:nvPicPr>
          <p:cNvPr id="4" name="Image 3" descr="Une image contenant arbre, herbe, extérieur&#10;&#10;Description générée automatiquement">
            <a:extLst>
              <a:ext uri="{FF2B5EF4-FFF2-40B4-BE49-F238E27FC236}">
                <a16:creationId xmlns:a16="http://schemas.microsoft.com/office/drawing/2014/main" id="{3494B322-5A84-4BCA-A5C2-DE4D191EF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2498884"/>
            <a:ext cx="4530436" cy="31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651" y="1897039"/>
            <a:ext cx="8939283" cy="4408227"/>
          </a:xfrm>
        </p:spPr>
        <p:txBody>
          <a:bodyPr>
            <a:normAutofit/>
          </a:bodyPr>
          <a:lstStyle/>
          <a:p>
            <a:r>
              <a:rPr lang="fr-FR" dirty="0"/>
              <a:t>Contexte et justification</a:t>
            </a:r>
          </a:p>
          <a:p>
            <a:r>
              <a:rPr lang="fr-FR" dirty="0"/>
              <a:t>Stratégies</a:t>
            </a:r>
          </a:p>
          <a:p>
            <a:r>
              <a:rPr lang="fr-FR" dirty="0"/>
              <a:t>Organisation de la campagne</a:t>
            </a:r>
          </a:p>
          <a:p>
            <a:r>
              <a:rPr lang="fr-FR" dirty="0"/>
              <a:t>Résultats </a:t>
            </a:r>
          </a:p>
          <a:p>
            <a:r>
              <a:rPr lang="fr-FR" dirty="0"/>
              <a:t>Principales contraintes</a:t>
            </a:r>
          </a:p>
          <a:p>
            <a:r>
              <a:rPr lang="fr-FR" dirty="0"/>
              <a:t>Perspectives </a:t>
            </a:r>
          </a:p>
          <a:p>
            <a:r>
              <a:rPr lang="fr-FR" dirty="0"/>
              <a:t>Conclusion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4473F2A-D59F-1F15-F653-51269460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Plan de présentation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153" y="137790"/>
            <a:ext cx="5711190" cy="90360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Contexte et justification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153" y="2288544"/>
            <a:ext cx="4251267" cy="3528061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RCA: 6.243.373 hbts en 2023,</a:t>
            </a:r>
          </a:p>
          <a:p>
            <a:r>
              <a:rPr lang="fr-FR" sz="2400" dirty="0"/>
              <a:t>Crise socio-politique et sécuritaire depuis décembre 2012.  </a:t>
            </a:r>
          </a:p>
          <a:p>
            <a:r>
              <a:rPr lang="fr-FR" sz="2400" dirty="0"/>
              <a:t>Environ 80% du territoire national était occupé par les groupes armés. </a:t>
            </a:r>
          </a:p>
          <a:p>
            <a:r>
              <a:rPr lang="fr-FR" sz="2400" dirty="0"/>
              <a:t>2,8 millions soit 57% en besoin d’assistance humanitaire en 2021 (OCHA).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20" y="903604"/>
            <a:ext cx="7436427" cy="58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Paludisme:  63% des motifs de consultation en 2020 contre 40% en 2001. </a:t>
            </a:r>
          </a:p>
          <a:p>
            <a:r>
              <a:rPr lang="fr-FR" sz="2400" dirty="0"/>
              <a:t>Enfants de moins de 5 ans; 57,7% des cas,</a:t>
            </a:r>
          </a:p>
          <a:p>
            <a:r>
              <a:rPr lang="fr-FR" sz="2400" dirty="0"/>
              <a:t>Malgré la crise sécuritaire et la pandémie COVID 19, la continuité des services de santé a été assurée. </a:t>
            </a:r>
          </a:p>
          <a:p>
            <a:r>
              <a:rPr lang="fr-FR" sz="2400" dirty="0"/>
              <a:t>Les distributions de masse ont été organisées en adoptant une approche régionale.</a:t>
            </a:r>
          </a:p>
          <a:p>
            <a:r>
              <a:rPr lang="fr-CA" sz="2400" dirty="0"/>
              <a:t>Campagne de masse de MILD organisée en 2018 avec FICR et WVI dans les régions 4, 5 et 6 était planifiée pour couvrir 1, 614,319 personnes avec  824.392 MILD. </a:t>
            </a:r>
            <a:endParaRPr lang="fr-FR" sz="2400" dirty="0"/>
          </a:p>
          <a:p>
            <a:r>
              <a:rPr lang="fr-CA" sz="2400" dirty="0"/>
              <a:t>Mise en œuvre de ces activités a été assurée par Cinq partenaires: 3 ONG locales (MAHDED, JUPEDEC, REMOD) et 2 internationales (COHEB, MDA)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94F15CF-2A79-53EF-78A7-E357CC5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3" y="137790"/>
            <a:ext cx="5711190" cy="90360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Contexte et justification</a:t>
            </a:r>
          </a:p>
        </p:txBody>
      </p:sp>
    </p:spTree>
    <p:extLst>
      <p:ext uri="{BB962C8B-B14F-4D97-AF65-F5344CB8AC3E}">
        <p14:creationId xmlns:p14="http://schemas.microsoft.com/office/powerpoint/2010/main" val="28659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5095"/>
            <a:ext cx="10515600" cy="926465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Stratégies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9750" y="1285009"/>
            <a:ext cx="9665970" cy="5167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Principales stratégies:  :</a:t>
            </a:r>
          </a:p>
          <a:p>
            <a:pPr lvl="0"/>
            <a:r>
              <a:rPr lang="fr-FR" sz="2400" dirty="0"/>
              <a:t>Porte à porte avec 1 MILD pour 2 personnes  (avec un plafond de 5 MILD)</a:t>
            </a:r>
          </a:p>
          <a:p>
            <a:pPr lvl="0"/>
            <a:r>
              <a:rPr lang="fr-FR" sz="2400" dirty="0"/>
              <a:t>Groupements Spéciaux:  1 MILD par lit de couchage</a:t>
            </a:r>
          </a:p>
          <a:p>
            <a:pPr lvl="0"/>
            <a:r>
              <a:rPr lang="fr-FR" sz="2400" dirty="0"/>
              <a:t>Personnes déplacées Interne : 3 MILD par ménage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Les stratégies de soutien:</a:t>
            </a:r>
          </a:p>
          <a:p>
            <a:r>
              <a:rPr lang="fr-FR" sz="2400" dirty="0"/>
              <a:t>mobilisation sociale avant, pendant et après la campagne ciblant ménages (utilisation des mobilisateurs, des supports de visibilité et les spots radio)</a:t>
            </a:r>
          </a:p>
          <a:p>
            <a:r>
              <a:rPr lang="fr-FR" sz="2400" dirty="0"/>
              <a:t>Plaidoyer auprès des autorités locales dans les communes (réunions au niveau chaque  commune)</a:t>
            </a:r>
          </a:p>
          <a:p>
            <a:r>
              <a:rPr lang="fr-FR" sz="2400" dirty="0"/>
              <a:t>Négociations avec les Chefs rebelles pour la distribution dans les zones sous leur contrôle (visite de courtoisie et réunion de plaidoyer)</a:t>
            </a:r>
          </a:p>
          <a:p>
            <a:r>
              <a:rPr lang="fr-FR" sz="2400" dirty="0"/>
              <a:t>CCC/IEC pour l’utilisation et l’entretien des MILD (Mobilisateur et Médias)</a:t>
            </a:r>
          </a:p>
        </p:txBody>
      </p:sp>
    </p:spTree>
    <p:extLst>
      <p:ext uri="{BB962C8B-B14F-4D97-AF65-F5344CB8AC3E}">
        <p14:creationId xmlns:p14="http://schemas.microsoft.com/office/powerpoint/2010/main" val="392052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préparatoire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9308"/>
            <a:ext cx="10515600" cy="534439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FR" sz="2400" b="1" i="1" dirty="0"/>
              <a:t>Développement des documents (du plan d’action )</a:t>
            </a:r>
          </a:p>
          <a:p>
            <a:pPr marL="0" indent="0">
              <a:buNone/>
            </a:pPr>
            <a:r>
              <a:rPr lang="fr-FR" sz="2400" dirty="0"/>
              <a:t>Macro plans élaborés par le PNLP et WVI avec appui des consultants AMP comprenant:</a:t>
            </a:r>
          </a:p>
          <a:p>
            <a:pPr lvl="1"/>
            <a:r>
              <a:rPr lang="fr-FR" sz="2200" dirty="0"/>
              <a:t>Plan d’action intégrant Plans de communication et Plan de suivi évaluation</a:t>
            </a:r>
          </a:p>
          <a:p>
            <a:pPr lvl="1"/>
            <a:r>
              <a:rPr lang="fr-FR" sz="2200" dirty="0"/>
              <a:t>Plan logistique y compris entreposage et le transport </a:t>
            </a:r>
          </a:p>
          <a:p>
            <a:pPr lvl="1"/>
            <a:r>
              <a:rPr lang="fr-FR" sz="2200" dirty="0"/>
              <a:t>Chronogramme de la campagne</a:t>
            </a:r>
          </a:p>
          <a:p>
            <a:pPr lvl="1"/>
            <a:r>
              <a:rPr lang="fr-FR" sz="2200" dirty="0"/>
              <a:t>Budget de la campagne</a:t>
            </a:r>
          </a:p>
          <a:p>
            <a:pPr lvl="1"/>
            <a:r>
              <a:rPr lang="fr-FR" sz="2200" dirty="0"/>
              <a:t>Plan d’analyse et de mitigation des risques du fait du contexte.</a:t>
            </a:r>
          </a:p>
          <a:p>
            <a:pPr marL="0" indent="0">
              <a:buNone/>
            </a:pPr>
            <a:r>
              <a:rPr lang="fr-FR" sz="2400" b="1" i="1" dirty="0"/>
              <a:t>2. Macro-planification</a:t>
            </a:r>
            <a:endParaRPr lang="fr-FR" sz="2400" b="1" dirty="0"/>
          </a:p>
          <a:p>
            <a:pPr lvl="1"/>
            <a:r>
              <a:rPr lang="fr-FR" sz="2200" dirty="0"/>
              <a:t>Macro quantification des MILD basée sur le recensement de 2003 (RGPH3).</a:t>
            </a:r>
          </a:p>
          <a:p>
            <a:pPr lvl="1"/>
            <a:r>
              <a:rPr lang="fr-FR" sz="2200" dirty="0"/>
              <a:t>Population RCA estimée à </a:t>
            </a:r>
            <a:r>
              <a:rPr lang="fr-FR" sz="2200" b="1" dirty="0"/>
              <a:t>5 153 959 </a:t>
            </a:r>
            <a:r>
              <a:rPr lang="fr-FR" sz="2200" dirty="0"/>
              <a:t>hbts en 2018, </a:t>
            </a:r>
          </a:p>
          <a:p>
            <a:pPr lvl="1"/>
            <a:r>
              <a:rPr lang="fr-FR" sz="2200" dirty="0"/>
              <a:t>Population estimée à </a:t>
            </a:r>
            <a:r>
              <a:rPr lang="fr-FR" sz="2200" b="1" dirty="0"/>
              <a:t>1 530 821 </a:t>
            </a:r>
            <a:r>
              <a:rPr lang="fr-FR" sz="2200" dirty="0"/>
              <a:t>habitants pour les </a:t>
            </a:r>
            <a:r>
              <a:rPr lang="fr-FR" sz="2200" b="1" dirty="0"/>
              <a:t>RS 4, 5 et 6</a:t>
            </a:r>
          </a:p>
          <a:p>
            <a:pPr lvl="1"/>
            <a:r>
              <a:rPr lang="fr-FR" sz="2200" dirty="0"/>
              <a:t>Besoins totaux en MILD estimés à </a:t>
            </a:r>
            <a:r>
              <a:rPr lang="fr-FR" sz="2200" b="1" dirty="0"/>
              <a:t>850 456 </a:t>
            </a:r>
            <a:r>
              <a:rPr lang="fr-FR" sz="2200" dirty="0"/>
              <a:t>MILD</a:t>
            </a:r>
          </a:p>
          <a:p>
            <a:pPr lvl="1"/>
            <a:r>
              <a:rPr lang="fr-FR" sz="2200" dirty="0"/>
              <a:t>Toutes MILD sont entièrement financées par le Fonds mondial.</a:t>
            </a:r>
          </a:p>
        </p:txBody>
      </p:sp>
    </p:spTree>
    <p:extLst>
      <p:ext uri="{BB962C8B-B14F-4D97-AF65-F5344CB8AC3E}">
        <p14:creationId xmlns:p14="http://schemas.microsoft.com/office/powerpoint/2010/main" val="209691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0569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b="1" i="1" dirty="0"/>
              <a:t>3. </a:t>
            </a:r>
            <a:r>
              <a:rPr lang="fr-FR" sz="2600" b="1" dirty="0"/>
              <a:t>Coordination de la campagne</a:t>
            </a:r>
          </a:p>
          <a:p>
            <a:pPr lvl="1"/>
            <a:r>
              <a:rPr lang="fr-FR" b="1" dirty="0"/>
              <a:t>Comité national de pilotage</a:t>
            </a:r>
            <a:r>
              <a:rPr lang="fr-FR" dirty="0"/>
              <a:t>: orientations stratégiques et validation des documents et rapports </a:t>
            </a:r>
          </a:p>
          <a:p>
            <a:pPr lvl="1"/>
            <a:r>
              <a:rPr lang="fr-FR" b="1" dirty="0"/>
              <a:t>Commissions techniques:</a:t>
            </a:r>
            <a:r>
              <a:rPr lang="fr-FR" dirty="0"/>
              <a:t>  suivi/Evaluation, logistique, communication et Finance</a:t>
            </a:r>
            <a:endParaRPr lang="fr-FR" i="1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Mise en place des structures au niveau central et régional pour assurer la coordination technique des activités.</a:t>
            </a:r>
          </a:p>
          <a:p>
            <a:pPr lvl="1"/>
            <a:r>
              <a:rPr lang="fr-FR" dirty="0"/>
              <a:t>Réunions de coordination hebdomadaire entre les PR (FICR/WVI), PNLP et les ONG de mises en œuvre pour le suivi régulier des opérations de la campagne.</a:t>
            </a:r>
          </a:p>
          <a:p>
            <a:pPr lvl="1"/>
            <a:r>
              <a:rPr lang="fr-FR" dirty="0"/>
              <a:t>Conférences call avec Fonds mondial pour échanger sur les difficultés rencontrées et les défis à relever. </a:t>
            </a:r>
          </a:p>
          <a:p>
            <a:pPr marL="0" indent="0">
              <a:buNone/>
            </a:pPr>
            <a:r>
              <a:rPr lang="fr-FR" sz="2600" b="1" i="1" dirty="0"/>
              <a:t>4. </a:t>
            </a:r>
            <a:r>
              <a:rPr lang="fr-FR" sz="2600" b="1" dirty="0" err="1"/>
              <a:t>Microplanification</a:t>
            </a:r>
            <a:r>
              <a:rPr lang="fr-FR" sz="2600" b="1" dirty="0"/>
              <a:t> </a:t>
            </a:r>
          </a:p>
          <a:p>
            <a:pPr lvl="1"/>
            <a:r>
              <a:rPr lang="fr-FR" dirty="0"/>
              <a:t>Canevas de micro planification  actualisé par les consultants AMP</a:t>
            </a:r>
          </a:p>
          <a:p>
            <a:pPr lvl="1"/>
            <a:r>
              <a:rPr lang="fr-FR" dirty="0"/>
              <a:t>Ateliers de développement de micro plans et valides dans les sites pour produire par Sous-préfecture: budget et quantification des outils, ressources humaines, etc.</a:t>
            </a:r>
          </a:p>
          <a:p>
            <a:pPr lvl="1"/>
            <a:r>
              <a:rPr lang="fr-FR" dirty="0"/>
              <a:t>Avant ces ateliers des </a:t>
            </a:r>
            <a:r>
              <a:rPr lang="fr-FR" dirty="0" err="1"/>
              <a:t>reunions</a:t>
            </a:r>
            <a:r>
              <a:rPr lang="fr-FR" dirty="0"/>
              <a:t> de plaidoyer avec les leaders pour vulgariser les objectifs, les stratégies et les résultats attendus.</a:t>
            </a:r>
            <a:endParaRPr lang="fr-FR" sz="1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92BE621-D8EB-8D49-8BB5-64E01D81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préparatoire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10" y="1624445"/>
            <a:ext cx="10660380" cy="4868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/>
              <a:t>1. Formation</a:t>
            </a:r>
          </a:p>
          <a:p>
            <a:pPr lvl="1"/>
            <a:r>
              <a:rPr lang="fr-FR" dirty="0"/>
              <a:t>Participants: tous les acteurs impliqués dans la mise en œuvre opérationnelle étaient formés</a:t>
            </a:r>
          </a:p>
          <a:p>
            <a:pPr lvl="1"/>
            <a:r>
              <a:rPr lang="fr-FR" dirty="0"/>
              <a:t>Approche (formations en cascade): formation des formateurs, la supervision, la gestion logistique, la gestion financière, la gestion des données, le ravitaillement des équipes et la distribution aux bénéficiaires. </a:t>
            </a:r>
          </a:p>
          <a:p>
            <a:pPr marL="0" indent="0">
              <a:buNone/>
            </a:pPr>
            <a:r>
              <a:rPr lang="fr-FR" sz="2400" b="1" dirty="0"/>
              <a:t>2. Résultats par stratégie</a:t>
            </a:r>
          </a:p>
          <a:p>
            <a:pPr marL="457200" lvl="1" indent="0">
              <a:buNone/>
            </a:pPr>
            <a:r>
              <a:rPr lang="fr-FR" b="1" dirty="0"/>
              <a:t>2.1 Stratégie Porte à Porte </a:t>
            </a:r>
          </a:p>
          <a:p>
            <a:pPr lvl="1"/>
            <a:r>
              <a:rPr lang="fr-FR" dirty="0"/>
              <a:t>Estimation de la population et des ménages n’a pas tenu compte des PDI et GS</a:t>
            </a:r>
          </a:p>
          <a:p>
            <a:pPr lvl="1"/>
            <a:r>
              <a:rPr lang="fr-FR" dirty="0"/>
              <a:t>Population estimée à de la micro planification: a été 935 414 pour 205 791 ménages. </a:t>
            </a:r>
          </a:p>
          <a:p>
            <a:pPr lvl="1"/>
            <a:r>
              <a:rPr lang="fr-FR" dirty="0"/>
              <a:t>Réalisations: 880 770 soit 94% de la population et 178 406 soit 87% des ménages atteints. </a:t>
            </a:r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C4E803-5FDE-383C-E75B-8CF92B3F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Pendant la campagne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6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81326"/>
              </p:ext>
            </p:extLst>
          </p:nvPr>
        </p:nvGraphicFramePr>
        <p:xfrm>
          <a:off x="838200" y="1114599"/>
          <a:ext cx="10515600" cy="486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38200" y="6029424"/>
            <a:ext cx="1063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Couverture des ménages au-delà de 80% dans presque toutes les localités . Sauf la Sous-préfecture de Bambari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86F0F86-87EC-CFE7-1287-09A8AA7A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909493"/>
          </a:xfrm>
        </p:spPr>
        <p:txBody>
          <a:bodyPr>
            <a:noAutofit/>
          </a:bodyPr>
          <a:lstStyle/>
          <a:p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Pendant la campagne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206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1320</Words>
  <Application>Microsoft Office PowerPoint</Application>
  <PresentationFormat>Grand écran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Wingdings</vt:lpstr>
      <vt:lpstr>Thème Office</vt:lpstr>
      <vt:lpstr>    Distribution de MILD dans un environnement sécuritaire et opérationnel complexe</vt:lpstr>
      <vt:lpstr> Plan de présentation </vt:lpstr>
      <vt:lpstr>Contexte et justification</vt:lpstr>
      <vt:lpstr>Contexte et justification</vt:lpstr>
      <vt:lpstr>Stratégies </vt:lpstr>
      <vt:lpstr> Phase préparatoire </vt:lpstr>
      <vt:lpstr> Phase préparatoire </vt:lpstr>
      <vt:lpstr> Pendant la campagne </vt:lpstr>
      <vt:lpstr> Pendant la campagne </vt:lpstr>
      <vt:lpstr> Pendant la campagne </vt:lpstr>
      <vt:lpstr> Après la campagne </vt:lpstr>
      <vt:lpstr> Résultats enquête MICS: Possession, Accès et Utilisation des MILD par Région Sanitaire (MICS 2019) </vt:lpstr>
      <vt:lpstr> Principales contraintes </vt:lpstr>
      <vt:lpstr> Principales contraintes </vt:lpstr>
      <vt:lpstr>Présentation PowerPoint</vt:lpstr>
      <vt:lpstr> Perspectives </vt:lpstr>
      <vt:lpstr>  Conclusions  </vt:lpstr>
      <vt:lpstr>Je vous remercie de votre aimable attention!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 de "La distribution des MILD dans l’environnement opérationnel complexe" de la RCA</dc:title>
  <dc:creator>POCR 6</dc:creator>
  <cp:lastModifiedBy>jean methode moyen</cp:lastModifiedBy>
  <cp:revision>55</cp:revision>
  <dcterms:created xsi:type="dcterms:W3CDTF">2024-03-05T04:59:08Z</dcterms:created>
  <dcterms:modified xsi:type="dcterms:W3CDTF">2024-03-11T19:34:15Z</dcterms:modified>
</cp:coreProperties>
</file>