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74" r:id="rId3"/>
    <p:sldId id="256" r:id="rId4"/>
    <p:sldId id="275" r:id="rId5"/>
    <p:sldId id="257" r:id="rId6"/>
    <p:sldId id="263" r:id="rId7"/>
    <p:sldId id="261" r:id="rId8"/>
    <p:sldId id="262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26CDCF-C113-4330-848A-117D9D76CCBD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9E60D3-BA47-4CFE-9480-73E64FE8E9BA}">
      <dgm:prSet phldrT="[Text]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US" dirty="0"/>
        </a:p>
      </dgm:t>
    </dgm:pt>
    <dgm:pt modelId="{6F96E1D2-2D3D-45C9-A3B3-4B492157756F}" type="sibTrans" cxnId="{18CE2047-3996-492C-B556-7255C3BCD346}">
      <dgm:prSet/>
      <dgm:spPr/>
      <dgm:t>
        <a:bodyPr/>
        <a:lstStyle/>
        <a:p>
          <a:endParaRPr lang="en-US"/>
        </a:p>
      </dgm:t>
    </dgm:pt>
    <dgm:pt modelId="{AA842DC6-836D-49C2-84E6-483146FAD343}" type="parTrans" cxnId="{18CE2047-3996-492C-B556-7255C3BCD346}">
      <dgm:prSet/>
      <dgm:spPr/>
      <dgm:t>
        <a:bodyPr/>
        <a:lstStyle/>
        <a:p>
          <a:endParaRPr lang="en-US"/>
        </a:p>
      </dgm:t>
    </dgm:pt>
    <dgm:pt modelId="{4F130852-8A63-49D0-9CD1-EC6985A272B5}">
      <dgm:prSet phldrT="[Text]" custScaleX="31752" custScaleY="29906" custLinFactNeighborX="-921" custLinFactNeighborY="-710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US" dirty="0"/>
        </a:p>
      </dgm:t>
    </dgm:pt>
    <dgm:pt modelId="{1AA862CC-56B7-42A8-A487-85BDA5104E2C}" type="parTrans" cxnId="{81FC741F-E20E-4542-9CDF-5CFD1835157F}">
      <dgm:prSet/>
      <dgm:spPr/>
      <dgm:t>
        <a:bodyPr/>
        <a:lstStyle/>
        <a:p>
          <a:endParaRPr lang="en-US"/>
        </a:p>
      </dgm:t>
    </dgm:pt>
    <dgm:pt modelId="{611B7681-BA37-488D-9381-60DF0787DDD7}" type="sibTrans" cxnId="{81FC741F-E20E-4542-9CDF-5CFD1835157F}">
      <dgm:prSet/>
      <dgm:spPr/>
      <dgm:t>
        <a:bodyPr/>
        <a:lstStyle/>
        <a:p>
          <a:endParaRPr lang="en-US"/>
        </a:p>
      </dgm:t>
    </dgm:pt>
    <dgm:pt modelId="{9B21329E-93D6-492F-94BF-8A3547A1F833}">
      <dgm:prSet phldrT="[Text]" custScaleX="31752" custScaleY="29906" custLinFactNeighborX="-921" custLinFactNeighborY="-710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US" dirty="0"/>
        </a:p>
      </dgm:t>
    </dgm:pt>
    <dgm:pt modelId="{3C9A63CE-573D-4C79-B793-B296C198F6EB}" type="parTrans" cxnId="{B4345045-A2F0-4BAE-B61F-BE47B2CDDB5F}">
      <dgm:prSet/>
      <dgm:spPr/>
      <dgm:t>
        <a:bodyPr/>
        <a:lstStyle/>
        <a:p>
          <a:endParaRPr lang="en-US"/>
        </a:p>
      </dgm:t>
    </dgm:pt>
    <dgm:pt modelId="{4E9517E0-8B96-434A-A9A1-49535A068D0E}" type="sibTrans" cxnId="{B4345045-A2F0-4BAE-B61F-BE47B2CDDB5F}">
      <dgm:prSet/>
      <dgm:spPr/>
      <dgm:t>
        <a:bodyPr/>
        <a:lstStyle/>
        <a:p>
          <a:endParaRPr lang="en-US"/>
        </a:p>
      </dgm:t>
    </dgm:pt>
    <dgm:pt modelId="{114864F2-D105-4856-BF7D-AFA2B0379FDB}" type="pres">
      <dgm:prSet presAssocID="{4726CDCF-C113-4330-848A-117D9D76CCBD}" presName="composite" presStyleCnt="0">
        <dgm:presLayoutVars>
          <dgm:chMax val="1"/>
          <dgm:dir/>
          <dgm:resizeHandles val="exact"/>
        </dgm:presLayoutVars>
      </dgm:prSet>
      <dgm:spPr/>
    </dgm:pt>
    <dgm:pt modelId="{B70E20EE-1E48-4A23-B33A-0F3734337139}" type="pres">
      <dgm:prSet presAssocID="{4726CDCF-C113-4330-848A-117D9D76CCBD}" presName="radial" presStyleCnt="0">
        <dgm:presLayoutVars>
          <dgm:animLvl val="ctr"/>
        </dgm:presLayoutVars>
      </dgm:prSet>
      <dgm:spPr/>
    </dgm:pt>
    <dgm:pt modelId="{EA7DB127-809D-43F8-A610-50CD26221CA4}" type="pres">
      <dgm:prSet presAssocID="{949E60D3-BA47-4CFE-9480-73E64FE8E9BA}" presName="centerShape" presStyleLbl="vennNode1" presStyleIdx="0" presStyleCnt="1" custScaleX="31752" custScaleY="29906" custLinFactNeighborX="-921" custLinFactNeighborY="-84"/>
      <dgm:spPr/>
    </dgm:pt>
  </dgm:ptLst>
  <dgm:cxnLst>
    <dgm:cxn modelId="{81FC741F-E20E-4542-9CDF-5CFD1835157F}" srcId="{4726CDCF-C113-4330-848A-117D9D76CCBD}" destId="{4F130852-8A63-49D0-9CD1-EC6985A272B5}" srcOrd="1" destOrd="0" parTransId="{1AA862CC-56B7-42A8-A487-85BDA5104E2C}" sibTransId="{611B7681-BA37-488D-9381-60DF0787DDD7}"/>
    <dgm:cxn modelId="{B4345045-A2F0-4BAE-B61F-BE47B2CDDB5F}" srcId="{4726CDCF-C113-4330-848A-117D9D76CCBD}" destId="{9B21329E-93D6-492F-94BF-8A3547A1F833}" srcOrd="2" destOrd="0" parTransId="{3C9A63CE-573D-4C79-B793-B296C198F6EB}" sibTransId="{4E9517E0-8B96-434A-A9A1-49535A068D0E}"/>
    <dgm:cxn modelId="{18CE2047-3996-492C-B556-7255C3BCD346}" srcId="{4726CDCF-C113-4330-848A-117D9D76CCBD}" destId="{949E60D3-BA47-4CFE-9480-73E64FE8E9BA}" srcOrd="0" destOrd="0" parTransId="{AA842DC6-836D-49C2-84E6-483146FAD343}" sibTransId="{6F96E1D2-2D3D-45C9-A3B3-4B492157756F}"/>
    <dgm:cxn modelId="{5905376E-13A6-46B0-8DDE-68C44AEEBD1C}" type="presOf" srcId="{949E60D3-BA47-4CFE-9480-73E64FE8E9BA}" destId="{EA7DB127-809D-43F8-A610-50CD26221CA4}" srcOrd="0" destOrd="0" presId="urn:microsoft.com/office/officeart/2005/8/layout/radial3"/>
    <dgm:cxn modelId="{05D26AC4-F0C1-4A01-A198-838421A75001}" type="presOf" srcId="{4726CDCF-C113-4330-848A-117D9D76CCBD}" destId="{114864F2-D105-4856-BF7D-AFA2B0379FDB}" srcOrd="0" destOrd="0" presId="urn:microsoft.com/office/officeart/2005/8/layout/radial3"/>
    <dgm:cxn modelId="{222E16AB-6227-4D59-A04B-DA08D2372296}" type="presParOf" srcId="{114864F2-D105-4856-BF7D-AFA2B0379FDB}" destId="{B70E20EE-1E48-4A23-B33A-0F3734337139}" srcOrd="0" destOrd="0" presId="urn:microsoft.com/office/officeart/2005/8/layout/radial3"/>
    <dgm:cxn modelId="{C6B503FE-2330-4686-B713-DF28E80A274A}" type="presParOf" srcId="{B70E20EE-1E48-4A23-B33A-0F3734337139}" destId="{EA7DB127-809D-43F8-A610-50CD26221CA4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26CDCF-C113-4330-848A-117D9D76CCBD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9E60D3-BA47-4CFE-9480-73E64FE8E9BA}">
      <dgm:prSet phldrT="[Text]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US" dirty="0"/>
        </a:p>
      </dgm:t>
    </dgm:pt>
    <dgm:pt modelId="{6F96E1D2-2D3D-45C9-A3B3-4B492157756F}" type="sibTrans" cxnId="{18CE2047-3996-492C-B556-7255C3BCD346}">
      <dgm:prSet/>
      <dgm:spPr/>
      <dgm:t>
        <a:bodyPr/>
        <a:lstStyle/>
        <a:p>
          <a:endParaRPr lang="en-US"/>
        </a:p>
      </dgm:t>
    </dgm:pt>
    <dgm:pt modelId="{AA842DC6-836D-49C2-84E6-483146FAD343}" type="parTrans" cxnId="{18CE2047-3996-492C-B556-7255C3BCD346}">
      <dgm:prSet/>
      <dgm:spPr/>
      <dgm:t>
        <a:bodyPr/>
        <a:lstStyle/>
        <a:p>
          <a:endParaRPr lang="en-US"/>
        </a:p>
      </dgm:t>
    </dgm:pt>
    <dgm:pt modelId="{4F130852-8A63-49D0-9CD1-EC6985A272B5}">
      <dgm:prSet phldrT="[Text]" custScaleX="31752" custScaleY="29906" custLinFactNeighborX="-921" custLinFactNeighborY="-710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US" dirty="0"/>
        </a:p>
      </dgm:t>
    </dgm:pt>
    <dgm:pt modelId="{1AA862CC-56B7-42A8-A487-85BDA5104E2C}" type="parTrans" cxnId="{81FC741F-E20E-4542-9CDF-5CFD1835157F}">
      <dgm:prSet/>
      <dgm:spPr/>
      <dgm:t>
        <a:bodyPr/>
        <a:lstStyle/>
        <a:p>
          <a:endParaRPr lang="en-US"/>
        </a:p>
      </dgm:t>
    </dgm:pt>
    <dgm:pt modelId="{611B7681-BA37-488D-9381-60DF0787DDD7}" type="sibTrans" cxnId="{81FC741F-E20E-4542-9CDF-5CFD1835157F}">
      <dgm:prSet/>
      <dgm:spPr/>
      <dgm:t>
        <a:bodyPr/>
        <a:lstStyle/>
        <a:p>
          <a:endParaRPr lang="en-US"/>
        </a:p>
      </dgm:t>
    </dgm:pt>
    <dgm:pt modelId="{9B21329E-93D6-492F-94BF-8A3547A1F833}">
      <dgm:prSet phldrT="[Text]" custScaleX="31752" custScaleY="29906" custLinFactNeighborX="-921" custLinFactNeighborY="-710"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en-US" dirty="0"/>
        </a:p>
      </dgm:t>
    </dgm:pt>
    <dgm:pt modelId="{3C9A63CE-573D-4C79-B793-B296C198F6EB}" type="parTrans" cxnId="{B4345045-A2F0-4BAE-B61F-BE47B2CDDB5F}">
      <dgm:prSet/>
      <dgm:spPr/>
      <dgm:t>
        <a:bodyPr/>
        <a:lstStyle/>
        <a:p>
          <a:endParaRPr lang="en-US"/>
        </a:p>
      </dgm:t>
    </dgm:pt>
    <dgm:pt modelId="{4E9517E0-8B96-434A-A9A1-49535A068D0E}" type="sibTrans" cxnId="{B4345045-A2F0-4BAE-B61F-BE47B2CDDB5F}">
      <dgm:prSet/>
      <dgm:spPr/>
      <dgm:t>
        <a:bodyPr/>
        <a:lstStyle/>
        <a:p>
          <a:endParaRPr lang="en-US"/>
        </a:p>
      </dgm:t>
    </dgm:pt>
    <dgm:pt modelId="{114864F2-D105-4856-BF7D-AFA2B0379FDB}" type="pres">
      <dgm:prSet presAssocID="{4726CDCF-C113-4330-848A-117D9D76CCBD}" presName="composite" presStyleCnt="0">
        <dgm:presLayoutVars>
          <dgm:chMax val="1"/>
          <dgm:dir/>
          <dgm:resizeHandles val="exact"/>
        </dgm:presLayoutVars>
      </dgm:prSet>
      <dgm:spPr/>
    </dgm:pt>
    <dgm:pt modelId="{B70E20EE-1E48-4A23-B33A-0F3734337139}" type="pres">
      <dgm:prSet presAssocID="{4726CDCF-C113-4330-848A-117D9D76CCBD}" presName="radial" presStyleCnt="0">
        <dgm:presLayoutVars>
          <dgm:animLvl val="ctr"/>
        </dgm:presLayoutVars>
      </dgm:prSet>
      <dgm:spPr/>
    </dgm:pt>
    <dgm:pt modelId="{EA7DB127-809D-43F8-A610-50CD26221CA4}" type="pres">
      <dgm:prSet presAssocID="{949E60D3-BA47-4CFE-9480-73E64FE8E9BA}" presName="centerShape" presStyleLbl="vennNode1" presStyleIdx="0" presStyleCnt="1" custScaleX="31752" custScaleY="29906" custLinFactNeighborX="-1821" custLinFactNeighborY="-710"/>
      <dgm:spPr/>
    </dgm:pt>
  </dgm:ptLst>
  <dgm:cxnLst>
    <dgm:cxn modelId="{81FC741F-E20E-4542-9CDF-5CFD1835157F}" srcId="{4726CDCF-C113-4330-848A-117D9D76CCBD}" destId="{4F130852-8A63-49D0-9CD1-EC6985A272B5}" srcOrd="1" destOrd="0" parTransId="{1AA862CC-56B7-42A8-A487-85BDA5104E2C}" sibTransId="{611B7681-BA37-488D-9381-60DF0787DDD7}"/>
    <dgm:cxn modelId="{63D75733-183B-44B2-B6E8-D45ACE16326F}" type="presOf" srcId="{949E60D3-BA47-4CFE-9480-73E64FE8E9BA}" destId="{EA7DB127-809D-43F8-A610-50CD26221CA4}" srcOrd="0" destOrd="0" presId="urn:microsoft.com/office/officeart/2005/8/layout/radial3"/>
    <dgm:cxn modelId="{B4345045-A2F0-4BAE-B61F-BE47B2CDDB5F}" srcId="{4726CDCF-C113-4330-848A-117D9D76CCBD}" destId="{9B21329E-93D6-492F-94BF-8A3547A1F833}" srcOrd="2" destOrd="0" parTransId="{3C9A63CE-573D-4C79-B793-B296C198F6EB}" sibTransId="{4E9517E0-8B96-434A-A9A1-49535A068D0E}"/>
    <dgm:cxn modelId="{18CE2047-3996-492C-B556-7255C3BCD346}" srcId="{4726CDCF-C113-4330-848A-117D9D76CCBD}" destId="{949E60D3-BA47-4CFE-9480-73E64FE8E9BA}" srcOrd="0" destOrd="0" parTransId="{AA842DC6-836D-49C2-84E6-483146FAD343}" sibTransId="{6F96E1D2-2D3D-45C9-A3B3-4B492157756F}"/>
    <dgm:cxn modelId="{D79B506C-541F-4FB8-8772-3D0AA22F11CD}" type="presOf" srcId="{4726CDCF-C113-4330-848A-117D9D76CCBD}" destId="{114864F2-D105-4856-BF7D-AFA2B0379FDB}" srcOrd="0" destOrd="0" presId="urn:microsoft.com/office/officeart/2005/8/layout/radial3"/>
    <dgm:cxn modelId="{4755B8EB-FEC2-424C-96B6-C98849314C7D}" type="presParOf" srcId="{114864F2-D105-4856-BF7D-AFA2B0379FDB}" destId="{B70E20EE-1E48-4A23-B33A-0F3734337139}" srcOrd="0" destOrd="0" presId="urn:microsoft.com/office/officeart/2005/8/layout/radial3"/>
    <dgm:cxn modelId="{33D4D389-655D-4768-974F-C01365A9B100}" type="presParOf" srcId="{B70E20EE-1E48-4A23-B33A-0F3734337139}" destId="{EA7DB127-809D-43F8-A610-50CD26221CA4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DB127-809D-43F8-A610-50CD26221CA4}">
      <dsp:nvSpPr>
        <dsp:cNvPr id="0" name=""/>
        <dsp:cNvSpPr/>
      </dsp:nvSpPr>
      <dsp:spPr>
        <a:xfrm>
          <a:off x="1799975" y="1447757"/>
          <a:ext cx="1324328" cy="1247334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7310" tIns="67310" rIns="67310" bIns="6731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300" kern="1200" dirty="0"/>
        </a:p>
      </dsp:txBody>
      <dsp:txXfrm>
        <a:off x="1993918" y="1630425"/>
        <a:ext cx="936442" cy="8819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DB127-809D-43F8-A610-50CD26221CA4}">
      <dsp:nvSpPr>
        <dsp:cNvPr id="0" name=""/>
        <dsp:cNvSpPr/>
      </dsp:nvSpPr>
      <dsp:spPr>
        <a:xfrm>
          <a:off x="1649971" y="1343421"/>
          <a:ext cx="1324328" cy="1247334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7310" tIns="67310" rIns="67310" bIns="6731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300" kern="1200" dirty="0"/>
        </a:p>
      </dsp:txBody>
      <dsp:txXfrm>
        <a:off x="1843914" y="1526089"/>
        <a:ext cx="936442" cy="8819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72966-C404-4273-9840-CDCF6532425E}" type="datetimeFigureOut">
              <a:rPr lang="en-US" smtClean="0"/>
              <a:t>9/19/21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3D67A-194E-4A1A-8867-ED16C1299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4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6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8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31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C4381B-C39A-471C-9614-2BD8B1AA2F7B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12F964-3C46-47C4-ACE4-554F2A63411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86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5DCC6D-E3E2-467B-A8E4-BEDAFA26F0A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9C360C8-82CF-4415-B3E1-FE88CF33EE9D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03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8BF479-160F-4259-BE2F-B35480CC47E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4F627F-33F3-4948-B429-D7718D6221E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324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620EDC-77F3-4C70-9010-5A1C2D0D4991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B02EB8-6003-45AA-9E02-8DF0102781A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791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2C7045-33D8-4B89-A4FC-D5B9AD679DC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AEF818-4A10-4FC3-8173-20334F62D63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700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FF2B0A-7953-4CAA-9537-2E1CA75A134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8EAD76-54FE-42FB-B8C0-BEDA621A0D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573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77C917-3D00-4F23-B145-1804D1A17A97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7E2A49A-E200-4A8E-A168-4AA5D7990AF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109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53FBE2-1D62-4EA2-939D-B2E1F15FA18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CAA9BA-695C-4F88-B4ED-95B928F24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207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171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4B0162-021E-4C28-81D5-7B006B6BDA9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11F533-B52C-4C49-852A-5FCF3A5B2E7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70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30E3E3-5AAC-445A-9585-A3C66C4FB20A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7F03E86-0A77-4915-9CD7-4EAC8C6E9A7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2224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C50047-4DAB-4CBD-A311-DD4FC119985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ACE1E-EA94-460E-AF02-CBDE3D1BA029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0486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61E4E4A-DB90-4A19-A23F-BA3D49DE82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F3608C0-2509-4D5C-B27B-0A82632855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82288266-5520-4748-99F9-0AC0ED1A96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E41407-88C2-4D3C-8508-E675A31160C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6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57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38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26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81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0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61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7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EB89-1CFE-4F04-ADE4-A0A6624DEC10}" type="datetimeFigureOut">
              <a:rPr lang="en-US" smtClean="0"/>
              <a:t>9/19/21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8BDE2-D868-4CAC-A09A-5B68841E8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8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91904-49A0-4A0A-BE0C-7F3799A67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087140-0733-4775-A0BA-8F7A4AC9AD2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6248B-FE58-4EE9-85C6-23CD0C3058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9CA2A-2025-468B-87FF-F24F6E374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0541470-A6CB-4F1F-A000-F0E0E7D87362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pic>
        <p:nvPicPr>
          <p:cNvPr id="1031" name="Picture 4" descr="Zambia_crest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229600" y="5943600"/>
            <a:ext cx="7048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740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Zambia’s Continuous LLIN Distribution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2733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School Based Distribution</a:t>
            </a:r>
          </a:p>
          <a:p>
            <a:pPr marL="0" indent="0" algn="ctr">
              <a:buNone/>
            </a:pPr>
            <a:r>
              <a:rPr lang="en-US" dirty="0"/>
              <a:t>Training of Trainers (</a:t>
            </a:r>
            <a:r>
              <a:rPr lang="en-US" dirty="0" err="1"/>
              <a:t>ToT</a:t>
            </a:r>
            <a:r>
              <a:rPr lang="en-US" dirty="0"/>
              <a:t>)</a:t>
            </a:r>
          </a:p>
          <a:p>
            <a:pPr marL="0" indent="0" algn="ctr">
              <a:buNone/>
            </a:pPr>
            <a:r>
              <a:rPr lang="en-US" dirty="0"/>
              <a:t>2021</a:t>
            </a:r>
          </a:p>
          <a:p>
            <a:pPr marL="0" indent="0" algn="ctr">
              <a:buNone/>
            </a:pPr>
            <a:r>
              <a:rPr lang="en-US" dirty="0"/>
              <a:t>Venue : Katete District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http://upload.wikimedia.org/wikipedia/commons/thumb/0/06/Flag_of_Zambia.svg/250px-Flag_of_Zambia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05400"/>
            <a:ext cx="23812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533400"/>
            <a:ext cx="8252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LLIN coverage drops after mass campaigns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811" y="5877580"/>
            <a:ext cx="9198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Zambia’s coverage will drop to 60% in 2019 and 20% in 2020 </a:t>
            </a:r>
          </a:p>
        </p:txBody>
      </p:sp>
      <p:sp>
        <p:nvSpPr>
          <p:cNvPr id="10" name="Right Arrow 9"/>
          <p:cNvSpPr/>
          <p:nvPr/>
        </p:nvSpPr>
        <p:spPr>
          <a:xfrm rot="3794287">
            <a:off x="5756302" y="1159235"/>
            <a:ext cx="685800" cy="500390"/>
          </a:xfrm>
          <a:prstGeom prst="rightArrow">
            <a:avLst>
              <a:gd name="adj1" fmla="val 31260"/>
              <a:gd name="adj2" fmla="val 51421"/>
            </a:avLst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562" y="1828259"/>
            <a:ext cx="8524875" cy="388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777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US" dirty="0"/>
              <a:t>Zambia’s coverage after 2020/21 mass campaign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0"/>
            <a:ext cx="91440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351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86600" y="1617824"/>
            <a:ext cx="1524000" cy="4648200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22" name="Group 24"/>
          <p:cNvGrpSpPr>
            <a:grpSpLocks/>
          </p:cNvGrpSpPr>
          <p:nvPr/>
        </p:nvGrpSpPr>
        <p:grpSpPr bwMode="auto">
          <a:xfrm>
            <a:off x="432921" y="1617824"/>
            <a:ext cx="6779567" cy="4706776"/>
            <a:chOff x="304801" y="1066800"/>
            <a:chExt cx="6779978" cy="4706210"/>
          </a:xfrm>
        </p:grpSpPr>
        <p:sp>
          <p:nvSpPr>
            <p:cNvPr id="19" name="Chevron 18"/>
            <p:cNvSpPr/>
            <p:nvPr/>
          </p:nvSpPr>
          <p:spPr>
            <a:xfrm>
              <a:off x="1676483" y="1066800"/>
              <a:ext cx="5181907" cy="4647641"/>
            </a:xfrm>
            <a:prstGeom prst="chevron">
              <a:avLst>
                <a:gd name="adj" fmla="val 19157"/>
              </a:avLst>
            </a:prstGeom>
            <a:solidFill>
              <a:schemeClr val="bg1">
                <a:lumMod val="6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5124" name="Group 19"/>
            <p:cNvGrpSpPr>
              <a:grpSpLocks/>
            </p:cNvGrpSpPr>
            <p:nvPr/>
          </p:nvGrpSpPr>
          <p:grpSpPr bwMode="auto">
            <a:xfrm>
              <a:off x="1853174" y="1295400"/>
              <a:ext cx="5231605" cy="4170349"/>
              <a:chOff x="1879369" y="1295400"/>
              <a:chExt cx="5231605" cy="4170349"/>
            </a:xfrm>
          </p:grpSpPr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980554759"/>
                  </p:ext>
                </p:extLst>
              </p:nvPr>
            </p:nvGraphicFramePr>
            <p:xfrm>
              <a:off x="1879369" y="1295400"/>
              <a:ext cx="5231605" cy="417034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pic>
            <p:nvPicPr>
              <p:cNvPr id="5135" name="Picture 55" descr="family.bmp"/>
              <p:cNvPicPr>
                <a:picLocks noChangeAspect="1"/>
              </p:cNvPicPr>
              <p:nvPr/>
            </p:nvPicPr>
            <p:blipFill>
              <a:blip r:embed="rId7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651" t="27431" r="24368" b="17706"/>
              <a:stretch>
                <a:fillRect/>
              </a:stretch>
            </p:blipFill>
            <p:spPr bwMode="auto">
              <a:xfrm>
                <a:off x="3937049" y="2742999"/>
                <a:ext cx="838200" cy="628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1" name="Pentagon 20"/>
            <p:cNvSpPr/>
            <p:nvPr/>
          </p:nvSpPr>
          <p:spPr>
            <a:xfrm>
              <a:off x="381005" y="1066800"/>
              <a:ext cx="2057522" cy="4647641"/>
            </a:xfrm>
            <a:prstGeom prst="homePlate">
              <a:avLst>
                <a:gd name="adj" fmla="val 44321"/>
              </a:avLst>
            </a:prstGeom>
            <a:solidFill>
              <a:schemeClr val="bg1">
                <a:lumMod val="6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5127" name="Group 21"/>
            <p:cNvGrpSpPr>
              <a:grpSpLocks/>
            </p:cNvGrpSpPr>
            <p:nvPr/>
          </p:nvGrpSpPr>
          <p:grpSpPr bwMode="auto">
            <a:xfrm>
              <a:off x="304801" y="1295400"/>
              <a:ext cx="1676399" cy="4477610"/>
              <a:chOff x="685801" y="1295400"/>
              <a:chExt cx="1676399" cy="4477610"/>
            </a:xfrm>
          </p:grpSpPr>
          <p:sp>
            <p:nvSpPr>
              <p:cNvPr id="5129" name="TextBox 30"/>
              <p:cNvSpPr txBox="1">
                <a:spLocks noChangeArrowheads="1"/>
              </p:cNvSpPr>
              <p:nvPr/>
            </p:nvSpPr>
            <p:spPr bwMode="auto">
              <a:xfrm>
                <a:off x="914400" y="3048000"/>
                <a:ext cx="1447800" cy="292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1300">
                  <a:latin typeface="Calibri" pitchFamily="34" charset="0"/>
                </a:endParaRPr>
              </a:p>
            </p:txBody>
          </p:sp>
          <p:sp>
            <p:nvSpPr>
              <p:cNvPr id="5130" name="TextBox 31"/>
              <p:cNvSpPr txBox="1">
                <a:spLocks noChangeArrowheads="1"/>
              </p:cNvSpPr>
              <p:nvPr/>
            </p:nvSpPr>
            <p:spPr bwMode="auto">
              <a:xfrm>
                <a:off x="1493530" y="2209800"/>
                <a:ext cx="184730" cy="292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1300">
                  <a:latin typeface="Calibri" pitchFamily="34" charset="0"/>
                </a:endParaRPr>
              </a:p>
            </p:txBody>
          </p:sp>
          <p:sp>
            <p:nvSpPr>
              <p:cNvPr id="5131" name="TextBox 32"/>
              <p:cNvSpPr txBox="1">
                <a:spLocks noChangeArrowheads="1"/>
              </p:cNvSpPr>
              <p:nvPr/>
            </p:nvSpPr>
            <p:spPr bwMode="auto">
              <a:xfrm>
                <a:off x="685801" y="1295400"/>
                <a:ext cx="1472170" cy="4477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en-US" sz="1600" b="1" dirty="0">
                    <a:latin typeface="Calibri" pitchFamily="34" charset="0"/>
                  </a:rPr>
                  <a:t>Strong </a:t>
                </a:r>
              </a:p>
              <a:p>
                <a:pPr algn="ctr" eaLnBrk="1" hangingPunct="1"/>
                <a:r>
                  <a:rPr lang="en-US" altLang="en-US" sz="1600" b="1" dirty="0">
                    <a:latin typeface="Calibri" pitchFamily="34" charset="0"/>
                  </a:rPr>
                  <a:t>supply </a:t>
                </a:r>
              </a:p>
              <a:p>
                <a:pPr algn="ctr" eaLnBrk="1" hangingPunct="1"/>
                <a:r>
                  <a:rPr lang="en-US" altLang="en-US" sz="1600" b="1" dirty="0">
                    <a:latin typeface="Calibri" pitchFamily="34" charset="0"/>
                  </a:rPr>
                  <a:t>chain</a:t>
                </a:r>
              </a:p>
              <a:p>
                <a:pPr algn="ctr" eaLnBrk="1" hangingPunct="1"/>
                <a:endParaRPr lang="en-US" altLang="en-US" sz="1600" b="1" dirty="0">
                  <a:latin typeface="Calibri" pitchFamily="34" charset="0"/>
                </a:endParaRPr>
              </a:p>
              <a:p>
                <a:pPr algn="ctr" eaLnBrk="1" hangingPunct="1"/>
                <a:endParaRPr lang="en-US" altLang="en-US" sz="1600" b="1" dirty="0">
                  <a:latin typeface="Calibri" pitchFamily="34" charset="0"/>
                </a:endParaRPr>
              </a:p>
              <a:p>
                <a:pPr algn="ctr" eaLnBrk="1" hangingPunct="1"/>
                <a:r>
                  <a:rPr lang="en-US" altLang="en-US" sz="1600" b="1" dirty="0">
                    <a:latin typeface="Calibri" pitchFamily="34" charset="0"/>
                  </a:rPr>
                  <a:t>Strategic </a:t>
                </a:r>
              </a:p>
              <a:p>
                <a:pPr algn="ctr" eaLnBrk="1" hangingPunct="1"/>
                <a:r>
                  <a:rPr lang="en-US" altLang="en-US" sz="1600" b="1" dirty="0">
                    <a:latin typeface="Calibri" pitchFamily="34" charset="0"/>
                  </a:rPr>
                  <a:t>demand creation</a:t>
                </a:r>
              </a:p>
              <a:p>
                <a:pPr algn="ctr" eaLnBrk="1" hangingPunct="1"/>
                <a:endParaRPr lang="en-US" altLang="en-US" sz="1600" b="1" dirty="0">
                  <a:latin typeface="Calibri" pitchFamily="34" charset="0"/>
                </a:endParaRPr>
              </a:p>
              <a:p>
                <a:pPr algn="ctr" eaLnBrk="1" hangingPunct="1"/>
                <a:endParaRPr lang="en-US" altLang="en-US" sz="1600" b="1" dirty="0">
                  <a:latin typeface="Calibri" pitchFamily="34" charset="0"/>
                </a:endParaRPr>
              </a:p>
              <a:p>
                <a:pPr algn="ctr" eaLnBrk="1" hangingPunct="1"/>
                <a:r>
                  <a:rPr lang="en-US" altLang="en-US" sz="1600" b="1" dirty="0">
                    <a:latin typeface="Calibri" pitchFamily="34" charset="0"/>
                  </a:rPr>
                  <a:t>Real-time </a:t>
                </a:r>
              </a:p>
              <a:p>
                <a:pPr algn="ctr" eaLnBrk="1" hangingPunct="1"/>
                <a:r>
                  <a:rPr lang="en-US" altLang="en-US" sz="1600" b="1" dirty="0">
                    <a:latin typeface="Calibri" pitchFamily="34" charset="0"/>
                  </a:rPr>
                  <a:t>monitoring</a:t>
                </a:r>
              </a:p>
              <a:p>
                <a:pPr algn="ctr" eaLnBrk="1" hangingPunct="1"/>
                <a:endParaRPr lang="en-US" altLang="en-US" sz="1600" b="1" dirty="0">
                  <a:latin typeface="Calibri" pitchFamily="34" charset="0"/>
                </a:endParaRPr>
              </a:p>
              <a:p>
                <a:pPr algn="ctr" eaLnBrk="1" hangingPunct="1"/>
                <a:endParaRPr lang="en-US" altLang="en-US" sz="1600" b="1" dirty="0">
                  <a:latin typeface="Calibri" pitchFamily="34" charset="0"/>
                </a:endParaRPr>
              </a:p>
              <a:p>
                <a:pPr algn="ctr" eaLnBrk="1" hangingPunct="1"/>
                <a:r>
                  <a:rPr lang="en-US" altLang="en-US" sz="1600" b="1" dirty="0">
                    <a:latin typeface="Calibri" pitchFamily="34" charset="0"/>
                  </a:rPr>
                  <a:t>Support</a:t>
                </a:r>
              </a:p>
              <a:p>
                <a:pPr algn="ctr" eaLnBrk="1" hangingPunct="1"/>
                <a:r>
                  <a:rPr lang="en-US" altLang="en-US" sz="1600" b="1" dirty="0">
                    <a:latin typeface="Calibri" pitchFamily="34" charset="0"/>
                  </a:rPr>
                  <a:t>supervision</a:t>
                </a:r>
              </a:p>
              <a:p>
                <a:pPr algn="ctr" eaLnBrk="1" hangingPunct="1"/>
                <a:endParaRPr lang="en-US" altLang="en-US" sz="1600" dirty="0">
                  <a:latin typeface="Calibri" pitchFamily="34" charset="0"/>
                </a:endParaRPr>
              </a:p>
              <a:p>
                <a:pPr algn="ctr" eaLnBrk="1" hangingPunct="1"/>
                <a:endParaRPr lang="en-US" altLang="en-US" sz="1300" dirty="0">
                  <a:latin typeface="Calibri" pitchFamily="34" charset="0"/>
                </a:endParaRPr>
              </a:p>
            </p:txBody>
          </p:sp>
        </p:grpSp>
        <p:sp>
          <p:nvSpPr>
            <p:cNvPr id="5128" name="TextBox 54"/>
            <p:cNvSpPr txBox="1">
              <a:spLocks noChangeArrowheads="1"/>
            </p:cNvSpPr>
            <p:nvPr/>
          </p:nvSpPr>
          <p:spPr bwMode="auto">
            <a:xfrm>
              <a:off x="3660289" y="3229446"/>
              <a:ext cx="1318070" cy="584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1600" b="1" dirty="0">
                  <a:solidFill>
                    <a:srgbClr val="FF0000"/>
                  </a:solidFill>
                  <a:latin typeface="Calibri" pitchFamily="34" charset="0"/>
                </a:rPr>
                <a:t>HOUSEHOLD </a:t>
              </a:r>
            </a:p>
            <a:p>
              <a:pPr algn="ctr" eaLnBrk="1" hangingPunct="1"/>
              <a:r>
                <a:rPr lang="en-US" altLang="en-US" sz="1600" b="1" dirty="0">
                  <a:solidFill>
                    <a:srgbClr val="FF0000"/>
                  </a:solidFill>
                  <a:latin typeface="Calibri" pitchFamily="34" charset="0"/>
                </a:rPr>
                <a:t>NET ACCESS</a:t>
              </a:r>
            </a:p>
          </p:txBody>
        </p:sp>
      </p:grpSp>
      <p:sp>
        <p:nvSpPr>
          <p:cNvPr id="5" name="Right Arrow 4"/>
          <p:cNvSpPr/>
          <p:nvPr/>
        </p:nvSpPr>
        <p:spPr>
          <a:xfrm rot="3002183">
            <a:off x="3694643" y="3113275"/>
            <a:ext cx="457200" cy="713226"/>
          </a:xfrm>
          <a:prstGeom prst="rightArrow">
            <a:avLst/>
          </a:prstGeom>
          <a:solidFill>
            <a:srgbClr val="00B05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664886" y="2532224"/>
            <a:ext cx="1295400" cy="1054561"/>
          </a:xfrm>
          <a:prstGeom prst="ellipse">
            <a:avLst/>
          </a:prstGeom>
          <a:solidFill>
            <a:srgbClr val="00B05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EPI</a:t>
            </a:r>
          </a:p>
        </p:txBody>
      </p:sp>
      <p:sp>
        <p:nvSpPr>
          <p:cNvPr id="24" name="Right Arrow 23"/>
          <p:cNvSpPr/>
          <p:nvPr/>
        </p:nvSpPr>
        <p:spPr>
          <a:xfrm rot="8132408">
            <a:off x="4832537" y="3132567"/>
            <a:ext cx="457200" cy="713226"/>
          </a:xfrm>
          <a:prstGeom prst="rightArrow">
            <a:avLst/>
          </a:prstGeom>
          <a:solidFill>
            <a:srgbClr val="00B05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029200" y="2620663"/>
            <a:ext cx="1295400" cy="1054561"/>
          </a:xfrm>
          <a:prstGeom prst="ellipse">
            <a:avLst/>
          </a:prstGeom>
          <a:solidFill>
            <a:srgbClr val="00B05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Primary Schools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52800" y="1781892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PUSH MECHANISMS</a:t>
            </a:r>
          </a:p>
        </p:txBody>
      </p:sp>
      <p:sp>
        <p:nvSpPr>
          <p:cNvPr id="27" name="Oval 26"/>
          <p:cNvSpPr/>
          <p:nvPr/>
        </p:nvSpPr>
        <p:spPr>
          <a:xfrm>
            <a:off x="3581400" y="4765931"/>
            <a:ext cx="1740274" cy="1130761"/>
          </a:xfrm>
          <a:prstGeom prst="ellipse">
            <a:avLst/>
          </a:prstGeom>
          <a:solidFill>
            <a:schemeClr val="accent6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/>
              <a:t>Community-based NHCs</a:t>
            </a:r>
          </a:p>
        </p:txBody>
      </p:sp>
      <p:sp>
        <p:nvSpPr>
          <p:cNvPr id="26" name="Right Arrow 25"/>
          <p:cNvSpPr/>
          <p:nvPr/>
        </p:nvSpPr>
        <p:spPr>
          <a:xfrm rot="5400000">
            <a:off x="4264723" y="4266589"/>
            <a:ext cx="413379" cy="713226"/>
          </a:xfrm>
          <a:prstGeom prst="rightArrow">
            <a:avLst/>
          </a:prstGeom>
          <a:solidFill>
            <a:schemeClr val="accent6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429000" y="5896692"/>
            <a:ext cx="227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PULL MECHANISM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149" y="1172292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INPUTS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43200" y="1160624"/>
            <a:ext cx="3172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DISTRIBUTION CHANNELS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65682" y="1160624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DESIRED OUTCOME</a:t>
            </a:r>
          </a:p>
        </p:txBody>
      </p:sp>
      <p:graphicFrame>
        <p:nvGraphicFramePr>
          <p:cNvPr id="38" name="Diagram 37"/>
          <p:cNvGraphicFramePr/>
          <p:nvPr>
            <p:extLst>
              <p:ext uri="{D42A27DB-BD31-4B8C-83A1-F6EECF244321}">
                <p14:modId xmlns:p14="http://schemas.microsoft.com/office/powerpoint/2010/main" val="224942956"/>
              </p:ext>
            </p:extLst>
          </p:nvPr>
        </p:nvGraphicFramePr>
        <p:xfrm>
          <a:off x="5512913" y="1998824"/>
          <a:ext cx="5231287" cy="4170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39" name="Picture 55" descr="family.bmp"/>
          <p:cNvPicPr>
            <a:picLocks noChangeAspect="1"/>
          </p:cNvPicPr>
          <p:nvPr/>
        </p:nvPicPr>
        <p:blipFill>
          <a:blip r:embed="rId7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1" t="27431" r="24368" b="17706"/>
          <a:stretch>
            <a:fillRect/>
          </a:stretch>
        </p:blipFill>
        <p:spPr bwMode="auto">
          <a:xfrm>
            <a:off x="7357871" y="3591454"/>
            <a:ext cx="838149" cy="628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Box 54"/>
          <p:cNvSpPr txBox="1">
            <a:spLocks noChangeArrowheads="1"/>
          </p:cNvSpPr>
          <p:nvPr/>
        </p:nvSpPr>
        <p:spPr bwMode="auto">
          <a:xfrm>
            <a:off x="7368210" y="4077959"/>
            <a:ext cx="89800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solidFill>
                  <a:srgbClr val="FF0000"/>
                </a:solidFill>
                <a:latin typeface="Calibri" pitchFamily="34" charset="0"/>
              </a:rPr>
              <a:t>NET USE</a:t>
            </a:r>
          </a:p>
        </p:txBody>
      </p:sp>
      <p:sp>
        <p:nvSpPr>
          <p:cNvPr id="11" name="Half Frame 10"/>
          <p:cNvSpPr/>
          <p:nvPr/>
        </p:nvSpPr>
        <p:spPr>
          <a:xfrm rot="2595349">
            <a:off x="7522571" y="3475005"/>
            <a:ext cx="554643" cy="566660"/>
          </a:xfrm>
          <a:prstGeom prst="halfFrame">
            <a:avLst>
              <a:gd name="adj1" fmla="val 7018"/>
              <a:gd name="adj2" fmla="val 7018"/>
            </a:avLst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 rot="5618873">
            <a:off x="4201564" y="2815130"/>
            <a:ext cx="457200" cy="713226"/>
          </a:xfrm>
          <a:prstGeom prst="rightArrow">
            <a:avLst/>
          </a:prstGeom>
          <a:solidFill>
            <a:srgbClr val="00B05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3754874" y="2087263"/>
            <a:ext cx="1502926" cy="1054561"/>
          </a:xfrm>
          <a:prstGeom prst="ellipse">
            <a:avLst/>
          </a:prstGeom>
          <a:solidFill>
            <a:srgbClr val="00B05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Antenatal care</a:t>
            </a:r>
          </a:p>
        </p:txBody>
      </p:sp>
      <p:sp>
        <p:nvSpPr>
          <p:cNvPr id="9" name="Rectangle 8"/>
          <p:cNvSpPr/>
          <p:nvPr/>
        </p:nvSpPr>
        <p:spPr>
          <a:xfrm>
            <a:off x="509120" y="329625"/>
            <a:ext cx="8253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Zambia’s Continuous LLIN Distribution Strategy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34757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0" name="Picture 4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1058904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974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6" name="Picture 12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1449"/>
            <a:ext cx="8075612" cy="6623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8346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471889" y="987623"/>
            <a:ext cx="936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NATIONAL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71889" y="1902023"/>
            <a:ext cx="937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PROVINCE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71889" y="3045023"/>
            <a:ext cx="8367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DISTRICT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71889" y="4416623"/>
            <a:ext cx="8691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SCHOOLS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4" b="7255"/>
          <a:stretch/>
        </p:blipFill>
        <p:spPr bwMode="auto">
          <a:xfrm>
            <a:off x="1600200" y="290197"/>
            <a:ext cx="8339956" cy="6567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57200" y="5788223"/>
            <a:ext cx="11576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COMMUNITY</a:t>
            </a:r>
          </a:p>
        </p:txBody>
      </p:sp>
      <p:pic>
        <p:nvPicPr>
          <p:cNvPr id="24" name="Picture 4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189" r="72783"/>
          <a:stretch/>
        </p:blipFill>
        <p:spPr bwMode="auto">
          <a:xfrm>
            <a:off x="6134100" y="5867400"/>
            <a:ext cx="30099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3810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114788-6E5E-400A-AE8E-220F7155E053}"/>
              </a:ext>
            </a:extLst>
          </p:cNvPr>
          <p:cNvSpPr/>
          <p:nvPr/>
        </p:nvSpPr>
        <p:spPr>
          <a:xfrm>
            <a:off x="740648" y="3111326"/>
            <a:ext cx="6957867" cy="13157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defRPr/>
            </a:pPr>
            <a:r>
              <a:rPr lang="en-US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Together We Can Eliminate </a:t>
            </a:r>
          </a:p>
          <a:p>
            <a:pPr algn="ctr">
              <a:defRPr/>
            </a:pPr>
            <a:r>
              <a:rPr lang="en-US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malaria </a:t>
            </a:r>
            <a:r>
              <a:rPr lang="en-US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r>
              <a:rPr lang="en-US" sz="405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!! </a:t>
            </a:r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600075"/>
            <a:ext cx="2667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3499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11AF2F54683D48B47D51E7C5C20D0A" ma:contentTypeVersion="20" ma:contentTypeDescription="Create a new document." ma:contentTypeScope="" ma:versionID="391f90643201f9ffdabe06ca0db014d7">
  <xsd:schema xmlns:xsd="http://www.w3.org/2001/XMLSchema" xmlns:xs="http://www.w3.org/2001/XMLSchema" xmlns:p="http://schemas.microsoft.com/office/2006/metadata/properties" xmlns:ns2="7a2ce8f2-2204-4367-a41c-b735e7c03037" xmlns:ns3="f53cdae7-58e9-463a-80c4-ff1f1a52caeb" targetNamespace="http://schemas.microsoft.com/office/2006/metadata/properties" ma:root="true" ma:fieldsID="462a31d4e41dfc891f10662d5db253e6" ns2:_="" ns3:_="">
    <xsd:import namespace="7a2ce8f2-2204-4367-a41c-b735e7c03037"/>
    <xsd:import namespace="f53cdae7-58e9-463a-80c4-ff1f1a52ca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ce8f2-2204-4367-a41c-b735e7c030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f481388-e4f2-439f-bf9b-2973949102f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3cdae7-58e9-463a-80c4-ff1f1a52cae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80ac432-b52e-4b43-bc4d-225ae3d48219}" ma:internalName="TaxCatchAll" ma:showField="CatchAllData" ma:web="f53cdae7-58e9-463a-80c4-ff1f1a52ca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53cdae7-58e9-463a-80c4-ff1f1a52caeb" xsi:nil="true"/>
    <lcf76f155ced4ddcb4097134ff3c332f xmlns="7a2ce8f2-2204-4367-a41c-b735e7c0303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E82CF38-472E-426F-A1A0-29800FCF3B7D}"/>
</file>

<file path=customXml/itemProps2.xml><?xml version="1.0" encoding="utf-8"?>
<ds:datastoreItem xmlns:ds="http://schemas.openxmlformats.org/officeDocument/2006/customXml" ds:itemID="{5E09D1CD-9B94-48F0-A9E5-8559F6E5FED0}"/>
</file>

<file path=customXml/itemProps3.xml><?xml version="1.0" encoding="utf-8"?>
<ds:datastoreItem xmlns:ds="http://schemas.openxmlformats.org/officeDocument/2006/customXml" ds:itemID="{EE9B7161-10AF-4ADC-8C31-747BAA4B16D1}"/>
</file>

<file path=docProps/app.xml><?xml version="1.0" encoding="utf-8"?>
<Properties xmlns="http://schemas.openxmlformats.org/officeDocument/2006/extended-properties" xmlns:vt="http://schemas.openxmlformats.org/officeDocument/2006/docPropsVTypes">
  <TotalTime>3796</TotalTime>
  <Words>93</Words>
  <Application>Microsoft Macintosh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1_Office Theme</vt:lpstr>
      <vt:lpstr>Zambia’s Continuous LLIN Distribution Strategy</vt:lpstr>
      <vt:lpstr>PowerPoint Presentation</vt:lpstr>
      <vt:lpstr>Zambia’s coverage after 2020/21 mass campaign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Zambia’s Continuous LLIN Distribution Strategy</dc:title>
  <dc:creator>Angela Acosta</dc:creator>
  <cp:lastModifiedBy>Microsoft Office User</cp:lastModifiedBy>
  <cp:revision>17</cp:revision>
  <dcterms:created xsi:type="dcterms:W3CDTF">2014-10-24T17:58:40Z</dcterms:created>
  <dcterms:modified xsi:type="dcterms:W3CDTF">2021-09-19T09:53:14Z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0x010100BF11AF2F54683D48B47D51E7C5C20D0A</vt:lpwstr>
  </property>
</Properties>
</file>