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1" r:id="rId5"/>
    <p:sldId id="265"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1" autoAdjust="0"/>
    <p:restoredTop sz="94697"/>
  </p:normalViewPr>
  <p:slideViewPr>
    <p:cSldViewPr snapToGrid="0">
      <p:cViewPr varScale="1">
        <p:scale>
          <a:sx n="108" d="100"/>
          <a:sy n="108" d="100"/>
        </p:scale>
        <p:origin x="8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C1146E-7C96-4A7C-B2D7-387D8BC04C58}" type="datetimeFigureOut">
              <a:rPr lang="en-US" smtClean="0"/>
              <a:t>9/21/21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290918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1146E-7C96-4A7C-B2D7-387D8BC04C58}" type="datetimeFigureOut">
              <a:rPr lang="en-US" smtClean="0"/>
              <a:t>9/21/21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48614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1146E-7C96-4A7C-B2D7-387D8BC04C58}" type="datetimeFigureOut">
              <a:rPr lang="en-US" smtClean="0"/>
              <a:t>9/21/21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345531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1146E-7C96-4A7C-B2D7-387D8BC04C58}" type="datetimeFigureOut">
              <a:rPr lang="en-US" smtClean="0"/>
              <a:t>9/21/21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131293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1146E-7C96-4A7C-B2D7-387D8BC04C58}" type="datetimeFigureOut">
              <a:rPr lang="en-US" smtClean="0"/>
              <a:t>9/21/21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326473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C1146E-7C96-4A7C-B2D7-387D8BC04C58}" type="datetimeFigureOut">
              <a:rPr lang="en-US" smtClean="0"/>
              <a:t>9/21/21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310048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C1146E-7C96-4A7C-B2D7-387D8BC04C58}" type="datetimeFigureOut">
              <a:rPr lang="en-US" smtClean="0"/>
              <a:t>9/21/21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1215851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C1146E-7C96-4A7C-B2D7-387D8BC04C58}" type="datetimeFigureOut">
              <a:rPr lang="en-US" smtClean="0"/>
              <a:t>9/21/21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27117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1146E-7C96-4A7C-B2D7-387D8BC04C58}" type="datetimeFigureOut">
              <a:rPr lang="en-US" smtClean="0"/>
              <a:t>9/21/21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347680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C1146E-7C96-4A7C-B2D7-387D8BC04C58}" type="datetimeFigureOut">
              <a:rPr lang="en-US" smtClean="0"/>
              <a:t>9/21/21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300894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C1146E-7C96-4A7C-B2D7-387D8BC04C58}" type="datetimeFigureOut">
              <a:rPr lang="en-US" smtClean="0"/>
              <a:t>9/21/21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8B695-040E-4E6C-AFB0-C380D9E11E0E}" type="slidenum">
              <a:rPr lang="en-US" smtClean="0"/>
              <a:t>‹#›</a:t>
            </a:fld>
            <a:endParaRPr lang="en-US"/>
          </a:p>
        </p:txBody>
      </p:sp>
    </p:spTree>
    <p:extLst>
      <p:ext uri="{BB962C8B-B14F-4D97-AF65-F5344CB8AC3E}">
        <p14:creationId xmlns:p14="http://schemas.microsoft.com/office/powerpoint/2010/main" val="631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1146E-7C96-4A7C-B2D7-387D8BC04C58}" type="datetimeFigureOut">
              <a:rPr lang="en-US" smtClean="0"/>
              <a:t>9/21/21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8B695-040E-4E6C-AFB0-C380D9E11E0E}" type="slidenum">
              <a:rPr lang="en-US" smtClean="0"/>
              <a:t>‹#›</a:t>
            </a:fld>
            <a:endParaRPr lang="en-US"/>
          </a:p>
        </p:txBody>
      </p:sp>
    </p:spTree>
    <p:extLst>
      <p:ext uri="{BB962C8B-B14F-4D97-AF65-F5344CB8AC3E}">
        <p14:creationId xmlns:p14="http://schemas.microsoft.com/office/powerpoint/2010/main" val="2024135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ROLE PLAY</a:t>
            </a:r>
          </a:p>
        </p:txBody>
      </p:sp>
      <p:sp>
        <p:nvSpPr>
          <p:cNvPr id="3" name="Subtitle 2"/>
          <p:cNvSpPr>
            <a:spLocks noGrp="1"/>
          </p:cNvSpPr>
          <p:nvPr>
            <p:ph type="subTitle" idx="1"/>
          </p:nvPr>
        </p:nvSpPr>
        <p:spPr/>
        <p:txBody>
          <a:bodyPr>
            <a:normAutofit/>
          </a:bodyPr>
          <a:lstStyle/>
          <a:p>
            <a:r>
              <a:rPr lang="en-US" sz="3600" b="1" dirty="0"/>
              <a:t>Key messages for dissemination during the School Based Distribution </a:t>
            </a:r>
          </a:p>
        </p:txBody>
      </p:sp>
    </p:spTree>
    <p:extLst>
      <p:ext uri="{BB962C8B-B14F-4D97-AF65-F5344CB8AC3E}">
        <p14:creationId xmlns:p14="http://schemas.microsoft.com/office/powerpoint/2010/main" val="40397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7"/>
            <a:ext cx="10515600" cy="1325563"/>
          </a:xfrm>
        </p:spPr>
        <p:txBody>
          <a:bodyPr/>
          <a:lstStyle/>
          <a:p>
            <a:r>
              <a:rPr lang="en-US" b="1" dirty="0"/>
              <a:t>BACKGROUND</a:t>
            </a:r>
          </a:p>
        </p:txBody>
      </p:sp>
      <p:sp>
        <p:nvSpPr>
          <p:cNvPr id="3" name="Content Placeholder 2"/>
          <p:cNvSpPr>
            <a:spLocks noGrp="1"/>
          </p:cNvSpPr>
          <p:nvPr>
            <p:ph idx="1"/>
          </p:nvPr>
        </p:nvSpPr>
        <p:spPr>
          <a:xfrm>
            <a:off x="838200" y="1214652"/>
            <a:ext cx="10515600" cy="5158852"/>
          </a:xfrm>
        </p:spPr>
        <p:txBody>
          <a:bodyPr>
            <a:normAutofit/>
          </a:bodyPr>
          <a:lstStyle/>
          <a:p>
            <a:pPr lvl="1"/>
            <a:endParaRPr lang="en-US" dirty="0"/>
          </a:p>
          <a:p>
            <a:pPr marL="0" indent="0">
              <a:buNone/>
            </a:pPr>
            <a:endParaRPr lang="en-US" dirty="0"/>
          </a:p>
          <a:p>
            <a:r>
              <a:rPr lang="en-US" dirty="0"/>
              <a:t>The Ministry of Health through the National Malaria Elimination </a:t>
            </a:r>
            <a:r>
              <a:rPr lang="en-US" dirty="0" err="1"/>
              <a:t>Programme</a:t>
            </a:r>
            <a:r>
              <a:rPr lang="en-US" dirty="0"/>
              <a:t> (NMEP) will be conducting the School based distribution in </a:t>
            </a:r>
            <a:r>
              <a:rPr lang="en-US" dirty="0" err="1"/>
              <a:t>Chadza</a:t>
            </a:r>
            <a:r>
              <a:rPr lang="en-US" dirty="0"/>
              <a:t>, </a:t>
            </a:r>
            <a:r>
              <a:rPr lang="en-US" dirty="0" err="1"/>
              <a:t>Katete</a:t>
            </a:r>
            <a:r>
              <a:rPr lang="en-US" dirty="0"/>
              <a:t>, </a:t>
            </a:r>
            <a:r>
              <a:rPr lang="en-US" dirty="0" err="1"/>
              <a:t>Petauke</a:t>
            </a:r>
            <a:r>
              <a:rPr lang="en-US" dirty="0"/>
              <a:t> and </a:t>
            </a:r>
            <a:r>
              <a:rPr lang="en-US" dirty="0" err="1"/>
              <a:t>Chipangali</a:t>
            </a:r>
            <a:r>
              <a:rPr lang="en-US" dirty="0"/>
              <a:t> districts.</a:t>
            </a:r>
          </a:p>
          <a:p>
            <a:r>
              <a:rPr lang="en-US" dirty="0"/>
              <a:t>The school distribution program is one of the Ministry of Health’s strategies for ensuring that enough families have insecticide-treated nets (ITNs). The goal of the ministry is to ensure that more than 100% of the targeted School going children receive the LLINS, which will help to reduce the cases of malaria.</a:t>
            </a:r>
          </a:p>
        </p:txBody>
      </p:sp>
    </p:spTree>
    <p:extLst>
      <p:ext uri="{BB962C8B-B14F-4D97-AF65-F5344CB8AC3E}">
        <p14:creationId xmlns:p14="http://schemas.microsoft.com/office/powerpoint/2010/main" val="320857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a:t>
            </a:r>
          </a:p>
        </p:txBody>
      </p:sp>
      <p:sp>
        <p:nvSpPr>
          <p:cNvPr id="3" name="Content Placeholder 2"/>
          <p:cNvSpPr>
            <a:spLocks noGrp="1"/>
          </p:cNvSpPr>
          <p:nvPr>
            <p:ph idx="1"/>
          </p:nvPr>
        </p:nvSpPr>
        <p:spPr/>
        <p:txBody>
          <a:bodyPr/>
          <a:lstStyle/>
          <a:p>
            <a:r>
              <a:rPr lang="en-US" dirty="0"/>
              <a:t>The </a:t>
            </a:r>
            <a:r>
              <a:rPr lang="en-US" dirty="0" err="1"/>
              <a:t>programme</a:t>
            </a:r>
            <a:r>
              <a:rPr lang="en-US" dirty="0"/>
              <a:t> anticipates a few communication challenges in relations to why the Grade 1 and 4 are being targeted.</a:t>
            </a:r>
          </a:p>
          <a:p>
            <a:r>
              <a:rPr lang="en-US" dirty="0"/>
              <a:t>The role play will demonstrate the rationale for the SBD.</a:t>
            </a:r>
          </a:p>
          <a:p>
            <a:endParaRPr lang="en-US" dirty="0"/>
          </a:p>
        </p:txBody>
      </p:sp>
    </p:spTree>
    <p:extLst>
      <p:ext uri="{BB962C8B-B14F-4D97-AF65-F5344CB8AC3E}">
        <p14:creationId xmlns:p14="http://schemas.microsoft.com/office/powerpoint/2010/main" val="1159592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7"/>
            <a:ext cx="10515600" cy="1325563"/>
          </a:xfrm>
        </p:spPr>
        <p:txBody>
          <a:bodyPr/>
          <a:lstStyle/>
          <a:p>
            <a:r>
              <a:rPr lang="en-US" b="1" dirty="0"/>
              <a:t>INSTRUCTIONS</a:t>
            </a:r>
          </a:p>
        </p:txBody>
      </p:sp>
      <p:sp>
        <p:nvSpPr>
          <p:cNvPr id="3" name="Content Placeholder 2"/>
          <p:cNvSpPr>
            <a:spLocks noGrp="1"/>
          </p:cNvSpPr>
          <p:nvPr>
            <p:ph idx="1"/>
          </p:nvPr>
        </p:nvSpPr>
        <p:spPr>
          <a:xfrm>
            <a:off x="586854" y="1241946"/>
            <a:ext cx="10766946" cy="5308979"/>
          </a:xfrm>
        </p:spPr>
        <p:txBody>
          <a:bodyPr/>
          <a:lstStyle/>
          <a:p>
            <a:pPr marL="0" indent="0">
              <a:buNone/>
            </a:pPr>
            <a:r>
              <a:rPr lang="en-US" dirty="0"/>
              <a:t>Ask for a Volunteers to role play the following scene:</a:t>
            </a:r>
          </a:p>
          <a:p>
            <a:pPr marL="0" indent="0">
              <a:buNone/>
            </a:pPr>
            <a:r>
              <a:rPr lang="en-US" dirty="0"/>
              <a:t> You are a headmaster at one of the targeted schools for the school distribution program. Your school was scheduled to receive ITNs on Monday, You get to the school and find huge crowds of people lined up at the school waiting to receive ITNs.  You notice pupils in all grades are not in their class and you are told they are all waiting to receive ITNs</a:t>
            </a:r>
          </a:p>
          <a:p>
            <a:pPr marL="0" indent="0">
              <a:buNone/>
            </a:pPr>
            <a:r>
              <a:rPr lang="en-US" dirty="0"/>
              <a:t>The headman who is a representative from the village walks to you and hands you a list of leaders that should be considered to receive ITNs</a:t>
            </a:r>
          </a:p>
          <a:p>
            <a:pPr marL="0" indent="0">
              <a:buNone/>
            </a:pPr>
            <a:r>
              <a:rPr lang="en-US" dirty="0"/>
              <a:t>The school administration informs you they tried to explain that not all are eligible to receive ITNs but that the headmen and community members shouted at them and accused them of wanting to hide some ITNs that they can sell </a:t>
            </a:r>
          </a:p>
          <a:p>
            <a:pPr marL="0" indent="0">
              <a:buNone/>
            </a:pPr>
            <a:endParaRPr lang="en-US" dirty="0"/>
          </a:p>
        </p:txBody>
      </p:sp>
    </p:spTree>
    <p:extLst>
      <p:ext uri="{BB962C8B-B14F-4D97-AF65-F5344CB8AC3E}">
        <p14:creationId xmlns:p14="http://schemas.microsoft.com/office/powerpoint/2010/main" val="41816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a head teacher address the scenario (by giving the rationale of the program</a:t>
            </a:r>
          </a:p>
          <a:p>
            <a:r>
              <a:rPr lang="en-US" dirty="0"/>
              <a:t>Benefits of using a net.</a:t>
            </a:r>
          </a:p>
          <a:p>
            <a:r>
              <a:rPr lang="en-US" dirty="0"/>
              <a:t>Educate on Net Care and Use.</a:t>
            </a:r>
          </a:p>
          <a:p>
            <a:r>
              <a:rPr lang="en-US" dirty="0"/>
              <a:t>Give information on the Malaria (What is Malaria, how is it caused, what are the symptom and prevention of Malaria).</a:t>
            </a:r>
          </a:p>
          <a:p>
            <a:endParaRPr lang="en-US" dirty="0"/>
          </a:p>
          <a:p>
            <a:endParaRPr lang="en-US" dirty="0"/>
          </a:p>
        </p:txBody>
      </p:sp>
    </p:spTree>
    <p:extLst>
      <p:ext uri="{BB962C8B-B14F-4D97-AF65-F5344CB8AC3E}">
        <p14:creationId xmlns:p14="http://schemas.microsoft.com/office/powerpoint/2010/main" val="1809644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7"/>
            <a:ext cx="10515600" cy="1325563"/>
          </a:xfrm>
        </p:spPr>
        <p:txBody>
          <a:bodyPr/>
          <a:lstStyle/>
          <a:p>
            <a:r>
              <a:rPr lang="en-US" b="1" dirty="0"/>
              <a:t>Discussion</a:t>
            </a:r>
          </a:p>
        </p:txBody>
      </p:sp>
      <p:sp>
        <p:nvSpPr>
          <p:cNvPr id="3" name="Content Placeholder 2"/>
          <p:cNvSpPr>
            <a:spLocks noGrp="1"/>
          </p:cNvSpPr>
          <p:nvPr>
            <p:ph idx="1"/>
          </p:nvPr>
        </p:nvSpPr>
        <p:spPr>
          <a:xfrm>
            <a:off x="838200" y="1431380"/>
            <a:ext cx="10515600" cy="4745583"/>
          </a:xfrm>
        </p:spPr>
        <p:txBody>
          <a:bodyPr/>
          <a:lstStyle/>
          <a:p>
            <a:pPr marL="0" indent="0">
              <a:buNone/>
            </a:pPr>
            <a:r>
              <a:rPr lang="en-US" dirty="0"/>
              <a:t>After the role play, ask participants the following questions:</a:t>
            </a:r>
          </a:p>
          <a:p>
            <a:pPr marL="0" indent="0">
              <a:buNone/>
            </a:pPr>
            <a:endParaRPr lang="en-US" dirty="0"/>
          </a:p>
          <a:p>
            <a:r>
              <a:rPr lang="en-US" dirty="0"/>
              <a:t>Do you agree with what the characters decided to do?</a:t>
            </a:r>
          </a:p>
          <a:p>
            <a:r>
              <a:rPr lang="en-US" dirty="0"/>
              <a:t>Would you have done anything differently?</a:t>
            </a:r>
          </a:p>
          <a:p>
            <a:r>
              <a:rPr lang="en-US" dirty="0"/>
              <a:t>Does the play depict a real life scenario?</a:t>
            </a:r>
          </a:p>
          <a:p>
            <a:r>
              <a:rPr lang="en-US" dirty="0"/>
              <a:t>How will the decision made by the head teacher influence and trigger change on LLINs use.</a:t>
            </a:r>
          </a:p>
        </p:txBody>
      </p:sp>
    </p:spTree>
    <p:extLst>
      <p:ext uri="{BB962C8B-B14F-4D97-AF65-F5344CB8AC3E}">
        <p14:creationId xmlns:p14="http://schemas.microsoft.com/office/powerpoint/2010/main" val="8976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7"/>
            <a:ext cx="10515600" cy="1325563"/>
          </a:xfrm>
        </p:spPr>
        <p:txBody>
          <a:bodyPr/>
          <a:lstStyle/>
          <a:p>
            <a:r>
              <a:rPr lang="en-US" b="1" dirty="0"/>
              <a:t>After  the role play</a:t>
            </a:r>
          </a:p>
        </p:txBody>
      </p:sp>
      <p:sp>
        <p:nvSpPr>
          <p:cNvPr id="3" name="Content Placeholder 2"/>
          <p:cNvSpPr>
            <a:spLocks noGrp="1"/>
          </p:cNvSpPr>
          <p:nvPr>
            <p:ph idx="1"/>
          </p:nvPr>
        </p:nvSpPr>
        <p:spPr>
          <a:xfrm>
            <a:off x="838200" y="1431380"/>
            <a:ext cx="10515600" cy="4745583"/>
          </a:xfrm>
        </p:spPr>
        <p:txBody>
          <a:bodyPr/>
          <a:lstStyle/>
          <a:p>
            <a:pPr marL="0" indent="0">
              <a:buNone/>
            </a:pPr>
            <a:endParaRPr lang="en-US" dirty="0"/>
          </a:p>
          <a:p>
            <a:r>
              <a:rPr lang="en-US" dirty="0"/>
              <a:t>Summarize the role play and ask participants to talk about how it relates to issues in our own community.</a:t>
            </a:r>
          </a:p>
        </p:txBody>
      </p:sp>
    </p:spTree>
    <p:extLst>
      <p:ext uri="{BB962C8B-B14F-4D97-AF65-F5344CB8AC3E}">
        <p14:creationId xmlns:p14="http://schemas.microsoft.com/office/powerpoint/2010/main" val="3994168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11AF2F54683D48B47D51E7C5C20D0A" ma:contentTypeVersion="20" ma:contentTypeDescription="Create a new document." ma:contentTypeScope="" ma:versionID="391f90643201f9ffdabe06ca0db014d7">
  <xsd:schema xmlns:xsd="http://www.w3.org/2001/XMLSchema" xmlns:xs="http://www.w3.org/2001/XMLSchema" xmlns:p="http://schemas.microsoft.com/office/2006/metadata/properties" xmlns:ns2="7a2ce8f2-2204-4367-a41c-b735e7c03037" xmlns:ns3="f53cdae7-58e9-463a-80c4-ff1f1a52caeb" targetNamespace="http://schemas.microsoft.com/office/2006/metadata/properties" ma:root="true" ma:fieldsID="462a31d4e41dfc891f10662d5db253e6" ns2:_="" ns3:_="">
    <xsd:import namespace="7a2ce8f2-2204-4367-a41c-b735e7c03037"/>
    <xsd:import namespace="f53cdae7-58e9-463a-80c4-ff1f1a52cae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2ce8f2-2204-4367-a41c-b735e7c030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f481388-e4f2-439f-bf9b-2973949102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3cdae7-58e9-463a-80c4-ff1f1a52cae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80ac432-b52e-4b43-bc4d-225ae3d48219}" ma:internalName="TaxCatchAll" ma:showField="CatchAllData" ma:web="f53cdae7-58e9-463a-80c4-ff1f1a52ca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53cdae7-58e9-463a-80c4-ff1f1a52caeb" xsi:nil="true"/>
    <lcf76f155ced4ddcb4097134ff3c332f xmlns="7a2ce8f2-2204-4367-a41c-b735e7c0303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679906-B889-4EA8-A4A6-486551A49DE6}"/>
</file>

<file path=customXml/itemProps2.xml><?xml version="1.0" encoding="utf-8"?>
<ds:datastoreItem xmlns:ds="http://schemas.openxmlformats.org/officeDocument/2006/customXml" ds:itemID="{C08AA353-921B-4AB5-861A-0834F5C12C19}"/>
</file>

<file path=customXml/itemProps3.xml><?xml version="1.0" encoding="utf-8"?>
<ds:datastoreItem xmlns:ds="http://schemas.openxmlformats.org/officeDocument/2006/customXml" ds:itemID="{7BFEFEF0-6225-4512-AFEE-64F40ABB185A}"/>
</file>

<file path=docProps/app.xml><?xml version="1.0" encoding="utf-8"?>
<Properties xmlns="http://schemas.openxmlformats.org/officeDocument/2006/extended-properties" xmlns:vt="http://schemas.openxmlformats.org/officeDocument/2006/docPropsVTypes">
  <TotalTime>2415</TotalTime>
  <Words>411</Words>
  <Application>Microsoft Macintosh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ROLE PLAY</vt:lpstr>
      <vt:lpstr>BACKGROUND</vt:lpstr>
      <vt:lpstr>Conti…</vt:lpstr>
      <vt:lpstr>INSTRUCTIONS</vt:lpstr>
      <vt:lpstr>PowerPoint Presentation</vt:lpstr>
      <vt:lpstr>Discussion</vt:lpstr>
      <vt:lpstr>After  the role play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PLAY SBCC</dc:title>
  <dc:creator>amdrew sikanyika</dc:creator>
  <cp:lastModifiedBy>Microsoft Office User</cp:lastModifiedBy>
  <cp:revision>23</cp:revision>
  <dcterms:created xsi:type="dcterms:W3CDTF">2020-06-24T06:53:32Z</dcterms:created>
  <dcterms:modified xsi:type="dcterms:W3CDTF">2021-09-21T13:56:32Z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0x010100BF11AF2F54683D48B47D51E7C5C20D0A</vt:lpwstr>
  </property>
</Properties>
</file>