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7" r:id="rId2"/>
    <p:sldId id="258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736E-9F4A-4273-9A77-75B2412D9B3E}" type="datetimeFigureOut">
              <a:rPr lang="en-US" smtClean="0"/>
              <a:t>9/21/21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1F46-ED14-4AC0-87E1-E52A086AA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2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736E-9F4A-4273-9A77-75B2412D9B3E}" type="datetimeFigureOut">
              <a:rPr lang="en-US" smtClean="0"/>
              <a:t>9/21/21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1F46-ED14-4AC0-87E1-E52A086AA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149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736E-9F4A-4273-9A77-75B2412D9B3E}" type="datetimeFigureOut">
              <a:rPr lang="en-US" smtClean="0"/>
              <a:t>9/21/21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1F46-ED14-4AC0-87E1-E52A086AA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77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736E-9F4A-4273-9A77-75B2412D9B3E}" type="datetimeFigureOut">
              <a:rPr lang="en-US" smtClean="0"/>
              <a:t>9/21/21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1F46-ED14-4AC0-87E1-E52A086AA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6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736E-9F4A-4273-9A77-75B2412D9B3E}" type="datetimeFigureOut">
              <a:rPr lang="en-US" smtClean="0"/>
              <a:t>9/21/21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1F46-ED14-4AC0-87E1-E52A086AA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55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736E-9F4A-4273-9A77-75B2412D9B3E}" type="datetimeFigureOut">
              <a:rPr lang="en-US" smtClean="0"/>
              <a:t>9/21/21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1F46-ED14-4AC0-87E1-E52A086AA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29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736E-9F4A-4273-9A77-75B2412D9B3E}" type="datetimeFigureOut">
              <a:rPr lang="en-US" smtClean="0"/>
              <a:t>9/21/21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1F46-ED14-4AC0-87E1-E52A086AA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6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736E-9F4A-4273-9A77-75B2412D9B3E}" type="datetimeFigureOut">
              <a:rPr lang="en-US" smtClean="0"/>
              <a:t>9/21/21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1F46-ED14-4AC0-87E1-E52A086AA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133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736E-9F4A-4273-9A77-75B2412D9B3E}" type="datetimeFigureOut">
              <a:rPr lang="en-US" smtClean="0"/>
              <a:t>9/21/21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1F46-ED14-4AC0-87E1-E52A086AA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62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736E-9F4A-4273-9A77-75B2412D9B3E}" type="datetimeFigureOut">
              <a:rPr lang="en-US" smtClean="0"/>
              <a:t>9/21/21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1F46-ED14-4AC0-87E1-E52A086AA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0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736E-9F4A-4273-9A77-75B2412D9B3E}" type="datetimeFigureOut">
              <a:rPr lang="en-US" smtClean="0"/>
              <a:t>9/21/21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1F46-ED14-4AC0-87E1-E52A086AA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446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8736E-9F4A-4273-9A77-75B2412D9B3E}" type="datetimeFigureOut">
              <a:rPr lang="en-US" smtClean="0"/>
              <a:t>9/21/21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01F46-ED14-4AC0-87E1-E52A086AA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368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1524000" y="1720850"/>
            <a:ext cx="9690100" cy="1358900"/>
          </a:xfrm>
        </p:spPr>
        <p:txBody>
          <a:bodyPr/>
          <a:lstStyle/>
          <a:p>
            <a:r>
              <a:rPr lang="en-US" altLang="en-US" sz="4400" b="1" dirty="0"/>
              <a:t>MINISTRY OF HEALTH</a:t>
            </a:r>
            <a:br>
              <a:rPr lang="en-US" altLang="en-US" sz="4400" b="1" dirty="0"/>
            </a:br>
            <a:r>
              <a:rPr lang="en-US" altLang="en-US" sz="4000" b="1" dirty="0"/>
              <a:t>NATIONAL MALARIA ELIMINATION CENTRE</a:t>
            </a:r>
            <a:endParaRPr lang="en-ZA" altLang="en-US" sz="4000" b="1" dirty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524000" y="3405188"/>
            <a:ext cx="9144000" cy="3271837"/>
          </a:xfrm>
        </p:spPr>
        <p:txBody>
          <a:bodyPr/>
          <a:lstStyle/>
          <a:p>
            <a:endParaRPr lang="en-US" altLang="en-US" dirty="0"/>
          </a:p>
          <a:p>
            <a:r>
              <a:rPr lang="en-US" altLang="en-US" b="1" dirty="0"/>
              <a:t>ROLES AND RESPONSBILTIES</a:t>
            </a:r>
          </a:p>
          <a:p>
            <a:endParaRPr lang="en-US" altLang="en-US" dirty="0"/>
          </a:p>
          <a:p>
            <a:r>
              <a:rPr lang="en-US" altLang="en-US" i="1" dirty="0"/>
              <a:t>TOT-SCHOOL BASED-DISTRIBUTION OF LLINs </a:t>
            </a:r>
          </a:p>
          <a:p>
            <a:endParaRPr lang="en-US" altLang="en-US" dirty="0"/>
          </a:p>
          <a:p>
            <a:r>
              <a:rPr lang="en-ZA" altLang="en-US" b="1" dirty="0"/>
              <a:t>KATETE –EASTERN PROVINCE </a:t>
            </a:r>
          </a:p>
        </p:txBody>
      </p:sp>
      <p:pic>
        <p:nvPicPr>
          <p:cNvPr id="3076" name="Picture 3" descr="zm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8275" y="158750"/>
            <a:ext cx="12700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2656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DISTRICT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INSTITUTION/PERSONEL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District Storekeeper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RESPONSIBILITIES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lvl="0"/>
            <a:r>
              <a:rPr lang="en-GB" sz="3200" dirty="0"/>
              <a:t>Ensure security of LLIN stocks at district level </a:t>
            </a:r>
            <a:endParaRPr lang="en-US" sz="3200" dirty="0"/>
          </a:p>
          <a:p>
            <a:r>
              <a:rPr lang="en-GB" sz="3200" dirty="0"/>
              <a:t>Issue LLIN stock to schools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13278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ZONAL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INSTITUTION/PERSONEL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Zonal Head teachers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RESPONSIBILITIES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4218454"/>
          </a:xfrm>
        </p:spPr>
        <p:txBody>
          <a:bodyPr>
            <a:noAutofit/>
          </a:bodyPr>
          <a:lstStyle/>
          <a:p>
            <a:pPr lvl="0" algn="just"/>
            <a:r>
              <a:rPr lang="en-GB" dirty="0"/>
              <a:t>Review and submit enrolment data from schools to district</a:t>
            </a:r>
            <a:endParaRPr lang="en-US" dirty="0"/>
          </a:p>
          <a:p>
            <a:pPr lvl="0" algn="just"/>
            <a:r>
              <a:rPr lang="en-GB" dirty="0"/>
              <a:t>Train of School Headteachers, Class Teachers and SHN Focal Persons </a:t>
            </a:r>
            <a:endParaRPr lang="en-US" dirty="0"/>
          </a:p>
          <a:p>
            <a:pPr lvl="0" algn="just"/>
            <a:r>
              <a:rPr lang="en-GB" dirty="0"/>
              <a:t>Monitor and supervise distribution in their zones</a:t>
            </a:r>
            <a:endParaRPr lang="en-US" dirty="0"/>
          </a:p>
          <a:p>
            <a:pPr algn="just"/>
            <a:r>
              <a:rPr lang="en-GB" dirty="0"/>
              <a:t>Review and submit LLIN distribution forms from schools to district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306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SCHOOL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INSTITUTION/PERSONEL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Head teacher, SHN focal person, Class teachers in selected grades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RESPONSIBILITIES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183188" cy="4205007"/>
          </a:xfrm>
        </p:spPr>
        <p:txBody>
          <a:bodyPr>
            <a:noAutofit/>
          </a:bodyPr>
          <a:lstStyle/>
          <a:p>
            <a:pPr lvl="0" algn="just"/>
            <a:r>
              <a:rPr lang="en-GB" sz="2400" dirty="0"/>
              <a:t>Submission of enrolment data to Zonal Headteachers</a:t>
            </a:r>
            <a:endParaRPr lang="en-US" sz="2400" dirty="0"/>
          </a:p>
          <a:p>
            <a:pPr lvl="0" algn="just"/>
            <a:r>
              <a:rPr lang="en-GB" sz="2400" dirty="0"/>
              <a:t>Ensure safe storage of LLIN </a:t>
            </a:r>
            <a:endParaRPr lang="en-US" sz="2400" dirty="0"/>
          </a:p>
          <a:p>
            <a:pPr lvl="0" algn="just"/>
            <a:r>
              <a:rPr lang="en-GB" sz="2400" dirty="0"/>
              <a:t>Education of pupils on malaria transmission and the prevention of malaria </a:t>
            </a:r>
            <a:endParaRPr lang="en-US" sz="2400" dirty="0"/>
          </a:p>
          <a:p>
            <a:pPr lvl="0" algn="just"/>
            <a:r>
              <a:rPr lang="en-GB" sz="2400" dirty="0"/>
              <a:t>Distribution of LLIN to school children </a:t>
            </a:r>
            <a:endParaRPr lang="en-US" sz="2400" dirty="0"/>
          </a:p>
          <a:p>
            <a:pPr algn="just"/>
            <a:r>
              <a:rPr lang="en-GB" sz="2400" dirty="0"/>
              <a:t>Ensure proper recording of recipients on distribution form and submission of distribution data to Zonal Headteachers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90561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172" y="365125"/>
            <a:ext cx="11218628" cy="132556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TAKE HOME 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172" y="1801906"/>
            <a:ext cx="11966713" cy="4773705"/>
          </a:xfrm>
        </p:spPr>
        <p:txBody>
          <a:bodyPr/>
          <a:lstStyle/>
          <a:p>
            <a:pPr marL="0" indent="0" algn="just">
              <a:buNone/>
            </a:pPr>
            <a:r>
              <a:rPr lang="en-US" sz="3200" dirty="0"/>
              <a:t>In order for the school-based distribution to be successful:-</a:t>
            </a:r>
          </a:p>
          <a:p>
            <a:pPr algn="just"/>
            <a:r>
              <a:rPr lang="en-US" sz="3200" dirty="0"/>
              <a:t> It is critical that everyone involved play their role and fulfill the responsibilities at every level. </a:t>
            </a:r>
          </a:p>
          <a:p>
            <a:pPr algn="just"/>
            <a:r>
              <a:rPr lang="en-US" sz="3200" dirty="0"/>
              <a:t>During training sessions, the roles and responsibilities of each institution/</a:t>
            </a:r>
            <a:r>
              <a:rPr lang="en-US" sz="3200" dirty="0" err="1"/>
              <a:t>personel</a:t>
            </a:r>
            <a:r>
              <a:rPr lang="en-US" sz="3200" dirty="0"/>
              <a:t> involved in the school-based distribution must be clearly explained and reinforced to avoid any coordination or implementation challenges.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110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920" y="185610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i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638042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4041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+mn-lt"/>
              </a:rPr>
              <a:t>Roles and Responsibilities of School-Based Distribution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2046"/>
            <a:ext cx="10515600" cy="4754879"/>
          </a:xfrm>
        </p:spPr>
        <p:txBody>
          <a:bodyPr>
            <a:normAutofit/>
          </a:bodyPr>
          <a:lstStyle/>
          <a:p>
            <a:r>
              <a:rPr lang="en-GB" sz="3200" dirty="0"/>
              <a:t>At all levels, the technical personnel who will be involved in the School-Based distribution are staff of the MOH, MOE and Implementing Partners. </a:t>
            </a:r>
            <a:r>
              <a:rPr lang="en-US" sz="3200" dirty="0"/>
              <a:t> </a:t>
            </a:r>
          </a:p>
          <a:p>
            <a:pPr algn="just"/>
            <a:r>
              <a:rPr lang="en-GB" sz="3200" dirty="0"/>
              <a:t>The national, provincial, district and School level will supervise the distribution activities. </a:t>
            </a:r>
          </a:p>
          <a:p>
            <a:r>
              <a:rPr lang="en-GB" sz="3200" dirty="0"/>
              <a:t>Multi-disciplinary teams will be created for the same purpose to  conduct monitoring. </a:t>
            </a:r>
          </a:p>
          <a:p>
            <a:pPr marL="0" indent="0">
              <a:buNone/>
            </a:pPr>
            <a:r>
              <a:rPr lang="en-US" sz="3200" dirty="0"/>
              <a:t>The general tasks of the central, district, and School technical personnel are defined below at each level:-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74503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NATIONAL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INSTITUTION/PERSONEL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3200" dirty="0"/>
              <a:t>National Malaria Control Program (NMEP) -</a:t>
            </a:r>
          </a:p>
          <a:p>
            <a:r>
              <a:rPr lang="en-US" sz="3200" dirty="0"/>
              <a:t>NMEC (Principal ITN Officer) </a:t>
            </a:r>
          </a:p>
          <a:p>
            <a:endParaRPr lang="en-US" sz="3200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RESPONSIBILITIES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4164666"/>
          </a:xfrm>
        </p:spPr>
        <p:txBody>
          <a:bodyPr>
            <a:noAutofit/>
          </a:bodyPr>
          <a:lstStyle/>
          <a:p>
            <a:pPr lvl="0" algn="just"/>
            <a:r>
              <a:rPr lang="en-GB" sz="2400" dirty="0"/>
              <a:t>Coordinate overall school-based LLIN distribution activities at national level</a:t>
            </a:r>
            <a:endParaRPr lang="en-US" sz="2400" dirty="0"/>
          </a:p>
          <a:p>
            <a:pPr lvl="0" algn="just"/>
            <a:r>
              <a:rPr lang="en-GB" sz="2400" dirty="0"/>
              <a:t>Monitor and supervise implementation of school-based LLIN distribution activities.</a:t>
            </a:r>
            <a:endParaRPr lang="en-US" sz="2400" dirty="0"/>
          </a:p>
          <a:p>
            <a:pPr lvl="0" algn="just"/>
            <a:r>
              <a:rPr lang="en-GB" sz="2400" dirty="0"/>
              <a:t>Review and approve distribution of LLIN to districts </a:t>
            </a:r>
            <a:endParaRPr lang="en-US" sz="2400" dirty="0"/>
          </a:p>
          <a:p>
            <a:pPr algn="just"/>
            <a:r>
              <a:rPr lang="en-GB" sz="2400" dirty="0"/>
              <a:t>Work closely with the Ministry of Education to coordinate school-based LLIN distribution activities.</a:t>
            </a:r>
          </a:p>
          <a:p>
            <a:pPr algn="just"/>
            <a:r>
              <a:rPr lang="en-GB" sz="2400" dirty="0"/>
              <a:t>To train PHO, PEO, DHO &amp; DEOs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76742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NATIONAL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685519"/>
          </a:xfrm>
        </p:spPr>
        <p:txBody>
          <a:bodyPr/>
          <a:lstStyle/>
          <a:p>
            <a:r>
              <a:rPr lang="en-US" dirty="0"/>
              <a:t>INSTITUTION/PERSONEL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Ministry of Education – </a:t>
            </a:r>
            <a:endParaRPr lang="en-US" sz="3200" dirty="0"/>
          </a:p>
          <a:p>
            <a:r>
              <a:rPr lang="en-GB" sz="3200" dirty="0"/>
              <a:t>School Health and Nutrition Coordinator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85519"/>
          </a:xfrm>
        </p:spPr>
        <p:txBody>
          <a:bodyPr/>
          <a:lstStyle/>
          <a:p>
            <a:r>
              <a:rPr lang="en-US" dirty="0"/>
              <a:t>RESPONSIBILITIES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66682"/>
            <a:ext cx="5183188" cy="4256187"/>
          </a:xfrm>
        </p:spPr>
        <p:txBody>
          <a:bodyPr>
            <a:noAutofit/>
          </a:bodyPr>
          <a:lstStyle/>
          <a:p>
            <a:pPr lvl="0"/>
            <a:r>
              <a:rPr lang="en-GB" sz="2400" dirty="0"/>
              <a:t>Coordinate school-based LLIN distribution activities at national level </a:t>
            </a:r>
            <a:endParaRPr lang="en-US" sz="2400" dirty="0"/>
          </a:p>
          <a:p>
            <a:pPr lvl="0"/>
            <a:r>
              <a:rPr lang="en-GB" sz="2400" dirty="0"/>
              <a:t>Communicate school-based LLIN distribution strategy to provinces </a:t>
            </a:r>
            <a:endParaRPr lang="en-US" sz="2400" dirty="0"/>
          </a:p>
          <a:p>
            <a:pPr lvl="0"/>
            <a:r>
              <a:rPr lang="en-GB" sz="2400" dirty="0"/>
              <a:t>Coordinate LLIN distribution with NMEC and districts </a:t>
            </a:r>
            <a:endParaRPr lang="en-US" sz="2400" dirty="0"/>
          </a:p>
          <a:p>
            <a:pPr lvl="0"/>
            <a:r>
              <a:rPr lang="en-GB" sz="2400" dirty="0"/>
              <a:t>Review and approve school enrolment data from provinces for LLIN stocks to be distributed to districts</a:t>
            </a:r>
            <a:endParaRPr lang="en-US" sz="2400" dirty="0"/>
          </a:p>
          <a:p>
            <a:r>
              <a:rPr lang="en-GB" sz="2400" dirty="0"/>
              <a:t>Monitor and supervise school-based LLIN distribution implementation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85191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84442"/>
            <a:ext cx="10515600" cy="132556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NATIONAL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INSTITUTION/PERSONEL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Central logistics partner – GHSC PSM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RESPONSIBILITIES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GB" sz="3200" dirty="0"/>
              <a:t>Fulfil orders for nets for schools in the districts</a:t>
            </a:r>
            <a:endParaRPr lang="en-US" sz="3200" dirty="0"/>
          </a:p>
          <a:p>
            <a:pPr algn="just"/>
            <a:r>
              <a:rPr lang="en-GB" sz="3200" dirty="0"/>
              <a:t>Transport net stocks to districts </a:t>
            </a:r>
          </a:p>
          <a:p>
            <a:pPr algn="just"/>
            <a:r>
              <a:rPr lang="en-GB" sz="3200" dirty="0"/>
              <a:t>Transport net stocks to Schools </a:t>
            </a:r>
            <a:endParaRPr lang="en-US" sz="3200" dirty="0"/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1531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PROVINCIAL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INSTITUTION/PERSONEL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Provincial Health Office</a:t>
            </a:r>
            <a:endParaRPr lang="en-US" sz="3200" dirty="0"/>
          </a:p>
          <a:p>
            <a:r>
              <a:rPr lang="en-GB" sz="3200" dirty="0"/>
              <a:t>(PMO, MFP, HIO)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RESPONSIBILITIES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GB" sz="3200" dirty="0"/>
              <a:t>Help PEO supervise school distribution activities at district </a:t>
            </a:r>
            <a:endParaRPr lang="en-US" sz="3200" dirty="0"/>
          </a:p>
          <a:p>
            <a:pPr algn="just"/>
            <a:r>
              <a:rPr lang="en-GB" sz="3200" dirty="0"/>
              <a:t>Receive and review school distribution data from DHOs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16636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84443"/>
            <a:ext cx="10515600" cy="132556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PROVINCIAL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/>
          <a:lstStyle/>
          <a:p>
            <a:r>
              <a:rPr lang="en-US" dirty="0"/>
              <a:t>INSTITUTION/PERSONEL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Provincial Education Office</a:t>
            </a:r>
            <a:endParaRPr lang="en-US" sz="3200" dirty="0"/>
          </a:p>
          <a:p>
            <a:r>
              <a:rPr lang="en-GB" sz="3200" dirty="0"/>
              <a:t>(Provincial Education Officer, SHN Coordinator)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RESPONSIBILITIES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183188" cy="4124325"/>
          </a:xfrm>
        </p:spPr>
        <p:txBody>
          <a:bodyPr>
            <a:noAutofit/>
          </a:bodyPr>
          <a:lstStyle/>
          <a:p>
            <a:pPr lvl="0" algn="just"/>
            <a:r>
              <a:rPr lang="en-GB" sz="2400" dirty="0"/>
              <a:t>Review and approve provincial enrolment data and net stocks needed for school-based LLIN distribution</a:t>
            </a:r>
            <a:endParaRPr lang="en-US" sz="2400" dirty="0"/>
          </a:p>
          <a:p>
            <a:pPr lvl="0" algn="just"/>
            <a:r>
              <a:rPr lang="en-GB" sz="2400" dirty="0"/>
              <a:t>Review and endorse district allocations </a:t>
            </a:r>
            <a:endParaRPr lang="en-US" sz="2400" dirty="0"/>
          </a:p>
          <a:p>
            <a:pPr lvl="0" algn="just"/>
            <a:r>
              <a:rPr lang="en-GB" sz="2400" dirty="0"/>
              <a:t>Monitor and supervise net distribution in province</a:t>
            </a:r>
            <a:endParaRPr lang="en-US" sz="2400" dirty="0"/>
          </a:p>
          <a:p>
            <a:pPr algn="just"/>
            <a:r>
              <a:rPr lang="en-GB" sz="2400" dirty="0"/>
              <a:t> Receive and review LLIN distribution report from districts and forward to National SHN Coordinator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4729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84442"/>
            <a:ext cx="10515600" cy="132556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DISTRICT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INSTITUTION/PERSONEL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District Education Board Secretariat</a:t>
            </a:r>
            <a:endParaRPr lang="en-US" sz="3200" dirty="0"/>
          </a:p>
          <a:p>
            <a:r>
              <a:rPr lang="en-GB" sz="3200" dirty="0"/>
              <a:t>(District Education Board Secretary, District SHN Focal Person, and District Planners)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RESPONSIBILITIES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4137772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en-GB" dirty="0"/>
              <a:t>Custodian of nets for district </a:t>
            </a:r>
            <a:endParaRPr lang="en-US" dirty="0"/>
          </a:p>
          <a:p>
            <a:pPr lvl="0" algn="just"/>
            <a:r>
              <a:rPr lang="en-GB" dirty="0"/>
              <a:t>Receive and approve district enrolment data from Zonal Headteachers and net stocks needed for distribution </a:t>
            </a:r>
            <a:endParaRPr lang="en-US" dirty="0"/>
          </a:p>
          <a:p>
            <a:pPr lvl="0" algn="just"/>
            <a:r>
              <a:rPr lang="en-GB" dirty="0"/>
              <a:t>Review and endorse school allocations </a:t>
            </a:r>
            <a:endParaRPr lang="en-US" dirty="0"/>
          </a:p>
          <a:p>
            <a:pPr lvl="0" algn="just"/>
            <a:r>
              <a:rPr lang="en-GB" dirty="0"/>
              <a:t>Report to province on net stocks received at district level </a:t>
            </a:r>
            <a:endParaRPr lang="en-US" dirty="0"/>
          </a:p>
          <a:p>
            <a:pPr lvl="0" algn="just"/>
            <a:r>
              <a:rPr lang="en-GB" dirty="0"/>
              <a:t>Monitor and supervise distribution in district</a:t>
            </a:r>
            <a:endParaRPr lang="en-US" dirty="0"/>
          </a:p>
          <a:p>
            <a:pPr algn="just"/>
            <a:r>
              <a:rPr lang="en-GB" dirty="0"/>
              <a:t>Receive and review school LLIN distribution data and forward to Provincial SHN Coordinator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3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DISTRICT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INSTITUTION/PERSONEL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3200" dirty="0"/>
              <a:t>District Health Office </a:t>
            </a:r>
            <a:endParaRPr lang="en-US" sz="3200" dirty="0"/>
          </a:p>
          <a:p>
            <a:pPr algn="just"/>
            <a:r>
              <a:rPr lang="en-GB" sz="3200" dirty="0"/>
              <a:t>(DHD, EHT/MFP, HIO; District IEC/BCC committees or Officer)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RESPONSIBILITIES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GB" sz="3200" dirty="0"/>
              <a:t>Help DEO supervise CD activities at district level </a:t>
            </a:r>
            <a:endParaRPr lang="en-US" sz="3200" dirty="0"/>
          </a:p>
          <a:p>
            <a:pPr algn="just"/>
            <a:r>
              <a:rPr lang="en-GB" sz="3200" dirty="0"/>
              <a:t>Receive and review school LLIN distribution data from DEO and forward to PMO</a:t>
            </a:r>
          </a:p>
          <a:p>
            <a:pPr lvl="0" algn="just"/>
            <a:r>
              <a:rPr lang="en-GB" sz="3200" dirty="0"/>
              <a:t>Train of Zonal Heads &amp; EHTs. </a:t>
            </a:r>
            <a:endParaRPr lang="en-US" sz="3200" dirty="0"/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61027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11AF2F54683D48B47D51E7C5C20D0A" ma:contentTypeVersion="20" ma:contentTypeDescription="Create a new document." ma:contentTypeScope="" ma:versionID="391f90643201f9ffdabe06ca0db014d7">
  <xsd:schema xmlns:xsd="http://www.w3.org/2001/XMLSchema" xmlns:xs="http://www.w3.org/2001/XMLSchema" xmlns:p="http://schemas.microsoft.com/office/2006/metadata/properties" xmlns:ns2="7a2ce8f2-2204-4367-a41c-b735e7c03037" xmlns:ns3="f53cdae7-58e9-463a-80c4-ff1f1a52caeb" targetNamespace="http://schemas.microsoft.com/office/2006/metadata/properties" ma:root="true" ma:fieldsID="462a31d4e41dfc891f10662d5db253e6" ns2:_="" ns3:_="">
    <xsd:import namespace="7a2ce8f2-2204-4367-a41c-b735e7c03037"/>
    <xsd:import namespace="f53cdae7-58e9-463a-80c4-ff1f1a52ca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2ce8f2-2204-4367-a41c-b735e7c030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af481388-e4f2-439f-bf9b-2973949102f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3cdae7-58e9-463a-80c4-ff1f1a52cae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80ac432-b52e-4b43-bc4d-225ae3d48219}" ma:internalName="TaxCatchAll" ma:showField="CatchAllData" ma:web="f53cdae7-58e9-463a-80c4-ff1f1a52ca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53cdae7-58e9-463a-80c4-ff1f1a52caeb" xsi:nil="true"/>
    <lcf76f155ced4ddcb4097134ff3c332f xmlns="7a2ce8f2-2204-4367-a41c-b735e7c0303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3103716-5185-406E-AC83-14730590B28E}"/>
</file>

<file path=customXml/itemProps2.xml><?xml version="1.0" encoding="utf-8"?>
<ds:datastoreItem xmlns:ds="http://schemas.openxmlformats.org/officeDocument/2006/customXml" ds:itemID="{3FD41F42-F607-47DF-BC6A-D60A0155073E}"/>
</file>

<file path=customXml/itemProps3.xml><?xml version="1.0" encoding="utf-8"?>
<ds:datastoreItem xmlns:ds="http://schemas.openxmlformats.org/officeDocument/2006/customXml" ds:itemID="{27DBD11E-FDCD-43EA-AF7D-7AF05A72955B}"/>
</file>

<file path=docProps/app.xml><?xml version="1.0" encoding="utf-8"?>
<Properties xmlns="http://schemas.openxmlformats.org/officeDocument/2006/extended-properties" xmlns:vt="http://schemas.openxmlformats.org/officeDocument/2006/docPropsVTypes">
  <TotalTime>1327</TotalTime>
  <Words>679</Words>
  <Application>Microsoft Macintosh PowerPoint</Application>
  <PresentationFormat>Widescreen</PresentationFormat>
  <Paragraphs>102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MINISTRY OF HEALTH NATIONAL MALARIA ELIMINATION CENTRE</vt:lpstr>
      <vt:lpstr>Roles and Responsibilities of School-Based Distribution </vt:lpstr>
      <vt:lpstr>NATIONAL LEVEL</vt:lpstr>
      <vt:lpstr>NATIONAL LEVEL</vt:lpstr>
      <vt:lpstr>NATIONAL LEVEL</vt:lpstr>
      <vt:lpstr>PROVINCIAL LEVEL</vt:lpstr>
      <vt:lpstr>PROVINCIAL LEVEL</vt:lpstr>
      <vt:lpstr>DISTRICT LEVEL</vt:lpstr>
      <vt:lpstr>DISTRICT LEVEL</vt:lpstr>
      <vt:lpstr>DISTRICT LEVEL</vt:lpstr>
      <vt:lpstr>ZONAL LEVEL</vt:lpstr>
      <vt:lpstr>SCHOOL LEVEL</vt:lpstr>
      <vt:lpstr>TAKE HOME MESSAGE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MINISTRY OF HEALTH NATIONAL MALARIA ELIMINATION CENTRE</dc:title>
  <dc:creator>user</dc:creator>
  <cp:lastModifiedBy>Microsoft Office User</cp:lastModifiedBy>
  <cp:revision>40</cp:revision>
  <dcterms:created xsi:type="dcterms:W3CDTF">2020-06-25T19:56:40Z</dcterms:created>
  <dcterms:modified xsi:type="dcterms:W3CDTF">2021-09-21T09:10:32Z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0x010100BF11AF2F54683D48B47D51E7C5C20D0A</vt:lpwstr>
  </property>
</Properties>
</file>