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32" r:id="rId2"/>
    <p:sldId id="614" r:id="rId3"/>
    <p:sldId id="632" r:id="rId4"/>
    <p:sldId id="637" r:id="rId5"/>
    <p:sldId id="634" r:id="rId6"/>
    <p:sldId id="640" r:id="rId7"/>
    <p:sldId id="643" r:id="rId8"/>
    <p:sldId id="642" r:id="rId9"/>
    <p:sldId id="646" r:id="rId10"/>
    <p:sldId id="651" r:id="rId11"/>
    <p:sldId id="653" r:id="rId12"/>
    <p:sldId id="652" r:id="rId13"/>
    <p:sldId id="650" r:id="rId14"/>
    <p:sldId id="649" r:id="rId15"/>
    <p:sldId id="648" r:id="rId16"/>
    <p:sldId id="647" r:id="rId17"/>
    <p:sldId id="654" r:id="rId18"/>
    <p:sldId id="644" r:id="rId19"/>
    <p:sldId id="655" r:id="rId20"/>
    <p:sldId id="638" r:id="rId21"/>
    <p:sldId id="641" r:id="rId22"/>
    <p:sldId id="639" r:id="rId23"/>
    <p:sldId id="6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A7DF76-B8AD-41CB-893E-C61DF868A9AD}">
          <p14:sldIdLst>
            <p14:sldId id="532"/>
            <p14:sldId id="614"/>
            <p14:sldId id="632"/>
            <p14:sldId id="637"/>
            <p14:sldId id="634"/>
            <p14:sldId id="640"/>
            <p14:sldId id="643"/>
            <p14:sldId id="642"/>
            <p14:sldId id="646"/>
            <p14:sldId id="651"/>
            <p14:sldId id="653"/>
            <p14:sldId id="652"/>
            <p14:sldId id="650"/>
            <p14:sldId id="649"/>
            <p14:sldId id="648"/>
            <p14:sldId id="647"/>
            <p14:sldId id="654"/>
            <p14:sldId id="644"/>
            <p14:sldId id="655"/>
            <p14:sldId id="638"/>
            <p14:sldId id="641"/>
            <p14:sldId id="639"/>
            <p14:sldId id="618"/>
          </p14:sldIdLst>
        </p14:section>
        <p14:section name="Untitled Section" id="{BC74AF15-D704-419A-A390-CE5B7E1103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othy temu usiri" initials="dtu" lastIdx="8" clrIdx="0"/>
  <p:cmAuthor id="1" name="Adrienne Quintana" initials="A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9" autoAdjust="0"/>
    <p:restoredTop sz="95332" autoAdjust="0"/>
  </p:normalViewPr>
  <p:slideViewPr>
    <p:cSldViewPr>
      <p:cViewPr varScale="1">
        <p:scale>
          <a:sx n="114" d="100"/>
          <a:sy n="114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176F8-05EF-4030-BF08-C2395B66618C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6F29-5BEB-4630-AD10-32E5D61EA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26F29-5BEB-4630-AD10-32E5D61EA2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Discussion:</a:t>
            </a:r>
            <a:r>
              <a:rPr lang="en-US" b="1" baseline="0" dirty="0"/>
              <a:t> </a:t>
            </a:r>
            <a:r>
              <a:rPr lang="en-US" dirty="0"/>
              <a:t>Before we go</a:t>
            </a:r>
            <a:r>
              <a:rPr lang="en-US" baseline="0" dirty="0"/>
              <a:t> on to roles and responsibilities, are there any questions about the planned messages and activities?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ABA8-8B24-4833-A41A-9E1A447A7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052513"/>
            <a:ext cx="7561263" cy="2046287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3"/>
            <a:ext cx="7561263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189038" y="6245225"/>
            <a:ext cx="75596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189038" y="3213100"/>
            <a:ext cx="7559675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pic>
        <p:nvPicPr>
          <p:cNvPr id="44043" name="Picture 11" descr="Zambian fla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15353"/>
            <a:ext cx="1296393" cy="12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274638"/>
            <a:ext cx="18891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5197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56126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7450" y="1600200"/>
            <a:ext cx="7561263" cy="45259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7450" y="6245225"/>
            <a:ext cx="7561263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7036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600200"/>
            <a:ext cx="3705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274638"/>
            <a:ext cx="7992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5612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45225"/>
            <a:ext cx="75612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7E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187450" y="1484313"/>
            <a:ext cx="7561263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>
              <a:solidFill>
                <a:prstClr val="black"/>
              </a:solidFill>
            </a:endParaRPr>
          </a:p>
        </p:txBody>
      </p:sp>
      <p:pic>
        <p:nvPicPr>
          <p:cNvPr id="43018" name="Picture 10" descr="Zambian flag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0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E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99" y="2694443"/>
            <a:ext cx="6858000" cy="1790700"/>
          </a:xfrm>
        </p:spPr>
        <p:txBody>
          <a:bodyPr>
            <a:normAutofit fontScale="90000"/>
          </a:bodyPr>
          <a:lstStyle/>
          <a:p>
            <a:br>
              <a:rPr lang="en-US" sz="5475" b="1" dirty="0"/>
            </a:br>
            <a:br>
              <a:rPr lang="en-US" sz="5475" b="1" dirty="0"/>
            </a:br>
            <a:br>
              <a:rPr lang="en-US" sz="5475" b="1" dirty="0"/>
            </a:br>
            <a:br>
              <a:rPr lang="en-US" sz="5475" b="1" dirty="0"/>
            </a:br>
            <a:br>
              <a:rPr lang="en-US" sz="5475" b="1" dirty="0"/>
            </a:br>
            <a:br>
              <a:rPr lang="en-US" sz="5475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861" y="3200400"/>
            <a:ext cx="6283428" cy="2133600"/>
          </a:xfrm>
        </p:spPr>
        <p:txBody>
          <a:bodyPr>
            <a:normAutofit fontScale="77500" lnSpcReduction="20000"/>
          </a:bodyPr>
          <a:lstStyle/>
          <a:p>
            <a:endParaRPr lang="en-US" sz="3300" dirty="0"/>
          </a:p>
          <a:p>
            <a:pPr algn="ctr"/>
            <a:r>
              <a:rPr lang="en-US" sz="3600" b="1" dirty="0"/>
              <a:t>NATIONAL MALARIA ELIMINATION CENTRE</a:t>
            </a:r>
          </a:p>
          <a:p>
            <a:pPr algn="ctr"/>
            <a:r>
              <a:rPr lang="en-US" sz="3600" dirty="0"/>
              <a:t>SBC School </a:t>
            </a:r>
            <a:r>
              <a:rPr lang="en-US" sz="3600"/>
              <a:t>Based Distribution</a:t>
            </a:r>
            <a:endParaRPr lang="en-US" sz="3600" dirty="0"/>
          </a:p>
          <a:p>
            <a:pPr algn="ctr"/>
            <a:r>
              <a:rPr lang="en-US" sz="3600" dirty="0"/>
              <a:t>August 20, 2021</a:t>
            </a:r>
          </a:p>
          <a:p>
            <a:pPr algn="ctr"/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02435"/>
            <a:ext cx="1978523" cy="19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lack of self-efficacy around hanging a LLINs</a:t>
            </a:r>
          </a:p>
          <a:p>
            <a:r>
              <a:rPr lang="en-US" dirty="0"/>
              <a:t>A perception that treated LLINs are not safe</a:t>
            </a:r>
          </a:p>
          <a:p>
            <a:r>
              <a:rPr lang="en-US" dirty="0"/>
              <a:t>Use of </a:t>
            </a:r>
            <a:r>
              <a:rPr lang="en-US" dirty="0" err="1"/>
              <a:t>bednets</a:t>
            </a:r>
            <a:r>
              <a:rPr lang="en-US" dirty="0"/>
              <a:t> by heads of households instead of most vulnerable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1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SBCC objectives for the school based</a:t>
            </a:r>
            <a:r>
              <a:rPr lang="en-US" dirty="0">
                <a:ea typeface="ＭＳ Ｐゴシック" charset="0"/>
                <a:cs typeface="ＭＳ Ｐゴシック" charset="0"/>
              </a:rPr>
              <a:t> distribution of 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Understand that Teachers and pupils are important agents of change in our communities. 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It is the therefore important to inspire them to talk   to parents, friends and other community members about the distribution, use and care of LLINs.</a:t>
            </a:r>
            <a:endParaRPr lang="en-US" sz="2800" dirty="0">
              <a:latin typeface="Gill Sans MT" panose="020B0502020104020203" pitchFamily="34" charset="0"/>
              <a:ea typeface="ＭＳ Ｐゴシック" charset="0"/>
            </a:endParaRPr>
          </a:p>
          <a:p>
            <a:r>
              <a:rPr lang="en-US" dirty="0">
                <a:latin typeface="Gill Sans MT" panose="020B0502020104020203" pitchFamily="34" charset="0"/>
                <a:ea typeface="ＭＳ Ｐゴシック" charset="0"/>
                <a:cs typeface="ＭＳ Ｐゴシック" charset="0"/>
              </a:rPr>
              <a:t>Promote and Sustain net use and care</a:t>
            </a:r>
            <a:endParaRPr lang="en-GB" dirty="0">
              <a:latin typeface="Gill Sans MT" panose="020B0502020104020203" pitchFamily="34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5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proposed channels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BEFORE distribution?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Gill Sans MT" panose="020B0502020104020203" pitchFamily="34" charset="0"/>
              </a:rPr>
              <a:t>Create awareness about the school distribution process </a:t>
            </a:r>
          </a:p>
          <a:p>
            <a:pPr>
              <a:buFontTx/>
              <a:buChar char="-"/>
            </a:pPr>
            <a:endParaRPr lang="en-US" sz="2400" b="1" dirty="0">
              <a:latin typeface="Gill Sans MT" panose="020B0502020104020203" pitchFamily="34" charset="0"/>
            </a:endParaRPr>
          </a:p>
          <a:p>
            <a:pPr marL="118872" indent="0"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Proposed channels:</a:t>
            </a:r>
          </a:p>
          <a:p>
            <a:pPr>
              <a:buFontTx/>
              <a:buChar char="-"/>
            </a:pPr>
            <a:r>
              <a:rPr lang="en-US" sz="2400" i="1" dirty="0">
                <a:latin typeface="Gill Sans MT" panose="020B0502020104020203" pitchFamily="34" charset="0"/>
              </a:rPr>
              <a:t>School assemblies</a:t>
            </a:r>
          </a:p>
          <a:p>
            <a:pPr>
              <a:buFontTx/>
              <a:buChar char="-"/>
            </a:pPr>
            <a:r>
              <a:rPr lang="en-US" sz="2400" i="1" dirty="0">
                <a:latin typeface="Gill Sans MT" panose="020B0502020104020203" pitchFamily="34" charset="0"/>
              </a:rPr>
              <a:t>Use of malaria clubs in schools if available</a:t>
            </a:r>
          </a:p>
          <a:p>
            <a:pPr>
              <a:buFontTx/>
              <a:buChar char="-"/>
            </a:pPr>
            <a:r>
              <a:rPr lang="en-US" sz="2400" i="1" dirty="0">
                <a:latin typeface="Gill Sans MT" panose="020B0502020104020203" pitchFamily="34" charset="0"/>
              </a:rPr>
              <a:t>School quiz competitions</a:t>
            </a:r>
          </a:p>
          <a:p>
            <a:pPr>
              <a:buFontTx/>
              <a:buChar char="-"/>
            </a:pPr>
            <a:r>
              <a:rPr lang="en-US" sz="2400" i="1" dirty="0">
                <a:latin typeface="Gill Sans MT" panose="020B0502020104020203" pitchFamily="34" charset="0"/>
              </a:rPr>
              <a:t>Village Meetings</a:t>
            </a:r>
            <a:endParaRPr lang="en-US" sz="2400" b="1" i="1" dirty="0">
              <a:latin typeface="Gill Sans MT" panose="020B0502020104020203" pitchFamily="34" charset="0"/>
            </a:endParaRPr>
          </a:p>
          <a:p>
            <a:pPr>
              <a:buFontTx/>
              <a:buChar char="-"/>
            </a:pPr>
            <a:r>
              <a:rPr lang="en-US" sz="2400" i="1" dirty="0">
                <a:latin typeface="Gill Sans MT" panose="020B0502020104020203" pitchFamily="34" charset="0"/>
              </a:rPr>
              <a:t>Talking walls?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84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Summary Communication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264" y="1295400"/>
            <a:ext cx="7561263" cy="4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Some key announcements &amp; activities for School Based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3000" b="1" dirty="0">
                <a:latin typeface="Gill Sans MT" panose="020B0502020104020203" pitchFamily="34" charset="0"/>
              </a:rPr>
              <a:t>Pre Distribution:</a:t>
            </a:r>
          </a:p>
          <a:p>
            <a:pPr marL="118872" indent="0">
              <a:buNone/>
            </a:pPr>
            <a:endParaRPr lang="en-US" sz="3000" b="1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When LLINs will be distributed…..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Where LLINs will be distributed…..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To who LLINs will be distributed…..</a:t>
            </a:r>
          </a:p>
          <a:p>
            <a:pPr marL="118872" indent="0">
              <a:buNone/>
            </a:pP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4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3600" b="1" dirty="0"/>
              <a:t>DURING distribution</a:t>
            </a:r>
          </a:p>
          <a:p>
            <a:pPr marL="118872" indent="0">
              <a:buNone/>
            </a:pPr>
            <a:endParaRPr lang="en-US" sz="3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Children to be instructed/told to take the LLINs home after receiving.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Remind children to tell guardians to hang the LLIN for children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Demonstrate correct hanging, use &amp; care for LLINs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Post Distribution</a:t>
            </a:r>
            <a:endParaRPr lang="en-GB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discussing importance &amp; benefits of using LLINs every night</a:t>
            </a:r>
          </a:p>
          <a:p>
            <a:r>
              <a:rPr lang="en-GB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to see how many ITNs were taken to homes and how many are being used and whether the children are now sleeping under ITNs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SBCC Roles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73352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Provincial level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Participate in possible pre-testing of SBCC materials should there be any development of such</a:t>
            </a:r>
          </a:p>
          <a:p>
            <a:r>
              <a:rPr lang="en-US" sz="2800" dirty="0"/>
              <a:t>Briefings for key stakeholders at the province level, including ministry of education staff</a:t>
            </a:r>
          </a:p>
          <a:p>
            <a:r>
              <a:rPr lang="en-US" sz="2800" dirty="0"/>
              <a:t>Monitor timely and quality of orientations, registration visits, LLINs’ demonstrations during distribution</a:t>
            </a:r>
          </a:p>
          <a:p>
            <a:r>
              <a:rPr lang="en-US" sz="2800" dirty="0"/>
              <a:t>Follow up to correct possible rumors/misconceptions arising from the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0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level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Work with designate focal person(s) (HPFP) for SBCC support to the school distribution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Briefing for schools (present at school assemblies)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Review and pre test scripts for school dramas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Ensure announcements in churches are done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Monitor and correct rumors/misconceptions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4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MS PGothic" charset="0"/>
              </a:rPr>
              <a:t>Help stakeholders to understand the Social &amp; Behavioral Change Communications’ objectives for the school based distribution of LLINs</a:t>
            </a:r>
          </a:p>
          <a:p>
            <a:pPr>
              <a:defRPr/>
            </a:pPr>
            <a:r>
              <a:rPr lang="en-US" sz="2800" dirty="0">
                <a:ea typeface="MS PGothic" charset="0"/>
              </a:rPr>
              <a:t>Help stakeholders to understand the different levels for SBCC required before, during and after the distribution of LLINs.</a:t>
            </a:r>
          </a:p>
          <a:p>
            <a:pPr>
              <a:defRPr/>
            </a:pPr>
            <a:r>
              <a:rPr lang="en-US" sz="2800" dirty="0">
                <a:ea typeface="MS PGothic" charset="0"/>
              </a:rPr>
              <a:t>Share some communication channels &amp;  messages that could be used before, during &amp; after the exercise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3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center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Gill Sans MT" panose="020B0502020104020203" pitchFamily="34" charset="0"/>
              </a:rPr>
              <a:t>Orientation of community volunteers on SBCC materials and registration processes</a:t>
            </a:r>
          </a:p>
          <a:p>
            <a:r>
              <a:rPr lang="en-US" sz="2800" dirty="0">
                <a:latin typeface="Gill Sans MT" panose="020B0502020104020203" pitchFamily="34" charset="0"/>
                <a:ea typeface="ＭＳ Ｐゴシック" charset="0"/>
                <a:cs typeface="ＭＳ Ｐゴシック" charset="0"/>
              </a:rPr>
              <a:t>Distribution of SBCC materials to school teachers and pupils</a:t>
            </a:r>
            <a:r>
              <a:rPr lang="en-US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Ensure all eligible pupils receive ITNs and confirm that they are taken to their homes</a:t>
            </a:r>
          </a:p>
          <a:p>
            <a:r>
              <a:rPr lang="en-US" sz="2800" dirty="0">
                <a:latin typeface="Gill Sans MT" panose="020B0502020104020203" pitchFamily="34" charset="0"/>
                <a:ea typeface="ＭＳ Ｐゴシック" charset="0"/>
                <a:cs typeface="ＭＳ Ｐゴシック" charset="0"/>
              </a:rPr>
              <a:t>Announcement in churches by health center staff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Household visits to confirm receipt of LLINs &amp; correct rumors/ misconceptions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1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&amp; School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Announcement during school assemblies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Zonal head to take advantage of possible community meetings by traditional leaders to share about school distribution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Household visits by teachers in collaboration with community health volunteers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3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Pupils in grades 1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Tell their parents about the school distribution program</a:t>
            </a:r>
          </a:p>
          <a:p>
            <a:pPr lvl="0"/>
            <a:r>
              <a:rPr lang="en-US" dirty="0"/>
              <a:t>Attend school on the day of distribution</a:t>
            </a:r>
          </a:p>
          <a:p>
            <a:pPr lvl="0"/>
            <a:r>
              <a:rPr lang="en-US" dirty="0"/>
              <a:t>Take the net home on the same day that they receive it</a:t>
            </a:r>
          </a:p>
          <a:p>
            <a:pPr lvl="0"/>
            <a:r>
              <a:rPr lang="en-US" dirty="0"/>
              <a:t>Encourage family members, friends and neighbor to sleep under a net every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2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236" y="3014825"/>
            <a:ext cx="5915025" cy="745629"/>
          </a:xfrm>
        </p:spPr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0"/>
            <a:ext cx="820747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0"/>
            <a:ext cx="301102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school distribution program is one of the strategies that MOH uses to ensure that more families and community   members have access to LLINs for malaria prevention. </a:t>
            </a:r>
          </a:p>
          <a:p>
            <a:r>
              <a:rPr lang="en-US" sz="2800" dirty="0"/>
              <a:t>In this program, MOH engages pupils and students as agents to receive and transport LLINs into households</a:t>
            </a:r>
          </a:p>
          <a:p>
            <a:r>
              <a:rPr lang="en-US" sz="2800" dirty="0"/>
              <a:t>  The school distribution targets pupils in   grades 1 and 4 only </a:t>
            </a:r>
          </a:p>
          <a:p>
            <a:r>
              <a:rPr lang="en-US" sz="2800" dirty="0"/>
              <a:t>These LLINs are given to the pupils for free.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school based LLINs distribution program is not a mass distribution.</a:t>
            </a:r>
          </a:p>
          <a:p>
            <a:r>
              <a:rPr lang="en-US" dirty="0"/>
              <a:t>It is a focused mode of distribution for pupils in grades 1 and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3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program targeted at grades 1 &amp; 4 only?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3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strategy for the school distribution of LLINs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Communications objectives</a:t>
            </a:r>
          </a:p>
          <a:p>
            <a:r>
              <a:rPr lang="en-US" dirty="0"/>
              <a:t>Key communication behaviors</a:t>
            </a:r>
          </a:p>
          <a:p>
            <a:r>
              <a:rPr lang="en-US" dirty="0"/>
              <a:t>Proposed communication channels</a:t>
            </a:r>
          </a:p>
          <a:p>
            <a:r>
              <a:rPr lang="en-US" dirty="0"/>
              <a:t>Some key messages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Increase number of  children sleeping under LLINs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Increase children &amp; family members who believe that treated nets are safe to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Increase intention of families to ensure ALL young children sleep under a treated </a:t>
            </a:r>
            <a:r>
              <a:rPr lang="en-US" dirty="0" err="1"/>
              <a:t>bednets</a:t>
            </a:r>
            <a:r>
              <a:rPr lang="en-US" dirty="0"/>
              <a:t> every night of the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4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consistent use of LLINs by most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objective/ key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the number of children who sleep under LLINs consistently.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87217"/>
      </p:ext>
    </p:extLst>
  </p:cSld>
  <p:clrMapOvr>
    <a:masterClrMapping/>
  </p:clrMapOvr>
</p:sld>
</file>

<file path=ppt/theme/theme1.xml><?xml version="1.0" encoding="utf-8"?>
<a:theme xmlns:a="http://schemas.openxmlformats.org/drawingml/2006/main" name="Zambian sidebar with fla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1AF2F54683D48B47D51E7C5C20D0A" ma:contentTypeVersion="20" ma:contentTypeDescription="Create a new document." ma:contentTypeScope="" ma:versionID="391f90643201f9ffdabe06ca0db014d7">
  <xsd:schema xmlns:xsd="http://www.w3.org/2001/XMLSchema" xmlns:xs="http://www.w3.org/2001/XMLSchema" xmlns:p="http://schemas.microsoft.com/office/2006/metadata/properties" xmlns:ns2="7a2ce8f2-2204-4367-a41c-b735e7c03037" xmlns:ns3="f53cdae7-58e9-463a-80c4-ff1f1a52caeb" targetNamespace="http://schemas.microsoft.com/office/2006/metadata/properties" ma:root="true" ma:fieldsID="462a31d4e41dfc891f10662d5db253e6" ns2:_="" ns3:_="">
    <xsd:import namespace="7a2ce8f2-2204-4367-a41c-b735e7c03037"/>
    <xsd:import namespace="f53cdae7-58e9-463a-80c4-ff1f1a52c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ce8f2-2204-4367-a41c-b735e7c03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f481388-e4f2-439f-bf9b-29739491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cdae7-58e9-463a-80c4-ff1f1a52c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0ac432-b52e-4b43-bc4d-225ae3d48219}" ma:internalName="TaxCatchAll" ma:showField="CatchAllData" ma:web="f53cdae7-58e9-463a-80c4-ff1f1a52c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3cdae7-58e9-463a-80c4-ff1f1a52caeb" xsi:nil="true"/>
    <lcf76f155ced4ddcb4097134ff3c332f xmlns="7a2ce8f2-2204-4367-a41c-b735e7c030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865355-2EBA-4D10-8D11-1C6C6F713441}"/>
</file>

<file path=customXml/itemProps2.xml><?xml version="1.0" encoding="utf-8"?>
<ds:datastoreItem xmlns:ds="http://schemas.openxmlformats.org/officeDocument/2006/customXml" ds:itemID="{A02B889A-A4D6-4777-AB56-85CB6EEDAF19}"/>
</file>

<file path=customXml/itemProps3.xml><?xml version="1.0" encoding="utf-8"?>
<ds:datastoreItem xmlns:ds="http://schemas.openxmlformats.org/officeDocument/2006/customXml" ds:itemID="{8538C993-24B8-497A-84D3-EEC917C9F3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15987</TotalTime>
  <Words>777</Words>
  <Application>Microsoft Macintosh PowerPoint</Application>
  <PresentationFormat>On-screen Show (4:3)</PresentationFormat>
  <Paragraphs>96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</vt:lpstr>
      <vt:lpstr>Zambian sidebar with flag</vt:lpstr>
      <vt:lpstr>       </vt:lpstr>
      <vt:lpstr>Objectives</vt:lpstr>
      <vt:lpstr>PowerPoint Presentation</vt:lpstr>
      <vt:lpstr>Cont…</vt:lpstr>
      <vt:lpstr>Why is the program targeted at grades 1 &amp; 4 only?</vt:lpstr>
      <vt:lpstr>Communication strategy for the school distribution of LLINs</vt:lpstr>
      <vt:lpstr>Communication objectives</vt:lpstr>
      <vt:lpstr>Key Driver </vt:lpstr>
      <vt:lpstr>Behavioral objective/ key outcome</vt:lpstr>
      <vt:lpstr>PowerPoint Presentation</vt:lpstr>
      <vt:lpstr>SBCC objectives for the school based distribution of LLINs</vt:lpstr>
      <vt:lpstr>Some proposed channels of communication</vt:lpstr>
      <vt:lpstr>Summary Communication Plan</vt:lpstr>
      <vt:lpstr>Some key announcements &amp; activities for School Based Distribution</vt:lpstr>
      <vt:lpstr>PowerPoint Presentation</vt:lpstr>
      <vt:lpstr>PowerPoint Presentation</vt:lpstr>
      <vt:lpstr>SBCC Roles &amp; responsibilities</vt:lpstr>
      <vt:lpstr>Provincial level tasks</vt:lpstr>
      <vt:lpstr>District level tasks</vt:lpstr>
      <vt:lpstr>Health center level</vt:lpstr>
      <vt:lpstr>Community &amp; School levels</vt:lpstr>
      <vt:lpstr>Pupils in grades 1 and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Zambia’s Progress since FP2020 Meeting in 2012</dc:title>
  <dc:creator>Stephen Mupeta</dc:creator>
  <cp:lastModifiedBy>Microsoft Office User</cp:lastModifiedBy>
  <cp:revision>597</cp:revision>
  <dcterms:created xsi:type="dcterms:W3CDTF">2006-08-16T00:00:00Z</dcterms:created>
  <dcterms:modified xsi:type="dcterms:W3CDTF">2021-09-21T13:57:06Z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0x010100BF11AF2F54683D48B47D51E7C5C20D0A</vt:lpwstr>
  </property>
</Properties>
</file>