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7" r:id="rId2"/>
    <p:sldId id="275" r:id="rId3"/>
    <p:sldId id="268" r:id="rId4"/>
    <p:sldId id="270" r:id="rId5"/>
    <p:sldId id="271" r:id="rId6"/>
    <p:sldId id="272" r:id="rId7"/>
    <p:sldId id="273" r:id="rId8"/>
    <p:sldId id="274" r:id="rId9"/>
    <p:sldId id="265" r:id="rId10"/>
    <p:sldId id="276"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1E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69"/>
    <p:restoredTop sz="94588"/>
  </p:normalViewPr>
  <p:slideViewPr>
    <p:cSldViewPr>
      <p:cViewPr varScale="1">
        <p:scale>
          <a:sx n="107" d="100"/>
          <a:sy n="107" d="100"/>
        </p:scale>
        <p:origin x="1760"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7D81DE-1218-4CB8-BA20-934EFC7B3308}" type="datetimeFigureOut">
              <a:rPr lang="en-GB" smtClean="0"/>
              <a:t>20/09/2021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55DC73-D6A9-401C-9D71-212E860EBF83}" type="slidenum">
              <a:rPr lang="en-GB" smtClean="0"/>
              <a:t>‹#›</a:t>
            </a:fld>
            <a:endParaRPr lang="en-GB"/>
          </a:p>
        </p:txBody>
      </p:sp>
    </p:spTree>
    <p:extLst>
      <p:ext uri="{BB962C8B-B14F-4D97-AF65-F5344CB8AC3E}">
        <p14:creationId xmlns:p14="http://schemas.microsoft.com/office/powerpoint/2010/main" val="2723226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B20B20F-F3E7-40B6-A020-4F37C0527F25}"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FD24F-A3C9-47D6-BE97-146E9204CFA1}" type="slidenum">
              <a:rPr lang="en-GB" smtClean="0"/>
              <a:t>‹#›</a:t>
            </a:fld>
            <a:endParaRPr lang="en-GB"/>
          </a:p>
        </p:txBody>
      </p:sp>
    </p:spTree>
    <p:extLst>
      <p:ext uri="{BB962C8B-B14F-4D97-AF65-F5344CB8AC3E}">
        <p14:creationId xmlns:p14="http://schemas.microsoft.com/office/powerpoint/2010/main" val="548082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B20B20F-F3E7-40B6-A020-4F37C0527F25}"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FD24F-A3C9-47D6-BE97-146E9204CFA1}" type="slidenum">
              <a:rPr lang="en-GB" smtClean="0"/>
              <a:t>‹#›</a:t>
            </a:fld>
            <a:endParaRPr lang="en-GB"/>
          </a:p>
        </p:txBody>
      </p:sp>
    </p:spTree>
    <p:extLst>
      <p:ext uri="{BB962C8B-B14F-4D97-AF65-F5344CB8AC3E}">
        <p14:creationId xmlns:p14="http://schemas.microsoft.com/office/powerpoint/2010/main" val="1240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B20B20F-F3E7-40B6-A020-4F37C0527F25}"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FD24F-A3C9-47D6-BE97-146E9204CFA1}" type="slidenum">
              <a:rPr lang="en-GB" smtClean="0"/>
              <a:t>‹#›</a:t>
            </a:fld>
            <a:endParaRPr lang="en-GB"/>
          </a:p>
        </p:txBody>
      </p:sp>
    </p:spTree>
    <p:extLst>
      <p:ext uri="{BB962C8B-B14F-4D97-AF65-F5344CB8AC3E}">
        <p14:creationId xmlns:p14="http://schemas.microsoft.com/office/powerpoint/2010/main" val="419615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B20B20F-F3E7-40B6-A020-4F37C0527F25}"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FD24F-A3C9-47D6-BE97-146E9204CFA1}" type="slidenum">
              <a:rPr lang="en-GB" smtClean="0"/>
              <a:t>‹#›</a:t>
            </a:fld>
            <a:endParaRPr lang="en-GB"/>
          </a:p>
        </p:txBody>
      </p:sp>
    </p:spTree>
    <p:extLst>
      <p:ext uri="{BB962C8B-B14F-4D97-AF65-F5344CB8AC3E}">
        <p14:creationId xmlns:p14="http://schemas.microsoft.com/office/powerpoint/2010/main" val="3301929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20B20F-F3E7-40B6-A020-4F37C0527F25}"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FD24F-A3C9-47D6-BE97-146E9204CFA1}" type="slidenum">
              <a:rPr lang="en-GB" smtClean="0"/>
              <a:t>‹#›</a:t>
            </a:fld>
            <a:endParaRPr lang="en-GB"/>
          </a:p>
        </p:txBody>
      </p:sp>
    </p:spTree>
    <p:extLst>
      <p:ext uri="{BB962C8B-B14F-4D97-AF65-F5344CB8AC3E}">
        <p14:creationId xmlns:p14="http://schemas.microsoft.com/office/powerpoint/2010/main" val="2104024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B20B20F-F3E7-40B6-A020-4F37C0527F25}" type="datetimeFigureOut">
              <a:rPr lang="en-GB" smtClean="0"/>
              <a:t>20/09/2021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BFD24F-A3C9-47D6-BE97-146E9204CFA1}" type="slidenum">
              <a:rPr lang="en-GB" smtClean="0"/>
              <a:t>‹#›</a:t>
            </a:fld>
            <a:endParaRPr lang="en-GB"/>
          </a:p>
        </p:txBody>
      </p:sp>
    </p:spTree>
    <p:extLst>
      <p:ext uri="{BB962C8B-B14F-4D97-AF65-F5344CB8AC3E}">
        <p14:creationId xmlns:p14="http://schemas.microsoft.com/office/powerpoint/2010/main" val="694542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B20B20F-F3E7-40B6-A020-4F37C0527F25}" type="datetimeFigureOut">
              <a:rPr lang="en-GB" smtClean="0"/>
              <a:t>20/09/2021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BFD24F-A3C9-47D6-BE97-146E9204CFA1}" type="slidenum">
              <a:rPr lang="en-GB" smtClean="0"/>
              <a:t>‹#›</a:t>
            </a:fld>
            <a:endParaRPr lang="en-GB"/>
          </a:p>
        </p:txBody>
      </p:sp>
    </p:spTree>
    <p:extLst>
      <p:ext uri="{BB962C8B-B14F-4D97-AF65-F5344CB8AC3E}">
        <p14:creationId xmlns:p14="http://schemas.microsoft.com/office/powerpoint/2010/main" val="3577297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B20B20F-F3E7-40B6-A020-4F37C0527F25}" type="datetimeFigureOut">
              <a:rPr lang="en-GB" smtClean="0"/>
              <a:t>20/09/2021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BFD24F-A3C9-47D6-BE97-146E9204CFA1}" type="slidenum">
              <a:rPr lang="en-GB" smtClean="0"/>
              <a:t>‹#›</a:t>
            </a:fld>
            <a:endParaRPr lang="en-GB"/>
          </a:p>
        </p:txBody>
      </p:sp>
    </p:spTree>
    <p:extLst>
      <p:ext uri="{BB962C8B-B14F-4D97-AF65-F5344CB8AC3E}">
        <p14:creationId xmlns:p14="http://schemas.microsoft.com/office/powerpoint/2010/main" val="2266429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20B20F-F3E7-40B6-A020-4F37C0527F25}" type="datetimeFigureOut">
              <a:rPr lang="en-GB" smtClean="0"/>
              <a:t>20/09/2021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BFD24F-A3C9-47D6-BE97-146E9204CFA1}" type="slidenum">
              <a:rPr lang="en-GB" smtClean="0"/>
              <a:t>‹#›</a:t>
            </a:fld>
            <a:endParaRPr lang="en-GB"/>
          </a:p>
        </p:txBody>
      </p:sp>
    </p:spTree>
    <p:extLst>
      <p:ext uri="{BB962C8B-B14F-4D97-AF65-F5344CB8AC3E}">
        <p14:creationId xmlns:p14="http://schemas.microsoft.com/office/powerpoint/2010/main" val="23191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20B20F-F3E7-40B6-A020-4F37C0527F25}" type="datetimeFigureOut">
              <a:rPr lang="en-GB" smtClean="0"/>
              <a:t>20/09/2021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BFD24F-A3C9-47D6-BE97-146E9204CFA1}" type="slidenum">
              <a:rPr lang="en-GB" smtClean="0"/>
              <a:t>‹#›</a:t>
            </a:fld>
            <a:endParaRPr lang="en-GB"/>
          </a:p>
        </p:txBody>
      </p:sp>
    </p:spTree>
    <p:extLst>
      <p:ext uri="{BB962C8B-B14F-4D97-AF65-F5344CB8AC3E}">
        <p14:creationId xmlns:p14="http://schemas.microsoft.com/office/powerpoint/2010/main" val="1556916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20B20F-F3E7-40B6-A020-4F37C0527F25}" type="datetimeFigureOut">
              <a:rPr lang="en-GB" smtClean="0"/>
              <a:t>20/09/2021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BFD24F-A3C9-47D6-BE97-146E9204CFA1}" type="slidenum">
              <a:rPr lang="en-GB" smtClean="0"/>
              <a:t>‹#›</a:t>
            </a:fld>
            <a:endParaRPr lang="en-GB"/>
          </a:p>
        </p:txBody>
      </p:sp>
    </p:spTree>
    <p:extLst>
      <p:ext uri="{BB962C8B-B14F-4D97-AF65-F5344CB8AC3E}">
        <p14:creationId xmlns:p14="http://schemas.microsoft.com/office/powerpoint/2010/main" val="1489288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0B20F-F3E7-40B6-A020-4F37C0527F25}" type="datetimeFigureOut">
              <a:rPr lang="en-GB" smtClean="0"/>
              <a:t>20/09/2021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BFD24F-A3C9-47D6-BE97-146E9204CFA1}" type="slidenum">
              <a:rPr lang="en-GB" smtClean="0"/>
              <a:t>‹#›</a:t>
            </a:fld>
            <a:endParaRPr lang="en-GB"/>
          </a:p>
        </p:txBody>
      </p:sp>
    </p:spTree>
    <p:extLst>
      <p:ext uri="{BB962C8B-B14F-4D97-AF65-F5344CB8AC3E}">
        <p14:creationId xmlns:p14="http://schemas.microsoft.com/office/powerpoint/2010/main" val="2455438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School Distribution Process</a:t>
            </a:r>
          </a:p>
        </p:txBody>
      </p:sp>
      <p:sp>
        <p:nvSpPr>
          <p:cNvPr id="3" name="Subtitle 2"/>
          <p:cNvSpPr>
            <a:spLocks noGrp="1"/>
          </p:cNvSpPr>
          <p:nvPr>
            <p:ph type="subTitle" idx="1"/>
          </p:nvPr>
        </p:nvSpPr>
        <p:spPr>
          <a:xfrm>
            <a:off x="395536" y="3886200"/>
            <a:ext cx="8352928" cy="1752600"/>
          </a:xfrm>
        </p:spPr>
        <p:txBody>
          <a:bodyPr>
            <a:normAutofit/>
          </a:bodyPr>
          <a:lstStyle/>
          <a:p>
            <a:r>
              <a:rPr lang="en-US" dirty="0"/>
              <a:t>National Malaria Elimination Programme</a:t>
            </a:r>
          </a:p>
        </p:txBody>
      </p:sp>
    </p:spTree>
    <p:extLst>
      <p:ext uri="{BB962C8B-B14F-4D97-AF65-F5344CB8AC3E}">
        <p14:creationId xmlns:p14="http://schemas.microsoft.com/office/powerpoint/2010/main" val="2046435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471889" y="987623"/>
            <a:ext cx="936860" cy="307777"/>
          </a:xfrm>
          <a:prstGeom prst="rect">
            <a:avLst/>
          </a:prstGeom>
          <a:noFill/>
        </p:spPr>
        <p:txBody>
          <a:bodyPr wrap="none" rtlCol="0">
            <a:spAutoFit/>
          </a:bodyPr>
          <a:lstStyle/>
          <a:p>
            <a:r>
              <a:rPr lang="en-US" sz="1400" dirty="0"/>
              <a:t>NATIONAL</a:t>
            </a:r>
          </a:p>
        </p:txBody>
      </p:sp>
      <p:sp>
        <p:nvSpPr>
          <p:cNvPr id="61" name="TextBox 60"/>
          <p:cNvSpPr txBox="1"/>
          <p:nvPr/>
        </p:nvSpPr>
        <p:spPr>
          <a:xfrm>
            <a:off x="471889" y="1902023"/>
            <a:ext cx="937372" cy="307777"/>
          </a:xfrm>
          <a:prstGeom prst="rect">
            <a:avLst/>
          </a:prstGeom>
          <a:noFill/>
        </p:spPr>
        <p:txBody>
          <a:bodyPr wrap="none" rtlCol="0">
            <a:spAutoFit/>
          </a:bodyPr>
          <a:lstStyle/>
          <a:p>
            <a:r>
              <a:rPr lang="en-US" sz="1400" dirty="0"/>
              <a:t>PROVINCE</a:t>
            </a:r>
          </a:p>
        </p:txBody>
      </p:sp>
      <p:sp>
        <p:nvSpPr>
          <p:cNvPr id="62" name="TextBox 61"/>
          <p:cNvSpPr txBox="1"/>
          <p:nvPr/>
        </p:nvSpPr>
        <p:spPr>
          <a:xfrm>
            <a:off x="471889" y="3045023"/>
            <a:ext cx="836768" cy="307777"/>
          </a:xfrm>
          <a:prstGeom prst="rect">
            <a:avLst/>
          </a:prstGeom>
          <a:noFill/>
        </p:spPr>
        <p:txBody>
          <a:bodyPr wrap="none" rtlCol="0">
            <a:spAutoFit/>
          </a:bodyPr>
          <a:lstStyle/>
          <a:p>
            <a:r>
              <a:rPr lang="en-US" sz="1400" dirty="0"/>
              <a:t>DISTRICT</a:t>
            </a:r>
          </a:p>
        </p:txBody>
      </p:sp>
      <p:sp>
        <p:nvSpPr>
          <p:cNvPr id="63" name="TextBox 62"/>
          <p:cNvSpPr txBox="1"/>
          <p:nvPr/>
        </p:nvSpPr>
        <p:spPr>
          <a:xfrm>
            <a:off x="471889" y="4416623"/>
            <a:ext cx="869149" cy="307777"/>
          </a:xfrm>
          <a:prstGeom prst="rect">
            <a:avLst/>
          </a:prstGeom>
          <a:noFill/>
        </p:spPr>
        <p:txBody>
          <a:bodyPr wrap="none" rtlCol="0">
            <a:spAutoFit/>
          </a:bodyPr>
          <a:lstStyle/>
          <a:p>
            <a:r>
              <a:rPr lang="en-US" sz="1400" dirty="0"/>
              <a:t>SCHOOLS</a:t>
            </a:r>
          </a:p>
        </p:txBody>
      </p:sp>
      <p:pic>
        <p:nvPicPr>
          <p:cNvPr id="307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424" b="7255"/>
          <a:stretch/>
        </p:blipFill>
        <p:spPr bwMode="auto">
          <a:xfrm>
            <a:off x="1340064" y="304163"/>
            <a:ext cx="8339956" cy="6567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457200" y="5788223"/>
            <a:ext cx="1157689" cy="307777"/>
          </a:xfrm>
          <a:prstGeom prst="rect">
            <a:avLst/>
          </a:prstGeom>
          <a:noFill/>
        </p:spPr>
        <p:txBody>
          <a:bodyPr wrap="none" rtlCol="0">
            <a:spAutoFit/>
          </a:bodyPr>
          <a:lstStyle/>
          <a:p>
            <a:r>
              <a:rPr lang="en-US" sz="1400" dirty="0"/>
              <a:t>COMMUNITY</a:t>
            </a:r>
          </a:p>
        </p:txBody>
      </p:sp>
      <p:pic>
        <p:nvPicPr>
          <p:cNvPr id="24" name="Picture 4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89189" r="72783"/>
          <a:stretch/>
        </p:blipFill>
        <p:spPr bwMode="auto">
          <a:xfrm>
            <a:off x="6134100" y="5867400"/>
            <a:ext cx="30099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4693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END</a:t>
            </a:r>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2285786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outline</a:t>
            </a:r>
          </a:p>
        </p:txBody>
      </p:sp>
      <p:sp>
        <p:nvSpPr>
          <p:cNvPr id="3" name="Content Placeholder 2"/>
          <p:cNvSpPr>
            <a:spLocks noGrp="1"/>
          </p:cNvSpPr>
          <p:nvPr>
            <p:ph idx="1"/>
          </p:nvPr>
        </p:nvSpPr>
        <p:spPr/>
        <p:txBody>
          <a:bodyPr/>
          <a:lstStyle/>
          <a:p>
            <a:r>
              <a:rPr lang="en-US" dirty="0"/>
              <a:t>Introduction </a:t>
            </a:r>
          </a:p>
          <a:p>
            <a:r>
              <a:rPr lang="en-US" dirty="0"/>
              <a:t>Logistics and Supply</a:t>
            </a:r>
          </a:p>
          <a:p>
            <a:r>
              <a:rPr lang="en-US" dirty="0"/>
              <a:t>Distribution and Documentation</a:t>
            </a:r>
          </a:p>
          <a:p>
            <a:r>
              <a:rPr lang="en-US" dirty="0"/>
              <a:t>Reporting</a:t>
            </a:r>
          </a:p>
        </p:txBody>
      </p:sp>
    </p:spTree>
    <p:extLst>
      <p:ext uri="{BB962C8B-B14F-4D97-AF65-F5344CB8AC3E}">
        <p14:creationId xmlns:p14="http://schemas.microsoft.com/office/powerpoint/2010/main" val="1256205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p>
        </p:txBody>
      </p:sp>
      <p:sp>
        <p:nvSpPr>
          <p:cNvPr id="3" name="Content Placeholder 2"/>
          <p:cNvSpPr>
            <a:spLocks noGrp="1"/>
          </p:cNvSpPr>
          <p:nvPr>
            <p:ph idx="1"/>
          </p:nvPr>
        </p:nvSpPr>
        <p:spPr/>
        <p:txBody>
          <a:bodyPr>
            <a:normAutofit/>
          </a:bodyPr>
          <a:lstStyle/>
          <a:p>
            <a:pPr algn="just"/>
            <a:r>
              <a:rPr lang="en-US" sz="2800" dirty="0">
                <a:latin typeface="Arial" panose="020B0604020202020204" pitchFamily="34" charset="0"/>
                <a:cs typeface="Arial" panose="020B0604020202020204" pitchFamily="34" charset="0"/>
              </a:rPr>
              <a:t>School-based distributions are push systems </a:t>
            </a:r>
          </a:p>
          <a:p>
            <a:pPr algn="just"/>
            <a:r>
              <a:rPr lang="en-US" sz="2800" dirty="0">
                <a:latin typeface="Arial" panose="020B0604020202020204" pitchFamily="34" charset="0"/>
                <a:cs typeface="Arial" panose="020B0604020202020204" pitchFamily="34" charset="0"/>
              </a:rPr>
              <a:t>Have high level of flexibility as classes can be added or subtracted from year to year based on need/community coverage</a:t>
            </a:r>
          </a:p>
          <a:p>
            <a:pPr algn="just"/>
            <a:r>
              <a:rPr lang="en-US" sz="2800" dirty="0">
                <a:latin typeface="Arial" panose="020B0604020202020204" pitchFamily="34" charset="0"/>
                <a:cs typeface="Arial" panose="020B0604020202020204" pitchFamily="34" charset="0"/>
              </a:rPr>
              <a:t>Suitable if Gross Attendance Ratio ~70% in primary school</a:t>
            </a:r>
          </a:p>
          <a:p>
            <a:pPr algn="just"/>
            <a:r>
              <a:rPr lang="en-US" sz="2800" dirty="0">
                <a:latin typeface="Arial" panose="020B0604020202020204" pitchFamily="34" charset="0"/>
                <a:cs typeface="Arial" panose="020B0604020202020204" pitchFamily="34" charset="0"/>
              </a:rPr>
              <a:t>Registers are used as basis for distribution</a:t>
            </a:r>
          </a:p>
          <a:p>
            <a:pPr algn="just"/>
            <a:endParaRPr lang="en-US" dirty="0"/>
          </a:p>
        </p:txBody>
      </p:sp>
    </p:spTree>
    <p:extLst>
      <p:ext uri="{BB962C8B-B14F-4D97-AF65-F5344CB8AC3E}">
        <p14:creationId xmlns:p14="http://schemas.microsoft.com/office/powerpoint/2010/main" val="2762250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 and Supply</a:t>
            </a:r>
          </a:p>
        </p:txBody>
      </p:sp>
      <p:sp>
        <p:nvSpPr>
          <p:cNvPr id="3" name="Content Placeholder 2"/>
          <p:cNvSpPr>
            <a:spLocks noGrp="1"/>
          </p:cNvSpPr>
          <p:nvPr>
            <p:ph idx="1"/>
          </p:nvPr>
        </p:nvSpPr>
        <p:spPr/>
        <p:txBody>
          <a:bodyPr>
            <a:noAutofit/>
          </a:bodyPr>
          <a:lstStyle/>
          <a:p>
            <a:pPr algn="just"/>
            <a:r>
              <a:rPr lang="en-US" sz="2800" dirty="0">
                <a:latin typeface="Arial" panose="020B0604020202020204" pitchFamily="34" charset="0"/>
                <a:cs typeface="Arial" panose="020B0604020202020204" pitchFamily="34" charset="0"/>
              </a:rPr>
              <a:t>Annual procurement of LLIN based on the number of children in participating districts enrolled in the selected grades the previous year as documented in the Education Management Information System (EMIS). </a:t>
            </a:r>
          </a:p>
          <a:p>
            <a:pPr algn="just"/>
            <a:r>
              <a:rPr lang="en-US" sz="2800" dirty="0">
                <a:latin typeface="Arial" panose="020B0604020202020204" pitchFamily="34" charset="0"/>
                <a:cs typeface="Arial" panose="020B0604020202020204" pitchFamily="34" charset="0"/>
              </a:rPr>
              <a:t>Copies of class registers for selected grades will be submitted by primary school head teachers to their zonal heads. </a:t>
            </a:r>
          </a:p>
          <a:p>
            <a:pPr algn="just"/>
            <a:r>
              <a:rPr lang="en-US" sz="2800" dirty="0">
                <a:latin typeface="Arial" panose="020B0604020202020204" pitchFamily="34" charset="0"/>
                <a:cs typeface="Arial" panose="020B0604020202020204" pitchFamily="34" charset="0"/>
              </a:rPr>
              <a:t>Zonal heads will then submit the tally to the district School Health and Nutrition (SHN) Focal Person.</a:t>
            </a:r>
          </a:p>
        </p:txBody>
      </p:sp>
    </p:spTree>
    <p:extLst>
      <p:ext uri="{BB962C8B-B14F-4D97-AF65-F5344CB8AC3E}">
        <p14:creationId xmlns:p14="http://schemas.microsoft.com/office/powerpoint/2010/main" val="1495984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Logistics and Supply Cont’d</a:t>
            </a:r>
            <a:endParaRPr lang="en-US" dirty="0"/>
          </a:p>
        </p:txBody>
      </p:sp>
      <p:sp>
        <p:nvSpPr>
          <p:cNvPr id="3" name="Content Placeholder 2"/>
          <p:cNvSpPr>
            <a:spLocks noGrp="1"/>
          </p:cNvSpPr>
          <p:nvPr>
            <p:ph idx="1"/>
          </p:nvPr>
        </p:nvSpPr>
        <p:spPr/>
        <p:txBody>
          <a:bodyPr>
            <a:normAutofit/>
          </a:bodyPr>
          <a:lstStyle/>
          <a:p>
            <a:pPr algn="just"/>
            <a:r>
              <a:rPr lang="en-US" sz="2800" dirty="0">
                <a:latin typeface="Arial" panose="020B0604020202020204" pitchFamily="34" charset="0"/>
                <a:cs typeface="Arial" panose="020B0604020202020204" pitchFamily="34" charset="0"/>
              </a:rPr>
              <a:t>District SHN Focal Person will validate the tallies received from each Zonal Head. </a:t>
            </a:r>
          </a:p>
          <a:p>
            <a:pPr algn="just"/>
            <a:r>
              <a:rPr lang="en-US" sz="2800" dirty="0">
                <a:latin typeface="Arial" panose="020B0604020202020204" pitchFamily="34" charset="0"/>
                <a:cs typeface="Arial" panose="020B0604020202020204" pitchFamily="34" charset="0"/>
              </a:rPr>
              <a:t>The Provincial SHN Focal Person will validate all data received from district level and then forward the province’s quantification to the National SHN Coordinator and the NMCC.</a:t>
            </a:r>
          </a:p>
          <a:p>
            <a:pPr algn="just"/>
            <a:r>
              <a:rPr lang="en-US" sz="2800" dirty="0">
                <a:latin typeface="Arial" panose="020B0604020202020204" pitchFamily="34" charset="0"/>
                <a:cs typeface="Arial" panose="020B0604020202020204" pitchFamily="34" charset="0"/>
              </a:rPr>
              <a:t>Provincial quantifications will be validated using the EMIS data to identify possible over-quantification for further investigation</a:t>
            </a:r>
          </a:p>
          <a:p>
            <a:pPr algn="just"/>
            <a:endParaRPr lang="en-US" sz="2800"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605390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and Documentation</a:t>
            </a:r>
          </a:p>
        </p:txBody>
      </p:sp>
      <p:sp>
        <p:nvSpPr>
          <p:cNvPr id="3" name="Content Placeholder 2"/>
          <p:cNvSpPr>
            <a:spLocks noGrp="1"/>
          </p:cNvSpPr>
          <p:nvPr>
            <p:ph idx="1"/>
          </p:nvPr>
        </p:nvSpPr>
        <p:spPr/>
        <p:txBody>
          <a:bodyPr>
            <a:noAutofit/>
          </a:bodyPr>
          <a:lstStyle/>
          <a:p>
            <a:pPr algn="just"/>
            <a:r>
              <a:rPr lang="en-US" sz="2800" dirty="0">
                <a:latin typeface="Arial" panose="020B0604020202020204" pitchFamily="34" charset="0"/>
                <a:cs typeface="Arial" panose="020B0604020202020204" pitchFamily="34" charset="0"/>
              </a:rPr>
              <a:t>LLIN received from the district will be distributed to children in all schools in designated grades on a designated distribution day. </a:t>
            </a:r>
          </a:p>
          <a:p>
            <a:pPr algn="just"/>
            <a:r>
              <a:rPr lang="en-US" sz="2800" dirty="0">
                <a:latin typeface="Arial" panose="020B0604020202020204" pitchFamily="34" charset="0"/>
                <a:cs typeface="Arial" panose="020B0604020202020204" pitchFamily="34" charset="0"/>
              </a:rPr>
              <a:t>LLIN given to children will be documented on the Class LLIN Distribution Form that will be provided to all schools. </a:t>
            </a:r>
          </a:p>
          <a:p>
            <a:pPr algn="just"/>
            <a:r>
              <a:rPr lang="en-US" sz="2800" dirty="0">
                <a:latin typeface="Arial" panose="020B0604020202020204" pitchFamily="34" charset="0"/>
                <a:cs typeface="Arial" panose="020B0604020202020204" pitchFamily="34" charset="0"/>
              </a:rPr>
              <a:t>Children will be required to write their own names on the distribution form after receiving a LLIN under the supervision of their class teachers</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5420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br>
              <a:rPr lang="en-US" dirty="0"/>
            </a:br>
            <a:r>
              <a:rPr lang="en-US" dirty="0"/>
              <a:t>Reporting</a:t>
            </a:r>
            <a:br>
              <a:rPr lang="en-US" dirty="0"/>
            </a:br>
            <a:endParaRPr lang="en-US" dirty="0"/>
          </a:p>
        </p:txBody>
      </p:sp>
      <p:sp>
        <p:nvSpPr>
          <p:cNvPr id="3" name="Content Placeholder 2"/>
          <p:cNvSpPr>
            <a:spLocks noGrp="1"/>
          </p:cNvSpPr>
          <p:nvPr>
            <p:ph idx="1"/>
          </p:nvPr>
        </p:nvSpPr>
        <p:spPr>
          <a:xfrm>
            <a:off x="457200" y="1196752"/>
            <a:ext cx="8229600" cy="4929411"/>
          </a:xfrm>
        </p:spPr>
        <p:txBody>
          <a:bodyPr>
            <a:normAutofit/>
          </a:bodyPr>
          <a:lstStyle/>
          <a:p>
            <a:pPr algn="just"/>
            <a:r>
              <a:rPr lang="en-US" sz="2800" dirty="0">
                <a:latin typeface="Arial" panose="020B0604020202020204" pitchFamily="34" charset="0"/>
                <a:cs typeface="Arial" panose="020B0604020202020204" pitchFamily="34" charset="0"/>
              </a:rPr>
              <a:t>Teachers will submit their class distribution forms to the School Head teacher and SHN focal person for sign off </a:t>
            </a:r>
          </a:p>
          <a:p>
            <a:pPr algn="just"/>
            <a:r>
              <a:rPr lang="en-US" sz="2800" dirty="0">
                <a:latin typeface="Arial" panose="020B0604020202020204" pitchFamily="34" charset="0"/>
                <a:cs typeface="Arial" panose="020B0604020202020204" pitchFamily="34" charset="0"/>
              </a:rPr>
              <a:t>Each school will submit their distribution forms and any undistributed nets to the Zonal Head teacher. </a:t>
            </a:r>
          </a:p>
          <a:p>
            <a:pPr algn="just"/>
            <a:r>
              <a:rPr lang="en-US" sz="2800" dirty="0">
                <a:latin typeface="Arial" panose="020B0604020202020204" pitchFamily="34" charset="0"/>
                <a:cs typeface="Arial" panose="020B0604020202020204" pitchFamily="34" charset="0"/>
              </a:rPr>
              <a:t>Zonal Head teacher will compile all distribution forms for their zone and submit them to the District SHN Coordinator. </a:t>
            </a:r>
          </a:p>
          <a:p>
            <a:pPr algn="just"/>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5263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a:solidFill>
                  <a:srgbClr val="871E1F"/>
                </a:solidFill>
                <a:latin typeface="Arial" panose="020B0604020202020204" pitchFamily="34" charset="0"/>
                <a:cs typeface="Arial" panose="020B0604020202020204" pitchFamily="34" charset="0"/>
              </a:rPr>
              <a:t>Reporting</a:t>
            </a:r>
          </a:p>
        </p:txBody>
      </p:sp>
      <p:sp>
        <p:nvSpPr>
          <p:cNvPr id="3" name="Content Placeholder 2"/>
          <p:cNvSpPr>
            <a:spLocks noGrp="1"/>
          </p:cNvSpPr>
          <p:nvPr>
            <p:ph idx="1"/>
          </p:nvPr>
        </p:nvSpPr>
        <p:spPr>
          <a:xfrm>
            <a:off x="0" y="1484784"/>
            <a:ext cx="8892480" cy="5373216"/>
          </a:xfrm>
        </p:spPr>
        <p:txBody>
          <a:bodyPr>
            <a:noAutofit/>
          </a:bodyPr>
          <a:lstStyle/>
          <a:p>
            <a:pPr algn="just"/>
            <a:r>
              <a:rPr lang="en-US" sz="2800" dirty="0">
                <a:latin typeface="Arial" panose="020B0604020202020204" pitchFamily="34" charset="0"/>
                <a:cs typeface="Arial" panose="020B0604020202020204" pitchFamily="34" charset="0"/>
              </a:rPr>
              <a:t>The district SHN Coordinator will compile the report on LLIN distributed in schools for their district and submit the report to the PEO &amp; District Health Office</a:t>
            </a:r>
          </a:p>
          <a:p>
            <a:pPr algn="just"/>
            <a:r>
              <a:rPr lang="en-US" sz="2800" dirty="0">
                <a:latin typeface="Arial" panose="020B0604020202020204" pitchFamily="34" charset="0"/>
                <a:cs typeface="Arial" panose="020B0604020202020204" pitchFamily="34" charset="0"/>
              </a:rPr>
              <a:t>The Provincial SHN Coordinator will compile and share the provincial report with the national level.</a:t>
            </a:r>
          </a:p>
          <a:p>
            <a:pPr algn="just"/>
            <a:r>
              <a:rPr lang="en-US" sz="2800" dirty="0">
                <a:latin typeface="Arial" panose="020B0604020202020204" pitchFamily="34" charset="0"/>
                <a:cs typeface="Arial" panose="020B0604020202020204" pitchFamily="34" charset="0"/>
              </a:rPr>
              <a:t>The report will include documentation and information on LLIN received and LLIN distributed .</a:t>
            </a:r>
          </a:p>
          <a:p>
            <a:pPr algn="just"/>
            <a:r>
              <a:rPr lang="en-US" sz="2800" dirty="0">
                <a:latin typeface="Arial" panose="020B0604020202020204" pitchFamily="34" charset="0"/>
                <a:cs typeface="Arial" panose="020B0604020202020204" pitchFamily="34" charset="0"/>
              </a:rPr>
              <a:t>The NMCC ITN focal person will review the reports and share the results with stakeholders, including the CD Coordination Working Group and ITN Technical Working Group</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3975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80000"/>
              </a:lnSpc>
              <a:spcBef>
                <a:spcPct val="20000"/>
              </a:spcBef>
            </a:pPr>
            <a:br>
              <a:rPr lang="en-GB" sz="2500" dirty="0">
                <a:latin typeface="+mn-lt"/>
                <a:ea typeface="+mn-ea"/>
                <a:cs typeface="+mn-cs"/>
              </a:rPr>
            </a:br>
            <a:r>
              <a:rPr lang="en-GB" sz="4000" b="1" dirty="0">
                <a:solidFill>
                  <a:srgbClr val="871E1F"/>
                </a:solidFill>
                <a:latin typeface="+mn-lt"/>
                <a:ea typeface="+mn-ea"/>
                <a:cs typeface="+mn-cs"/>
              </a:rPr>
              <a:t>Supervision</a:t>
            </a:r>
            <a:br>
              <a:rPr lang="en-GB" sz="2500" dirty="0">
                <a:solidFill>
                  <a:srgbClr val="871E1F"/>
                </a:solidFill>
                <a:latin typeface="+mn-lt"/>
                <a:ea typeface="+mn-ea"/>
                <a:cs typeface="+mn-cs"/>
              </a:rPr>
            </a:br>
            <a:endParaRPr lang="en-GB" sz="2500" dirty="0">
              <a:solidFill>
                <a:srgbClr val="871E1F"/>
              </a:solidFill>
              <a:latin typeface="+mn-lt"/>
              <a:ea typeface="+mn-ea"/>
              <a:cs typeface="+mn-cs"/>
            </a:endParaRPr>
          </a:p>
        </p:txBody>
      </p:sp>
      <p:sp>
        <p:nvSpPr>
          <p:cNvPr id="3" name="Content Placeholder 2"/>
          <p:cNvSpPr>
            <a:spLocks noGrp="1"/>
          </p:cNvSpPr>
          <p:nvPr>
            <p:ph idx="1"/>
          </p:nvPr>
        </p:nvSpPr>
        <p:spPr/>
        <p:txBody>
          <a:bodyPr>
            <a:normAutofit fontScale="85000" lnSpcReduction="20000"/>
          </a:bodyPr>
          <a:lstStyle/>
          <a:p>
            <a:pPr algn="just"/>
            <a:r>
              <a:rPr lang="en-GB" sz="3300" dirty="0">
                <a:latin typeface="Arial" panose="020B0604020202020204" pitchFamily="34" charset="0"/>
                <a:cs typeface="Arial" panose="020B0604020202020204" pitchFamily="34" charset="0"/>
              </a:rPr>
              <a:t>Supervision of the school distribution process will ensure that all distribution activities at school level are conducted as expected during the agreed period for LLIN distribution.</a:t>
            </a:r>
          </a:p>
          <a:p>
            <a:pPr algn="just"/>
            <a:r>
              <a:rPr lang="en-GB" sz="3300" dirty="0">
                <a:latin typeface="Arial" panose="020B0604020202020204" pitchFamily="34" charset="0"/>
                <a:cs typeface="Arial" panose="020B0604020202020204" pitchFamily="34" charset="0"/>
              </a:rPr>
              <a:t>A supervision team will comprise of personnel from both the education and health sectors at provincial and district level. </a:t>
            </a:r>
          </a:p>
          <a:p>
            <a:pPr algn="just"/>
            <a:r>
              <a:rPr lang="en-GB" sz="3300" dirty="0">
                <a:latin typeface="Arial" panose="020B0604020202020204" pitchFamily="34" charset="0"/>
                <a:cs typeface="Arial" panose="020B0604020202020204" pitchFamily="34" charset="0"/>
              </a:rPr>
              <a:t>Supervisors will ensure that LLIN have been received and well accounted for, children in designated grades have received their LLIN, the distribution forms are being completed correctly, and address any challenges encountered. </a:t>
            </a:r>
          </a:p>
          <a:p>
            <a:endParaRPr lang="en-GB" dirty="0"/>
          </a:p>
        </p:txBody>
      </p:sp>
    </p:spTree>
    <p:extLst>
      <p:ext uri="{BB962C8B-B14F-4D97-AF65-F5344CB8AC3E}">
        <p14:creationId xmlns:p14="http://schemas.microsoft.com/office/powerpoint/2010/main" val="1432736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11AF2F54683D48B47D51E7C5C20D0A" ma:contentTypeVersion="20" ma:contentTypeDescription="Create a new document." ma:contentTypeScope="" ma:versionID="391f90643201f9ffdabe06ca0db014d7">
  <xsd:schema xmlns:xsd="http://www.w3.org/2001/XMLSchema" xmlns:xs="http://www.w3.org/2001/XMLSchema" xmlns:p="http://schemas.microsoft.com/office/2006/metadata/properties" xmlns:ns2="7a2ce8f2-2204-4367-a41c-b735e7c03037" xmlns:ns3="f53cdae7-58e9-463a-80c4-ff1f1a52caeb" targetNamespace="http://schemas.microsoft.com/office/2006/metadata/properties" ma:root="true" ma:fieldsID="462a31d4e41dfc891f10662d5db253e6" ns2:_="" ns3:_="">
    <xsd:import namespace="7a2ce8f2-2204-4367-a41c-b735e7c03037"/>
    <xsd:import namespace="f53cdae7-58e9-463a-80c4-ff1f1a52cae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2ce8f2-2204-4367-a41c-b735e7c030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f481388-e4f2-439f-bf9b-2973949102f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3cdae7-58e9-463a-80c4-ff1f1a52cae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b80ac432-b52e-4b43-bc4d-225ae3d48219}" ma:internalName="TaxCatchAll" ma:showField="CatchAllData" ma:web="f53cdae7-58e9-463a-80c4-ff1f1a52cae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53cdae7-58e9-463a-80c4-ff1f1a52caeb" xsi:nil="true"/>
    <lcf76f155ced4ddcb4097134ff3c332f xmlns="7a2ce8f2-2204-4367-a41c-b735e7c0303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A676751-C080-421B-A6EC-03D4CBA396B8}"/>
</file>

<file path=customXml/itemProps2.xml><?xml version="1.0" encoding="utf-8"?>
<ds:datastoreItem xmlns:ds="http://schemas.openxmlformats.org/officeDocument/2006/customXml" ds:itemID="{D2B0A4C8-FB46-4D2F-9338-09C6B8C72609}"/>
</file>

<file path=customXml/itemProps3.xml><?xml version="1.0" encoding="utf-8"?>
<ds:datastoreItem xmlns:ds="http://schemas.openxmlformats.org/officeDocument/2006/customXml" ds:itemID="{F54A50A3-C6FB-4FB0-BF13-38CFDFB9DF49}"/>
</file>

<file path=docProps/app.xml><?xml version="1.0" encoding="utf-8"?>
<Properties xmlns="http://schemas.openxmlformats.org/officeDocument/2006/extended-properties" xmlns:vt="http://schemas.openxmlformats.org/officeDocument/2006/docPropsVTypes">
  <TotalTime>526</TotalTime>
  <Words>506</Words>
  <Application>Microsoft Macintosh PowerPoint</Application>
  <PresentationFormat>On-screen Show (4:3)</PresentationFormat>
  <Paragraphs>43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School Distribution Process</vt:lpstr>
      <vt:lpstr>Presentation outline</vt:lpstr>
      <vt:lpstr>Introduction </vt:lpstr>
      <vt:lpstr>Logistics and Supply</vt:lpstr>
      <vt:lpstr>Logistics and Supply Cont’d</vt:lpstr>
      <vt:lpstr>Distribution and Documentation</vt:lpstr>
      <vt:lpstr> Reporting </vt:lpstr>
      <vt:lpstr>Reporting</vt:lpstr>
      <vt:lpstr> Supervision </vt:lpstr>
      <vt:lpstr>PowerPoint Presentation</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Distribution</dc:title>
  <dc:creator>PARKARD</dc:creator>
  <cp:lastModifiedBy>Microsoft Office User</cp:lastModifiedBy>
  <cp:revision>22</cp:revision>
  <dcterms:created xsi:type="dcterms:W3CDTF">2016-07-20T15:10:41Z</dcterms:created>
  <dcterms:modified xsi:type="dcterms:W3CDTF">2021-09-20T13:54:13Z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0x010100BF11AF2F54683D48B47D51E7C5C20D0A</vt:lpwstr>
  </property>
</Properties>
</file>