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99" r:id="rId5"/>
    <p:sldId id="266" r:id="rId6"/>
    <p:sldId id="327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04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ojthomas@gmail.com" initials="m" lastIdx="1" clrIdx="0"/>
  <p:cmAuthor id="2" name="mikojthomas@gmail.com" initials="m [2]" lastIdx="1" clrIdx="1"/>
  <p:cmAuthor id="3" name="mikojthomas@gmail.com" initials="m [3]" lastIdx="1" clrIdx="2"/>
  <p:cmAuthor id="4" name="mikojthomas@gmail.com" initials="m [4]" lastIdx="1" clrIdx="3"/>
  <p:cmAuthor id="5" name="mikojthomas@gmail.com" initials="m [5]" lastIdx="1" clrIdx="4"/>
  <p:cmAuthor id="6" name="mikojthomas@gmail.com" initials="m [6]" lastIdx="1" clrIdx="5"/>
  <p:cmAuthor id="7" name="mikojthomas@gmail.com" initials="m [7]" lastIdx="1" clrIdx="6"/>
  <p:cmAuthor id="8" name="mikojthomas@gmail.com" initials="m [8]" lastIdx="1" clrIdx="7"/>
  <p:cmAuthor id="9" name="mikojthomas@gmail.com" initials="m [9]" lastIdx="1" clrIdx="8"/>
  <p:cmAuthor id="10" name="mikojthomas@gmail.com" initials="m [10]" lastIdx="1" clrIdx="9"/>
  <p:cmAuthor id="11" name="mikojthomas@gmail.com" initials="m [11]" lastIdx="1" clrIdx="10"/>
  <p:cmAuthor id="12" name="mikojthomas@gmail.com" initials="m [12]" lastIdx="1" clrIdx="11"/>
  <p:cmAuthor id="13" name="mikojthomas@gmail.com" initials="m [13]" lastIdx="1" clrIdx="12"/>
  <p:cmAuthor id="14" name="mikojthomas@gmail.com" initials="m [14]" lastIdx="1" clrIdx="13"/>
  <p:cmAuthor id="15" name="mikojthomas@gmail.com" initials="m [15]" lastIdx="1" clrIdx="14"/>
  <p:cmAuthor id="16" name="mikojthomas@gmail.com" initials="m [16]" lastIdx="1" clrIdx="15"/>
  <p:cmAuthor id="17" name="mikojthomas@gmail.com" initials="m [17]" lastIdx="1" clrIdx="1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1FE63-CA58-3B40-9E30-16BDCB695F95}" v="18" dt="2021-06-01T14:26:44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7" autoAdjust="0"/>
    <p:restoredTop sz="79048"/>
  </p:normalViewPr>
  <p:slideViewPr>
    <p:cSldViewPr snapToGrid="0">
      <p:cViewPr varScale="1">
        <p:scale>
          <a:sx n="95" d="100"/>
          <a:sy n="95" d="100"/>
        </p:scale>
        <p:origin x="2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37DE779-8B7E-4C6B-88F6-6C244A5581A4}" type="datetimeFigureOut">
              <a:rPr lang="en-US" smtClean="0"/>
              <a:t>6/1/21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5D50664-7B0F-41F0-8DDA-2F011EEF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5C74EB0E-9631-534D-B689-5AD3F48AB3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EFD504E0-48C5-4643-A4BF-A020AF6CA8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D8933043-7AA2-7744-9DD3-81663FFBFF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4243" indent="-29009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0374" indent="-2320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4523" indent="-2320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8672" indent="-2320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28299" fontAlgn="base">
              <a:spcBef>
                <a:spcPct val="0"/>
              </a:spcBef>
              <a:spcAft>
                <a:spcPct val="0"/>
              </a:spcAft>
            </a:pPr>
            <a:fld id="{674FD598-E575-8041-B0F6-568E88AE4509}" type="slidenum">
              <a:rPr lang="en-US" altLang="en-US">
                <a:solidFill>
                  <a:prstClr val="black"/>
                </a:solidFill>
              </a:rPr>
              <a:pPr defTabSz="928299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9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FC10A8-2FF1-AC42-BD5B-BF384101BC25}"/>
              </a:ext>
            </a:extLst>
          </p:cNvPr>
          <p:cNvSpPr/>
          <p:nvPr userDrawn="1"/>
        </p:nvSpPr>
        <p:spPr>
          <a:xfrm flipH="1">
            <a:off x="1" y="0"/>
            <a:ext cx="33443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noFill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C462F-20EC-CE42-B88A-F5989E418F24}"/>
              </a:ext>
            </a:extLst>
          </p:cNvPr>
          <p:cNvSpPr/>
          <p:nvPr userDrawn="1"/>
        </p:nvSpPr>
        <p:spPr bwMode="auto">
          <a:xfrm>
            <a:off x="203200" y="1773238"/>
            <a:ext cx="11785600" cy="4895850"/>
          </a:xfrm>
          <a:prstGeom prst="rect">
            <a:avLst/>
          </a:prstGeom>
          <a:solidFill>
            <a:srgbClr val="003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314D"/>
              </a:solidFill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6AC7484A-70E5-AA47-AA99-E22B624114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5" y="115888"/>
            <a:ext cx="1171363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pic>
        <p:nvPicPr>
          <p:cNvPr id="7" name="Image 3">
            <a:extLst>
              <a:ext uri="{FF2B5EF4-FFF2-40B4-BE49-F238E27FC236}">
                <a16:creationId xmlns:a16="http://schemas.microsoft.com/office/drawing/2014/main" id="{F61BA0BC-694C-0C45-B93D-F1E764058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785" y="319089"/>
            <a:ext cx="5973233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9">
            <a:extLst>
              <a:ext uri="{FF2B5EF4-FFF2-40B4-BE49-F238E27FC236}">
                <a16:creationId xmlns:a16="http://schemas.microsoft.com/office/drawing/2014/main" id="{4D67117A-83A4-BB4C-9A0F-9373981E36AE}"/>
              </a:ext>
            </a:extLst>
          </p:cNvPr>
          <p:cNvSpPr txBox="1"/>
          <p:nvPr userDrawn="1"/>
        </p:nvSpPr>
        <p:spPr>
          <a:xfrm>
            <a:off x="1170518" y="1389064"/>
            <a:ext cx="6337300" cy="2063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hangingPunct="1">
              <a:defRPr/>
            </a:pPr>
            <a:r>
              <a:rPr lang="en-GB" sz="1975" baseline="30000" dirty="0">
                <a:solidFill>
                  <a:srgbClr val="00314D"/>
                </a:solidFill>
                <a:latin typeface="Arial" charset="0"/>
                <a:ea typeface="+mn-ea"/>
                <a:cs typeface="Arial" charset="0"/>
              </a:rPr>
              <a:t>Expanding the ownership and use of mosquito nets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2564905"/>
            <a:ext cx="9652000" cy="647591"/>
          </a:xfrm>
        </p:spPr>
        <p:txBody>
          <a:bodyPr/>
          <a:lstStyle>
            <a:lvl1pPr algn="r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800" y="3631704"/>
            <a:ext cx="96520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rgbClr val="009FE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4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2B928-BA1B-4442-ACB2-137B0864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67ED-9115-D441-8DF4-C003A3750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A92D3-F183-D246-B83F-E251750A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FAD1-6A45-DD42-B79A-289A8F1F1E0E}" type="datetimeFigureOut">
              <a:rPr lang="en-US" smtClean="0"/>
              <a:t>6/1/21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6A7A-5CF2-C04D-980D-E2F10F86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E5960-C1DD-8B48-88E2-A606CCD7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F5169-E541-7E4C-A8CD-FC624E6C7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124744"/>
            <a:ext cx="9889099" cy="864096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71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208287" y="2132856"/>
            <a:ext cx="4470400" cy="368694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78381" y="2132856"/>
            <a:ext cx="5210175" cy="36869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88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9456" y="3409528"/>
            <a:ext cx="9889099" cy="246774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199456" y="2145660"/>
            <a:ext cx="9889099" cy="114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79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931" y="2132856"/>
            <a:ext cx="5384800" cy="374441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7931" y="2132856"/>
            <a:ext cx="4290624" cy="374441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28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2132857"/>
            <a:ext cx="4896544" cy="574675"/>
          </a:xfrm>
        </p:spPr>
        <p:txBody>
          <a:bodyPr anchor="ctr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9456" y="2707533"/>
            <a:ext cx="4896544" cy="31697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23" y="2132857"/>
            <a:ext cx="4800533" cy="574675"/>
          </a:xfrm>
        </p:spPr>
        <p:txBody>
          <a:bodyPr anchor="ctr"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23" y="2707533"/>
            <a:ext cx="4800533" cy="31697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99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747E76-EBAB-7345-AB66-D95C10FAE370}"/>
              </a:ext>
            </a:extLst>
          </p:cNvPr>
          <p:cNvSpPr/>
          <p:nvPr/>
        </p:nvSpPr>
        <p:spPr bwMode="auto">
          <a:xfrm>
            <a:off x="203200" y="1136650"/>
            <a:ext cx="11785600" cy="5532438"/>
          </a:xfrm>
          <a:prstGeom prst="rect">
            <a:avLst/>
          </a:prstGeom>
          <a:solidFill>
            <a:srgbClr val="003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C52F0-F2AF-4243-A74E-91B050F525AE}"/>
              </a:ext>
            </a:extLst>
          </p:cNvPr>
          <p:cNvSpPr txBox="1"/>
          <p:nvPr/>
        </p:nvSpPr>
        <p:spPr bwMode="auto">
          <a:xfrm>
            <a:off x="719667" y="5732464"/>
            <a:ext cx="6299200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1800" b="1" baseline="30000">
                <a:solidFill>
                  <a:srgbClr val="009FEE"/>
                </a:solidFill>
                <a:cs typeface="Arial" charset="0"/>
              </a:rPr>
              <a:t>For additional information</a:t>
            </a:r>
          </a:p>
          <a:p>
            <a:pPr eaLnBrk="1" hangingPunct="1">
              <a:defRPr/>
            </a:pPr>
            <a:r>
              <a:rPr lang="en-GB" sz="1800" b="1" baseline="30000">
                <a:solidFill>
                  <a:schemeClr val="bg1"/>
                </a:solidFill>
                <a:cs typeface="Arial" charset="0"/>
              </a:rPr>
              <a:t>www.allianceformalariaprevention.com </a:t>
            </a:r>
          </a:p>
          <a:p>
            <a:pPr eaLnBrk="1" hangingPunct="1">
              <a:defRPr/>
            </a:pPr>
            <a:r>
              <a:rPr lang="en-GB" sz="1800" baseline="30000">
                <a:solidFill>
                  <a:srgbClr val="009FEE"/>
                </a:solidFill>
                <a:cs typeface="Arial" charset="0"/>
              </a:rPr>
              <a:t>and</a:t>
            </a:r>
            <a:r>
              <a:rPr lang="en-GB" sz="1800" b="1" baseline="30000">
                <a:solidFill>
                  <a:srgbClr val="009FEE"/>
                </a:solidFill>
                <a:cs typeface="Arial" charset="0"/>
              </a:rPr>
              <a:t> </a:t>
            </a:r>
            <a:r>
              <a:rPr lang="en-GB" sz="1800" b="1" baseline="30000">
                <a:solidFill>
                  <a:schemeClr val="bg1"/>
                </a:solidFill>
                <a:cs typeface="Arial" charset="0"/>
              </a:rPr>
              <a:t>allianceformalariaprevention@gmail.com</a:t>
            </a:r>
            <a:endParaRPr lang="en-US" sz="2000" b="1" baseline="300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E177D10F-3039-CE4B-AFA3-589E4688D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67" y="5157789"/>
            <a:ext cx="480484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23A26088-047B-0343-A302-685AC5330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2" y="188913"/>
            <a:ext cx="413384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83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21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90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3">
            <a:extLst>
              <a:ext uri="{FF2B5EF4-FFF2-40B4-BE49-F238E27FC236}">
                <a16:creationId xmlns:a16="http://schemas.microsoft.com/office/drawing/2014/main" id="{43C67990-0392-E84B-88EA-B75754FFF4F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918" y="171451"/>
            <a:ext cx="413173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848AA9D-6BCB-CA41-A16C-4A43ED01BC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00151" y="1125538"/>
            <a:ext cx="98890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CD7AC71-E373-5D47-A442-F39030FFD8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00151" y="2133600"/>
            <a:ext cx="9889067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id="{EBF8789C-35E5-3D48-9DC9-7BD62ADF2023}"/>
              </a:ext>
            </a:extLst>
          </p:cNvPr>
          <p:cNvCxnSpPr/>
          <p:nvPr/>
        </p:nvCxnSpPr>
        <p:spPr>
          <a:xfrm>
            <a:off x="1200151" y="1125538"/>
            <a:ext cx="98890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69E80B47-F1FD-404E-8808-01A5BD6825B8}"/>
              </a:ext>
            </a:extLst>
          </p:cNvPr>
          <p:cNvCxnSpPr/>
          <p:nvPr/>
        </p:nvCxnSpPr>
        <p:spPr>
          <a:xfrm>
            <a:off x="1200151" y="1989138"/>
            <a:ext cx="98890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7C53A-DA56-C245-9CF5-D37F54B9C5CE}"/>
              </a:ext>
            </a:extLst>
          </p:cNvPr>
          <p:cNvSpPr/>
          <p:nvPr/>
        </p:nvSpPr>
        <p:spPr>
          <a:xfrm flipH="1">
            <a:off x="0" y="0"/>
            <a:ext cx="239184" cy="6865938"/>
          </a:xfrm>
          <a:prstGeom prst="rect">
            <a:avLst/>
          </a:prstGeom>
          <a:solidFill>
            <a:srgbClr val="0031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032" name="ZoneTexte 4">
            <a:extLst>
              <a:ext uri="{FF2B5EF4-FFF2-40B4-BE49-F238E27FC236}">
                <a16:creationId xmlns:a16="http://schemas.microsoft.com/office/drawing/2014/main" id="{22E9AE44-53BF-9844-8777-F61B7DC54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1" y="6308726"/>
            <a:ext cx="6335183" cy="2063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2000" baseline="30000">
                <a:solidFill>
                  <a:srgbClr val="009FEE"/>
                </a:solidFill>
              </a:rPr>
              <a:t>Expanding the ownership and use of mosquito nets</a:t>
            </a:r>
          </a:p>
        </p:txBody>
      </p:sp>
    </p:spTree>
    <p:extLst>
      <p:ext uri="{BB962C8B-B14F-4D97-AF65-F5344CB8AC3E}">
        <p14:creationId xmlns:p14="http://schemas.microsoft.com/office/powerpoint/2010/main" val="478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i="1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 i="1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-103" charset="0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-103" charset="0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-103" charset="0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Arial" pitchFamily="-103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D8F2328D-7E59-3947-985F-70903B3DE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0" y="2205039"/>
            <a:ext cx="7239000" cy="3673475"/>
          </a:xfrm>
        </p:spPr>
        <p:txBody>
          <a:bodyPr/>
          <a:lstStyle/>
          <a:p>
            <a:pPr algn="ctr" eaLnBrk="1" hangingPunct="1"/>
            <a:r>
              <a:rPr lang="en-US" altLang="en-US" sz="3200" i="0" dirty="0">
                <a:latin typeface="Montserrat" panose="00000500000000000000" pitchFamily="2" charset="0"/>
              </a:rPr>
              <a:t>The use of digital tools to improve operational efficiency of ITN campaigns</a:t>
            </a:r>
            <a:br>
              <a:rPr lang="en-US" altLang="en-US" sz="3200" i="0" dirty="0">
                <a:latin typeface="Montserrat" panose="00000500000000000000" pitchFamily="2" charset="0"/>
              </a:rPr>
            </a:br>
            <a:r>
              <a:rPr lang="en-US" altLang="en-US" sz="3200" i="0" dirty="0">
                <a:latin typeface="Montserrat" panose="00000500000000000000" pitchFamily="2" charset="0"/>
              </a:rPr>
              <a:t>June 2021</a:t>
            </a:r>
            <a:endParaRPr lang="en-US" altLang="en-US" sz="2800" i="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Feature Wish List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9C2121-A307-894B-8DA0-9C165048FF05}"/>
              </a:ext>
            </a:extLst>
          </p:cNvPr>
          <p:cNvGrpSpPr/>
          <p:nvPr/>
        </p:nvGrpSpPr>
        <p:grpSpPr>
          <a:xfrm>
            <a:off x="624666" y="2238679"/>
            <a:ext cx="11313394" cy="2630481"/>
            <a:chOff x="907054" y="2262651"/>
            <a:chExt cx="9339128" cy="217144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CB5E862-C954-994B-931F-99CFBD661FE5}"/>
                </a:ext>
              </a:extLst>
            </p:cNvPr>
            <p:cNvSpPr/>
            <p:nvPr/>
          </p:nvSpPr>
          <p:spPr>
            <a:xfrm>
              <a:off x="2027936" y="2736139"/>
              <a:ext cx="1386673" cy="1497204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Distribution data linked to registrations via unique code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AD5B634-CC56-6A46-B3AE-CB87E2A88B36}"/>
                </a:ext>
              </a:extLst>
            </p:cNvPr>
            <p:cNvSpPr/>
            <p:nvPr/>
          </p:nvSpPr>
          <p:spPr>
            <a:xfrm>
              <a:off x="3579657" y="2750402"/>
              <a:ext cx="2045189" cy="795070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Redemption data used to identify areas/individuals who have not picked up their nets; SBC targeted accordingly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B993B94-6CAD-1E4C-A791-1EA8A802FE19}"/>
                </a:ext>
              </a:extLst>
            </p:cNvPr>
            <p:cNvSpPr/>
            <p:nvPr/>
          </p:nvSpPr>
          <p:spPr>
            <a:xfrm>
              <a:off x="5762654" y="2765404"/>
              <a:ext cx="1386673" cy="1497204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Distribution data aggregated and monitored to assess completeness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2919C8B-F93E-D84D-8A6E-3A970F4C630B}"/>
                </a:ext>
              </a:extLst>
            </p:cNvPr>
            <p:cNvSpPr/>
            <p:nvPr/>
          </p:nvSpPr>
          <p:spPr>
            <a:xfrm>
              <a:off x="7312463" y="2745378"/>
              <a:ext cx="1386673" cy="1497204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‘Burn rate’ - stockouts at DPs are identified and likely gaps quantified in advance; excess stock can be deployed if available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286F7B6-0179-A842-AAE0-2E0E9206ADC8}"/>
                </a:ext>
              </a:extLst>
            </p:cNvPr>
            <p:cNvSpPr/>
            <p:nvPr/>
          </p:nvSpPr>
          <p:spPr>
            <a:xfrm>
              <a:off x="8859509" y="2754804"/>
              <a:ext cx="1386673" cy="1497204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Final registration and distribution figures aggregated for reporting to donors</a:t>
              </a:r>
            </a:p>
          </p:txBody>
        </p:sp>
        <p:pic>
          <p:nvPicPr>
            <p:cNvPr id="27" name="Picture 49" descr="Man and woman">
              <a:extLst>
                <a:ext uri="{FF2B5EF4-FFF2-40B4-BE49-F238E27FC236}">
                  <a16:creationId xmlns:a16="http://schemas.microsoft.com/office/drawing/2014/main" id="{F1C08715-3B85-1245-8D49-D91FD43A2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995582" y="3614930"/>
              <a:ext cx="454798" cy="45479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2945AC-903E-E442-9D0F-441124304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4748" y="3001343"/>
              <a:ext cx="731781" cy="664196"/>
            </a:xfrm>
            <a:prstGeom prst="rect">
              <a:avLst/>
            </a:prstGeom>
          </p:spPr>
        </p:pic>
        <p:pic>
          <p:nvPicPr>
            <p:cNvPr id="29" name="Graphic 28" descr="Man with kid">
              <a:extLst>
                <a:ext uri="{FF2B5EF4-FFF2-40B4-BE49-F238E27FC236}">
                  <a16:creationId xmlns:a16="http://schemas.microsoft.com/office/drawing/2014/main" id="{30C7EAE5-9F3A-D043-AF45-4647BB31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0639" y="3770292"/>
              <a:ext cx="454799" cy="454799"/>
            </a:xfrm>
            <a:prstGeom prst="rect">
              <a:avLst/>
            </a:prstGeom>
          </p:spPr>
        </p:pic>
        <p:pic>
          <p:nvPicPr>
            <p:cNvPr id="30" name="Graphic 29" descr="Family with boy">
              <a:extLst>
                <a:ext uri="{FF2B5EF4-FFF2-40B4-BE49-F238E27FC236}">
                  <a16:creationId xmlns:a16="http://schemas.microsoft.com/office/drawing/2014/main" id="{001AB94B-C361-4E40-92B3-47E4B97F8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68003" y="4051269"/>
              <a:ext cx="382826" cy="382826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5CEB2DB-7EAF-8E42-A8FB-EB8335E6A6CB}"/>
                </a:ext>
              </a:extLst>
            </p:cNvPr>
            <p:cNvCxnSpPr>
              <a:cxnSpLocks/>
              <a:stCxn id="13" idx="1"/>
              <a:endCxn id="26" idx="3"/>
            </p:cNvCxnSpPr>
            <p:nvPr/>
          </p:nvCxnSpPr>
          <p:spPr>
            <a:xfrm>
              <a:off x="2027935" y="3484742"/>
              <a:ext cx="8218246" cy="18665"/>
            </a:xfrm>
            <a:prstGeom prst="straightConnector1">
              <a:avLst/>
            </a:prstGeom>
            <a:ln w="76200">
              <a:solidFill>
                <a:schemeClr val="accent3">
                  <a:alpha val="36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Graphic 31" descr="Badge 4 with solid fill">
              <a:extLst>
                <a:ext uri="{FF2B5EF4-FFF2-40B4-BE49-F238E27FC236}">
                  <a16:creationId xmlns:a16="http://schemas.microsoft.com/office/drawing/2014/main" id="{4E9F155C-218F-5246-A8D8-714BF3DDA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7054" y="2495557"/>
              <a:ext cx="625842" cy="625842"/>
            </a:xfrm>
            <a:prstGeom prst="rect">
              <a:avLst/>
            </a:prstGeom>
          </p:spPr>
        </p:pic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5210E4E4-8B4D-4848-BDE3-6CBA1453A8D8}"/>
                </a:ext>
              </a:extLst>
            </p:cNvPr>
            <p:cNvSpPr/>
            <p:nvPr/>
          </p:nvSpPr>
          <p:spPr>
            <a:xfrm>
              <a:off x="3585619" y="3614094"/>
              <a:ext cx="2039226" cy="619250"/>
            </a:xfrm>
            <a:prstGeom prst="round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Requests for unregistered households are recorded and addressed accordingly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18A1DB9-4691-3144-BB79-17263E60155E}"/>
                </a:ext>
              </a:extLst>
            </p:cNvPr>
            <p:cNvSpPr txBox="1"/>
            <p:nvPr/>
          </p:nvSpPr>
          <p:spPr>
            <a:xfrm>
              <a:off x="2031448" y="2262651"/>
              <a:ext cx="2387598" cy="4827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3"/>
                  </a:solidFill>
                </a:rPr>
                <a:t>ITN Distribution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78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Features Table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96E83-898A-2B43-AA67-B89C66172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044" y="831850"/>
            <a:ext cx="65405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6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36B4-C6F4-413F-A593-94210B3B6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2"/>
                </a:solidFill>
                <a:latin typeface="Montserrat" panose="00000500000000000000" pitchFamily="2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2429599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F89EBB-5F0E-0046-A313-37D063E6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9941A-98CF-A949-A4B0-797192F5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>
                <a:latin typeface="Montserrat" panose="00000500000000000000" pitchFamily="2" charset="0"/>
              </a:rPr>
              <a:t>National </a:t>
            </a:r>
            <a:r>
              <a:rPr lang="en-US" dirty="0" err="1">
                <a:latin typeface="Montserrat" panose="00000500000000000000" pitchFamily="2" charset="0"/>
              </a:rPr>
              <a:t>programmes</a:t>
            </a:r>
            <a:r>
              <a:rPr lang="en-US" dirty="0">
                <a:latin typeface="Montserrat" panose="00000500000000000000" pitchFamily="2" charset="0"/>
              </a:rPr>
              <a:t> and their implementing partners are increasingly looking to use digital solutions during mass ITN campaigns</a:t>
            </a:r>
          </a:p>
          <a:p>
            <a:r>
              <a:rPr lang="en-US" dirty="0">
                <a:latin typeface="Montserrat" panose="00000500000000000000" pitchFamily="2" charset="0"/>
              </a:rPr>
              <a:t>Digitization provides the opportunity to 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Rapidly aggregate data during household registration and distribution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Take decisions and course corrections on the basis of this data</a:t>
            </a:r>
          </a:p>
          <a:p>
            <a:pPr lvl="1"/>
            <a:r>
              <a:rPr lang="en-US" dirty="0">
                <a:latin typeface="Montserrat" panose="00000500000000000000" pitchFamily="2" charset="0"/>
              </a:rPr>
              <a:t>Re-use data for subsequent activities</a:t>
            </a:r>
          </a:p>
          <a:p>
            <a:r>
              <a:rPr lang="en-US" dirty="0">
                <a:latin typeface="Montserrat" panose="00000500000000000000" pitchFamily="2" charset="0"/>
              </a:rPr>
              <a:t>Landscaping conducted in late 2020 / early 2021 of the various digital platforms being used in ITN campaigns</a:t>
            </a:r>
          </a:p>
        </p:txBody>
      </p:sp>
    </p:spTree>
    <p:extLst>
      <p:ext uri="{BB962C8B-B14F-4D97-AF65-F5344CB8AC3E}">
        <p14:creationId xmlns:p14="http://schemas.microsoft.com/office/powerpoint/2010/main" val="13123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F89EBB-5F0E-0046-A313-37D063E6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69941A-98CF-A949-A4B0-797192F56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dirty="0">
                <a:latin typeface="Montserrat" panose="00000500000000000000" pitchFamily="2" charset="0"/>
              </a:rPr>
              <a:t>Objective – identify the platforms most commonly used, their strengths and weaknesses, and catalog the features they offer</a:t>
            </a:r>
          </a:p>
          <a:p>
            <a:r>
              <a:rPr lang="en-US" dirty="0"/>
              <a:t>Inclusion criteria</a:t>
            </a:r>
          </a:p>
          <a:p>
            <a:pPr lvl="1"/>
            <a:r>
              <a:rPr lang="en-US" dirty="0"/>
              <a:t>Used in multiple ITN campaigns or at national scale within a given country</a:t>
            </a:r>
          </a:p>
          <a:p>
            <a:pPr lvl="1"/>
            <a:r>
              <a:rPr lang="en-US" dirty="0"/>
              <a:t>Focus on managing data across multiple campaign components</a:t>
            </a:r>
          </a:p>
        </p:txBody>
      </p:sp>
    </p:spTree>
    <p:extLst>
      <p:ext uri="{BB962C8B-B14F-4D97-AF65-F5344CB8AC3E}">
        <p14:creationId xmlns:p14="http://schemas.microsoft.com/office/powerpoint/2010/main" val="177871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Report 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78F3A4-88E7-EC4E-AFDA-C7657FCBAE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Components of mass ITN campaigns and the need for digital solutions</a:t>
            </a:r>
          </a:p>
          <a:p>
            <a:pPr lvl="1"/>
            <a:r>
              <a:rPr lang="en-US" dirty="0"/>
              <a:t>Macroplanning</a:t>
            </a:r>
          </a:p>
          <a:p>
            <a:pPr lvl="1"/>
            <a:r>
              <a:rPr lang="en-US" dirty="0"/>
              <a:t>Microplanning</a:t>
            </a:r>
          </a:p>
          <a:p>
            <a:pPr lvl="1"/>
            <a:r>
              <a:rPr lang="en-US" dirty="0"/>
              <a:t>Supply Chain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Household registration</a:t>
            </a:r>
          </a:p>
          <a:p>
            <a:pPr lvl="1"/>
            <a:r>
              <a:rPr lang="en-US" dirty="0"/>
              <a:t>ITN distribution</a:t>
            </a:r>
          </a:p>
          <a:p>
            <a:pPr lvl="1"/>
            <a:r>
              <a:rPr lang="en-US" dirty="0"/>
              <a:t>Monitoring and evaluation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2F3F4B-51F8-954B-BCD5-496D57479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r>
              <a:rPr lang="en-US" dirty="0"/>
              <a:t>Current challenges</a:t>
            </a:r>
          </a:p>
          <a:p>
            <a:r>
              <a:rPr lang="en-US" dirty="0"/>
              <a:t>Potential digital solutions</a:t>
            </a:r>
          </a:p>
          <a:p>
            <a:r>
              <a:rPr lang="en-US" dirty="0"/>
              <a:t>Potential obstacles to digital solutions</a:t>
            </a:r>
          </a:p>
        </p:txBody>
      </p:sp>
    </p:spTree>
    <p:extLst>
      <p:ext uri="{BB962C8B-B14F-4D97-AF65-F5344CB8AC3E}">
        <p14:creationId xmlns:p14="http://schemas.microsoft.com/office/powerpoint/2010/main" val="4107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Report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7BA9-0148-B942-80BC-F090465C74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2. Summaries of digital tools in use for ITN campaigns</a:t>
            </a:r>
          </a:p>
          <a:p>
            <a:pPr lvl="1"/>
            <a:r>
              <a:rPr lang="en-US" dirty="0" err="1"/>
              <a:t>RedRose</a:t>
            </a:r>
            <a:r>
              <a:rPr lang="en-US" dirty="0"/>
              <a:t>/CAT</a:t>
            </a:r>
          </a:p>
          <a:p>
            <a:pPr lvl="1"/>
            <a:r>
              <a:rPr lang="en-US" dirty="0" err="1"/>
              <a:t>CommCare</a:t>
            </a:r>
            <a:endParaRPr lang="en-US" dirty="0"/>
          </a:p>
          <a:p>
            <a:pPr lvl="1"/>
            <a:r>
              <a:rPr lang="en-US" dirty="0"/>
              <a:t>NetApp</a:t>
            </a:r>
          </a:p>
          <a:p>
            <a:pPr lvl="1"/>
            <a:r>
              <a:rPr lang="en-US" dirty="0"/>
              <a:t>ODK Collect and </a:t>
            </a:r>
            <a:r>
              <a:rPr lang="en-US" dirty="0" err="1"/>
              <a:t>KoboCollect</a:t>
            </a:r>
            <a:endParaRPr lang="en-US" dirty="0"/>
          </a:p>
          <a:p>
            <a:pPr lvl="1"/>
            <a:r>
              <a:rPr lang="en-US" dirty="0"/>
              <a:t>EDMIS</a:t>
            </a:r>
          </a:p>
          <a:p>
            <a:pPr lvl="1"/>
            <a:r>
              <a:rPr lang="en-US" dirty="0"/>
              <a:t>DHIS2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44BAB-E603-1D4C-B70E-AEE50272F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Primary use</a:t>
            </a:r>
          </a:p>
          <a:p>
            <a:r>
              <a:rPr lang="en-US" dirty="0"/>
              <a:t>Primary benefit</a:t>
            </a:r>
          </a:p>
          <a:p>
            <a:r>
              <a:rPr lang="en-US" dirty="0"/>
              <a:t>Brief summary of use cases</a:t>
            </a:r>
          </a:p>
          <a:p>
            <a:r>
              <a:rPr lang="en-US" dirty="0"/>
              <a:t>Countries that have used the tool</a:t>
            </a:r>
          </a:p>
          <a:p>
            <a:r>
              <a:rPr lang="en-US" dirty="0"/>
              <a:t>Countries where tool is planned for use</a:t>
            </a:r>
          </a:p>
        </p:txBody>
      </p:sp>
    </p:spTree>
    <p:extLst>
      <p:ext uri="{BB962C8B-B14F-4D97-AF65-F5344CB8AC3E}">
        <p14:creationId xmlns:p14="http://schemas.microsoft.com/office/powerpoint/2010/main" val="84387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E7BA9-0148-B942-80BC-F090465C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 review (existing case studies, reports, published and grey literature, platform documentation)</a:t>
            </a:r>
          </a:p>
          <a:p>
            <a:r>
              <a:rPr lang="en-US" dirty="0"/>
              <a:t>Online survey for national </a:t>
            </a:r>
            <a:r>
              <a:rPr lang="en-US" dirty="0" err="1"/>
              <a:t>programmes</a:t>
            </a:r>
            <a:r>
              <a:rPr lang="en-US" dirty="0"/>
              <a:t> and key implementing partners to gather information on previous experiences with digitization for ITN campaigns,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370353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Feature Wish List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2FA70-831C-4840-BAD6-EDC539E08AB0}"/>
              </a:ext>
            </a:extLst>
          </p:cNvPr>
          <p:cNvGrpSpPr/>
          <p:nvPr/>
        </p:nvGrpSpPr>
        <p:grpSpPr>
          <a:xfrm>
            <a:off x="1495082" y="2425547"/>
            <a:ext cx="9746659" cy="3908018"/>
            <a:chOff x="1495083" y="2425547"/>
            <a:chExt cx="7195155" cy="263847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A6E6E623-9A1D-E843-9747-B29A22CC48E8}"/>
                </a:ext>
              </a:extLst>
            </p:cNvPr>
            <p:cNvSpPr/>
            <p:nvPr/>
          </p:nvSpPr>
          <p:spPr>
            <a:xfrm>
              <a:off x="2588067" y="2925339"/>
              <a:ext cx="1251063" cy="1007321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Update maps of households, estimate population and define catchment area boundaries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C95598D-13AE-3942-8631-984B4140D004}"/>
                </a:ext>
              </a:extLst>
            </p:cNvPr>
            <p:cNvSpPr/>
            <p:nvPr/>
          </p:nvSpPr>
          <p:spPr>
            <a:xfrm>
              <a:off x="3959857" y="2911871"/>
              <a:ext cx="1386672" cy="1220098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Update map features to define distribution points, registration targets per day, numbers of registration teams needed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1797A53-CB30-BA4F-AF0F-CFF6DAE26D5B}"/>
                </a:ext>
              </a:extLst>
            </p:cNvPr>
            <p:cNvSpPr/>
            <p:nvPr/>
          </p:nvSpPr>
          <p:spPr>
            <a:xfrm>
              <a:off x="5577530" y="2938806"/>
              <a:ext cx="1386670" cy="1206631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Population microplanning template to generate local-level budget and list of resources for teams and SBC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F984D59-CCF5-CC45-8CAA-53AAC584A28C}"/>
                </a:ext>
              </a:extLst>
            </p:cNvPr>
            <p:cNvSpPr/>
            <p:nvPr/>
          </p:nvSpPr>
          <p:spPr>
            <a:xfrm>
              <a:off x="5582201" y="4299844"/>
              <a:ext cx="1362985" cy="764175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Incorporate friction layers/transport inputs to elaborate </a:t>
              </a:r>
              <a:r>
                <a:rPr lang="en-US" sz="1400" dirty="0" err="1">
                  <a:solidFill>
                    <a:schemeClr val="tx1"/>
                  </a:solidFill>
                </a:rPr>
                <a:t>microtransport</a:t>
              </a:r>
              <a:r>
                <a:rPr lang="en-US" sz="1400" dirty="0">
                  <a:solidFill>
                    <a:schemeClr val="tx1"/>
                  </a:solidFill>
                </a:rPr>
                <a:t> plans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9456966-A0DB-0547-AB15-3CEC12E6145D}"/>
                </a:ext>
              </a:extLst>
            </p:cNvPr>
            <p:cNvSpPr/>
            <p:nvPr/>
          </p:nvSpPr>
          <p:spPr>
            <a:xfrm>
              <a:off x="7303564" y="2938805"/>
              <a:ext cx="1386674" cy="69219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Manage training attendance biometrically to confirm identities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C1CD61D-B823-974A-A6E4-420ABF499236}"/>
                </a:ext>
              </a:extLst>
            </p:cNvPr>
            <p:cNvSpPr/>
            <p:nvPr/>
          </p:nvSpPr>
          <p:spPr>
            <a:xfrm>
              <a:off x="7303565" y="3781692"/>
              <a:ext cx="1386670" cy="847825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Utilize mobile bank payments to process training payments to those completing trainings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4AB39ED-3D79-B248-AF4D-D6D5FFD3C23B}"/>
                </a:ext>
              </a:extLst>
            </p:cNvPr>
            <p:cNvCxnSpPr>
              <a:cxnSpLocks/>
            </p:cNvCxnSpPr>
            <p:nvPr/>
          </p:nvCxnSpPr>
          <p:spPr>
            <a:xfrm>
              <a:off x="2583241" y="3631001"/>
              <a:ext cx="6106994" cy="0"/>
            </a:xfrm>
            <a:prstGeom prst="straightConnector1">
              <a:avLst/>
            </a:prstGeom>
            <a:ln w="76200">
              <a:solidFill>
                <a:schemeClr val="accent5">
                  <a:alpha val="36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 descr="Treasure Map outline">
              <a:extLst>
                <a:ext uri="{FF2B5EF4-FFF2-40B4-BE49-F238E27FC236}">
                  <a16:creationId xmlns:a16="http://schemas.microsoft.com/office/drawing/2014/main" id="{AD2B07EC-C6B7-BF41-9E8D-CA3EE96E6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0337" y="3454502"/>
              <a:ext cx="625845" cy="625845"/>
            </a:xfrm>
            <a:prstGeom prst="rect">
              <a:avLst/>
            </a:prstGeom>
          </p:spPr>
        </p:pic>
        <p:pic>
          <p:nvPicPr>
            <p:cNvPr id="12" name="Graphic 11" descr="Badge 1 with solid fill">
              <a:extLst>
                <a:ext uri="{FF2B5EF4-FFF2-40B4-BE49-F238E27FC236}">
                  <a16:creationId xmlns:a16="http://schemas.microsoft.com/office/drawing/2014/main" id="{7940D363-7AD4-3B43-9FDD-B20DCC64F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5083" y="2859275"/>
              <a:ext cx="651098" cy="62584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971D6C-5CA5-134F-BDCD-E63C6883A25D}"/>
                </a:ext>
              </a:extLst>
            </p:cNvPr>
            <p:cNvSpPr txBox="1"/>
            <p:nvPr/>
          </p:nvSpPr>
          <p:spPr>
            <a:xfrm>
              <a:off x="2564382" y="2425547"/>
              <a:ext cx="3306811" cy="42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5"/>
                  </a:solidFill>
                </a:rPr>
                <a:t>Planning and Training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536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Feature Wish List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200FB2-7A7E-2441-B4B7-ACA3027219BA}"/>
              </a:ext>
            </a:extLst>
          </p:cNvPr>
          <p:cNvGrpSpPr/>
          <p:nvPr/>
        </p:nvGrpSpPr>
        <p:grpSpPr>
          <a:xfrm>
            <a:off x="1199456" y="2138082"/>
            <a:ext cx="9074304" cy="3950525"/>
            <a:chOff x="110037" y="4282671"/>
            <a:chExt cx="5968675" cy="229003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EAD43CB-F1DD-5E42-9C88-2187347CC01F}"/>
                </a:ext>
              </a:extLst>
            </p:cNvPr>
            <p:cNvSpPr/>
            <p:nvPr/>
          </p:nvSpPr>
          <p:spPr>
            <a:xfrm>
              <a:off x="1230918" y="4775690"/>
              <a:ext cx="1386673" cy="69219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Supervisors use microplanning maps to assign daily work to teams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3B60920-38AA-D240-8613-144B4913C8A4}"/>
                </a:ext>
              </a:extLst>
            </p:cNvPr>
            <p:cNvSpPr/>
            <p:nvPr/>
          </p:nvSpPr>
          <p:spPr>
            <a:xfrm>
              <a:off x="2821070" y="4775690"/>
              <a:ext cx="1386671" cy="84288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Registration teams collect household information, upload to server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8AF5ADC-E13F-E143-8805-07A3CCD4A6B2}"/>
                </a:ext>
              </a:extLst>
            </p:cNvPr>
            <p:cNvSpPr/>
            <p:nvPr/>
          </p:nvSpPr>
          <p:spPr>
            <a:xfrm>
              <a:off x="2385500" y="5808526"/>
              <a:ext cx="1509136" cy="764175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Supervisors review daily work before teams leave an area to ensure completion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831949D-C129-ED4E-9AD1-3252ECAC4280}"/>
                </a:ext>
              </a:extLst>
            </p:cNvPr>
            <p:cNvSpPr/>
            <p:nvPr/>
          </p:nvSpPr>
          <p:spPr>
            <a:xfrm>
              <a:off x="4084399" y="5805936"/>
              <a:ext cx="1994313" cy="764176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Daily work submissions and geolocation (also clock in/out) used to confirm timesheets for worker payments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C50BF3A-9832-5F43-B0EB-4DE5B8C42473}"/>
                </a:ext>
              </a:extLst>
            </p:cNvPr>
            <p:cNvSpPr/>
            <p:nvPr/>
          </p:nvSpPr>
          <p:spPr>
            <a:xfrm>
              <a:off x="4337049" y="4795286"/>
              <a:ext cx="1741662" cy="916367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Registration data used to identify incomplete areas; built-in data checks evaluate for ghost households and household member inflation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DFB233-0374-3A43-A350-8575AB3C0B28}"/>
                </a:ext>
              </a:extLst>
            </p:cNvPr>
            <p:cNvCxnSpPr>
              <a:cxnSpLocks/>
            </p:cNvCxnSpPr>
            <p:nvPr/>
          </p:nvCxnSpPr>
          <p:spPr>
            <a:xfrm>
              <a:off x="1230917" y="5711652"/>
              <a:ext cx="4847794" cy="0"/>
            </a:xfrm>
            <a:prstGeom prst="straightConnector1">
              <a:avLst/>
            </a:prstGeom>
            <a:ln w="76200">
              <a:solidFill>
                <a:schemeClr val="accent2">
                  <a:alpha val="36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 descr="Badge with solid fill">
              <a:extLst>
                <a:ext uri="{FF2B5EF4-FFF2-40B4-BE49-F238E27FC236}">
                  <a16:creationId xmlns:a16="http://schemas.microsoft.com/office/drawing/2014/main" id="{25596E00-D36A-A540-8611-71B2E41C9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037" y="4653261"/>
              <a:ext cx="714680" cy="625843"/>
            </a:xfrm>
            <a:prstGeom prst="rect">
              <a:avLst/>
            </a:prstGeom>
          </p:spPr>
        </p:pic>
        <p:pic>
          <p:nvPicPr>
            <p:cNvPr id="22" name="Graphic 21" descr="Check In with solid fill">
              <a:extLst>
                <a:ext uri="{FF2B5EF4-FFF2-40B4-BE49-F238E27FC236}">
                  <a16:creationId xmlns:a16="http://schemas.microsoft.com/office/drawing/2014/main" id="{078CBB6E-3592-2A4B-9783-4C2B21AAF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628" y="5360758"/>
              <a:ext cx="629261" cy="6292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2B3733A-883B-C043-AB0D-B8493DDFB966}"/>
                </a:ext>
              </a:extLst>
            </p:cNvPr>
            <p:cNvSpPr txBox="1"/>
            <p:nvPr/>
          </p:nvSpPr>
          <p:spPr>
            <a:xfrm>
              <a:off x="1207236" y="4282671"/>
              <a:ext cx="2734609" cy="338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/>
                  </a:solidFill>
                </a:rPr>
                <a:t>Household Registration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065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A3FC-A6E4-F04F-90BF-C32D6758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0" dirty="0">
                <a:solidFill>
                  <a:schemeClr val="tx2"/>
                </a:solidFill>
                <a:latin typeface="Montserrat" panose="00000500000000000000" pitchFamily="2" charset="0"/>
              </a:rPr>
              <a:t>Feature Wish List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B13E73-EB4E-7949-800D-B701A6D192ED}"/>
              </a:ext>
            </a:extLst>
          </p:cNvPr>
          <p:cNvGrpSpPr/>
          <p:nvPr/>
        </p:nvGrpSpPr>
        <p:grpSpPr>
          <a:xfrm>
            <a:off x="1199456" y="2248389"/>
            <a:ext cx="8832050" cy="3601082"/>
            <a:chOff x="137335" y="6685918"/>
            <a:chExt cx="5715809" cy="1927948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3A88A65-5E6F-904B-969F-EF3EBE827639}"/>
                </a:ext>
              </a:extLst>
            </p:cNvPr>
            <p:cNvSpPr/>
            <p:nvPr/>
          </p:nvSpPr>
          <p:spPr>
            <a:xfrm>
              <a:off x="1258217" y="7116662"/>
              <a:ext cx="1386673" cy="149720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Net bales scanned into LMIS tracking system upon clearance from port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442690A-888E-5640-ABAE-BF8043D3715B}"/>
                </a:ext>
              </a:extLst>
            </p:cNvPr>
            <p:cNvSpPr/>
            <p:nvPr/>
          </p:nvSpPr>
          <p:spPr>
            <a:xfrm>
              <a:off x="2862345" y="7116662"/>
              <a:ext cx="1386673" cy="149720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Bales scanned in and out at each stage of transport; origin and destination captured; flags if destination incorrect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BA6420A-958A-AD4E-952F-9F256FCE8BE2}"/>
                </a:ext>
              </a:extLst>
            </p:cNvPr>
            <p:cNvSpPr/>
            <p:nvPr/>
          </p:nvSpPr>
          <p:spPr>
            <a:xfrm>
              <a:off x="4466471" y="7116662"/>
              <a:ext cx="1386673" cy="1497204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Estimated delivery times to final DP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9ED29AB-1C44-2F4B-9B66-553F1EA8A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017" y="7620825"/>
              <a:ext cx="1069299" cy="830998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045BD0B-6B1A-6D48-8C81-7C043D76ECB3}"/>
                </a:ext>
              </a:extLst>
            </p:cNvPr>
            <p:cNvCxnSpPr>
              <a:stCxn id="13" idx="1"/>
              <a:endCxn id="24" idx="3"/>
            </p:cNvCxnSpPr>
            <p:nvPr/>
          </p:nvCxnSpPr>
          <p:spPr>
            <a:xfrm>
              <a:off x="1258217" y="7865264"/>
              <a:ext cx="4594927" cy="0"/>
            </a:xfrm>
            <a:prstGeom prst="straightConnector1">
              <a:avLst/>
            </a:prstGeom>
            <a:ln w="76200">
              <a:solidFill>
                <a:srgbClr val="FFC000">
                  <a:alpha val="36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Graphic 26" descr="Badge 3 with solid fill">
              <a:extLst>
                <a:ext uri="{FF2B5EF4-FFF2-40B4-BE49-F238E27FC236}">
                  <a16:creationId xmlns:a16="http://schemas.microsoft.com/office/drawing/2014/main" id="{67D2F27C-E2B1-D349-8FC4-00987A458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7335" y="7031838"/>
              <a:ext cx="737985" cy="62584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2BD834-D47D-C449-8F56-0E321051695C}"/>
                </a:ext>
              </a:extLst>
            </p:cNvPr>
            <p:cNvSpPr txBox="1"/>
            <p:nvPr/>
          </p:nvSpPr>
          <p:spPr>
            <a:xfrm>
              <a:off x="1225492" y="6685918"/>
              <a:ext cx="1543874" cy="3130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C000"/>
                  </a:solidFill>
                </a:rPr>
                <a:t>Supply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4377650"/>
      </p:ext>
    </p:extLst>
  </p:cSld>
  <p:clrMapOvr>
    <a:masterClrMapping/>
  </p:clrMapOvr>
</p:sld>
</file>

<file path=ppt/theme/theme1.xml><?xml version="1.0" encoding="utf-8"?>
<a:theme xmlns:a="http://schemas.openxmlformats.org/drawingml/2006/main" name="AMP-Presentation-template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11AF2F54683D48B47D51E7C5C20D0A" ma:contentTypeVersion="12" ma:contentTypeDescription="Create a new document." ma:contentTypeScope="" ma:versionID="7953d5faeac5cb5bf279aa4570a40a7b">
  <xsd:schema xmlns:xsd="http://www.w3.org/2001/XMLSchema" xmlns:xs="http://www.w3.org/2001/XMLSchema" xmlns:p="http://schemas.microsoft.com/office/2006/metadata/properties" xmlns:ns2="7a2ce8f2-2204-4367-a41c-b735e7c03037" xmlns:ns3="f53cdae7-58e9-463a-80c4-ff1f1a52caeb" targetNamespace="http://schemas.microsoft.com/office/2006/metadata/properties" ma:root="true" ma:fieldsID="597eb8fd829a1bd539695851e1fd3644" ns2:_="" ns3:_="">
    <xsd:import namespace="7a2ce8f2-2204-4367-a41c-b735e7c03037"/>
    <xsd:import namespace="f53cdae7-58e9-463a-80c4-ff1f1a52ca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ce8f2-2204-4367-a41c-b735e7c03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cdae7-58e9-463a-80c4-ff1f1a52c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27829C-3DDC-407F-AA92-08A570FCC6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ce8f2-2204-4367-a41c-b735e7c03037"/>
    <ds:schemaRef ds:uri="f53cdae7-58e9-463a-80c4-ff1f1a52c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EE120A-2885-44E4-B0E6-BA21F9D3A6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F81D00-9C03-4B7C-B6FD-A3AEF5A46BFD}">
  <ds:schemaRefs>
    <ds:schemaRef ds:uri="http://schemas.microsoft.com/office/infopath/2007/PartnerControls"/>
    <ds:schemaRef ds:uri="http://purl.org/dc/dcmitype/"/>
    <ds:schemaRef ds:uri="7a2ce8f2-2204-4367-a41c-b735e7c03037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f53cdae7-58e9-463a-80c4-ff1f1a52ca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40443</TotalTime>
  <Words>535</Words>
  <Application>Microsoft Macintosh PowerPoint</Application>
  <PresentationFormat>Widescreen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Montserrat</vt:lpstr>
      <vt:lpstr>Wingdings</vt:lpstr>
      <vt:lpstr>AMP-Presentation-template-EN</vt:lpstr>
      <vt:lpstr>The use of digital tools to improve operational efficiency of ITN campaigns June 2021</vt:lpstr>
      <vt:lpstr>Background</vt:lpstr>
      <vt:lpstr>Background</vt:lpstr>
      <vt:lpstr>Report outline</vt:lpstr>
      <vt:lpstr>Report outline</vt:lpstr>
      <vt:lpstr>Methods</vt:lpstr>
      <vt:lpstr>Feature Wish List</vt:lpstr>
      <vt:lpstr>Feature Wish List</vt:lpstr>
      <vt:lpstr>Feature Wish List</vt:lpstr>
      <vt:lpstr>Feature Wish List</vt:lpstr>
      <vt:lpstr>Features Table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Adapting SBC Plans and Strategies for COVID-19 Realities  AMP TA Team Call May 7, 2020</dc:title>
  <dc:creator>Greg Pirio</dc:creator>
  <cp:lastModifiedBy>Hannah Koenker | Tropical Health</cp:lastModifiedBy>
  <cp:revision>98</cp:revision>
  <cp:lastPrinted>2020-05-06T21:36:17Z</cp:lastPrinted>
  <dcterms:created xsi:type="dcterms:W3CDTF">2020-05-06T15:18:35Z</dcterms:created>
  <dcterms:modified xsi:type="dcterms:W3CDTF">2021-06-01T14:26:59Z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0x010100BF11AF2F54683D48B47D51E7C5C20D0A</vt:lpwstr>
  </property>
  <property fmtid="{D5CDD505-2E9C-101B-9397-08002B2CF9AE}" pid="3" name="Order">
    <vt:r8>68600</vt:r8>
  </property>
</Properties>
</file>