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0" r:id="rId4"/>
    <p:sldId id="279" r:id="rId5"/>
    <p:sldId id="281" r:id="rId6"/>
    <p:sldId id="258" r:id="rId7"/>
    <p:sldId id="260" r:id="rId8"/>
    <p:sldId id="282" r:id="rId9"/>
    <p:sldId id="262" r:id="rId10"/>
    <p:sldId id="285" r:id="rId11"/>
    <p:sldId id="264" r:id="rId12"/>
    <p:sldId id="283" r:id="rId13"/>
    <p:sldId id="275" r:id="rId14"/>
    <p:sldId id="278" r:id="rId15"/>
    <p:sldId id="284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CB653F-8045-4964-A98F-BDD4611FD7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4CE223D-573C-4A44-AB0F-459AE2E02B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7CA811-857B-4716-98A9-697AD5154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05D32-4ABF-4A26-B43C-BAC2905C529E}" type="datetimeFigureOut">
              <a:rPr lang="fr-FR" smtClean="0"/>
              <a:t>08/07/2021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44E2F6-FC7D-4217-B7C2-35C296648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A4B921-FB95-45DF-BBDF-62033330C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AA520-93C5-457B-9A08-C86089FCDA3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8032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0460B0-6CEA-45EA-9FAD-21C3510A0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084AE42-9ED8-4719-BC0F-520D0FFA15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579B9A-E729-4693-B200-4E4925458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05D32-4ABF-4A26-B43C-BAC2905C529E}" type="datetimeFigureOut">
              <a:rPr lang="fr-FR" smtClean="0"/>
              <a:t>08/07/2021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19A0661-4AF7-4C3B-8217-99F9E2894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6D7445-6DED-432A-BE78-809362770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AA520-93C5-457B-9A08-C86089FCDA3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3690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6955ED2-1973-4F2E-B2E4-2D0A2BB821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D1DF948-1A68-4E12-B233-2B831566D1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2C2128-3BBA-4ABA-8CFD-09E09D9F6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05D32-4ABF-4A26-B43C-BAC2905C529E}" type="datetimeFigureOut">
              <a:rPr lang="fr-FR" smtClean="0"/>
              <a:t>08/07/2021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482275-AC3E-493C-B530-621235645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C4B511-ED3F-42CE-AB1F-A4B5F1937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AA520-93C5-457B-9A08-C86089FCDA3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0622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EBBA60-1CDC-4F79-B39B-C10B3C5B4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857778-BA20-49BE-9B4C-3DE317809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E45E0AC-E028-4EFB-B694-4B0A1FC4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05D32-4ABF-4A26-B43C-BAC2905C529E}" type="datetimeFigureOut">
              <a:rPr lang="fr-FR" smtClean="0"/>
              <a:t>08/07/2021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6D43B0-85E7-45E4-9702-886E2BB5A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600558-5E86-43ED-B931-F0FBEA6B6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AA520-93C5-457B-9A08-C86089FCDA3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7903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826949-0A80-4FAE-851C-D73090B07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C6533A1-DD9F-4041-A43B-BBFC911A3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3786386-3AD1-408D-B6DF-F85F62BCC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05D32-4ABF-4A26-B43C-BAC2905C529E}" type="datetimeFigureOut">
              <a:rPr lang="fr-FR" smtClean="0"/>
              <a:t>08/07/2021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2F9A5E-1641-4D22-876A-6EA33C51B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1B390F-DF7C-4E7C-843F-930A4A195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AA520-93C5-457B-9A08-C86089FCDA3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329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51F78A-B10C-4DD7-8B95-D1F79BDCF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FE9B2B-EF94-4589-8133-E8EA65B84A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390682A-7B2C-418F-8C26-79ED94910B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7520436-FAC8-4944-B9AE-B3749614A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05D32-4ABF-4A26-B43C-BAC2905C529E}" type="datetimeFigureOut">
              <a:rPr lang="fr-FR" smtClean="0"/>
              <a:t>08/07/2021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9A2A53A-FA74-47B1-8F75-162912E7E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EE856E2-7B1F-42EE-A291-7A5B36D03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AA520-93C5-457B-9A08-C86089FCDA3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7681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73D45C-413D-4820-AC5C-C4B3865EA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487B327-9B20-4249-9978-A1CB472BDB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3F3E199-3492-4CBD-B55C-46FEF2017A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A14767C-0A8E-4B3D-B5B2-CD118D0F14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A4C612A-015A-40F4-8C44-CE59994BD3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47BFA3F-409E-40F4-83A6-9ECA5A700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05D32-4ABF-4A26-B43C-BAC2905C529E}" type="datetimeFigureOut">
              <a:rPr lang="fr-FR" smtClean="0"/>
              <a:t>08/07/2021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71F06A7-2C7D-44D5-9014-3B6A8E811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19E89AF-99F6-45D2-A621-0EDB410E2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AA520-93C5-457B-9A08-C86089FCDA3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231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307695-F21A-4FC2-AD00-148A643BE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CBB6E29-97F5-43C3-B7FB-D835F69F6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05D32-4ABF-4A26-B43C-BAC2905C529E}" type="datetimeFigureOut">
              <a:rPr lang="fr-FR" smtClean="0"/>
              <a:t>08/07/2021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D295928-B024-4C19-847C-75F4CB768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BE614A5-80C1-408F-AA73-BF8982FDD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AA520-93C5-457B-9A08-C86089FCDA3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1494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F218A95-7EA4-4584-840D-70E391F7B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05D32-4ABF-4A26-B43C-BAC2905C529E}" type="datetimeFigureOut">
              <a:rPr lang="fr-FR" smtClean="0"/>
              <a:t>08/07/2021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649C050-4A46-4856-9814-5EC7274B2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A53E7E9-D67B-484F-A827-844431065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AA520-93C5-457B-9A08-C86089FCDA3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1332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9A4E22-9901-4512-8A7C-827D2F074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AD52A4-B9F9-42AA-B169-A9FE5936D8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D3727C7-D49C-4326-8BFC-435E2CB76F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73E942A-28F2-4772-8F14-F90ACC329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05D32-4ABF-4A26-B43C-BAC2905C529E}" type="datetimeFigureOut">
              <a:rPr lang="fr-FR" smtClean="0"/>
              <a:t>08/07/2021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F2AC83A-42F7-4127-A5B1-9B203165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3AFAE3C-5368-4197-9A64-AB95C46B1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AA520-93C5-457B-9A08-C86089FCDA3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4106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014DB9-8E53-4CD0-A054-99F206796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A2B7630-499E-455F-9A54-4F93613AA6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35EC03A-C795-423C-9C11-19575AE877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7CA908B-FD1A-4A84-960F-2AE3B6725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05D32-4ABF-4A26-B43C-BAC2905C529E}" type="datetimeFigureOut">
              <a:rPr lang="fr-FR" smtClean="0"/>
              <a:t>08/07/2021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0AEC08-D470-4906-A8E5-9B7855447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3226457-0145-4DBE-8E80-8967D610A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AA520-93C5-457B-9A08-C86089FCDA3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1915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402D134-969E-43DE-B57C-1DA8C79F0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ABC027E-6022-4B65-8A66-E39EAA6DAA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680016A-B479-4031-A311-48D30E1C60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05D32-4ABF-4A26-B43C-BAC2905C529E}" type="datetimeFigureOut">
              <a:rPr lang="fr-FR" smtClean="0"/>
              <a:t>08/07/2021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99E23E-91B5-4196-885A-BFDF5006BC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69CEFE-6A3E-40B2-A6E0-BF94879C30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AA520-93C5-457B-9A08-C86089FCDA3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9359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2BAD8C-B072-43F2-BF36-52532D777D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7794" y="852257"/>
            <a:ext cx="9144000" cy="1766656"/>
          </a:xfrm>
        </p:spPr>
        <p:txBody>
          <a:bodyPr>
            <a:normAutofit/>
          </a:bodyPr>
          <a:lstStyle/>
          <a:p>
            <a:r>
              <a:rPr lang="fr-FR" sz="4400" b="1" dirty="0"/>
              <a:t>DIGITALISATION DE LA CAMPAGNE DES DISTRIBUTION DES MID</a:t>
            </a: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0D2BAD8C-B072-43F2-BF36-52532D777D11}"/>
              </a:ext>
            </a:extLst>
          </p:cNvPr>
          <p:cNvSpPr txBox="1">
            <a:spLocks/>
          </p:cNvSpPr>
          <p:nvPr/>
        </p:nvSpPr>
        <p:spPr>
          <a:xfrm>
            <a:off x="1273103" y="3248359"/>
            <a:ext cx="9144000" cy="84424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400" b="1" dirty="0"/>
              <a:t>Expérience du Togo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0D2BAD8C-B072-43F2-BF36-52532D777D11}"/>
              </a:ext>
            </a:extLst>
          </p:cNvPr>
          <p:cNvSpPr txBox="1">
            <a:spLocks/>
          </p:cNvSpPr>
          <p:nvPr/>
        </p:nvSpPr>
        <p:spPr>
          <a:xfrm>
            <a:off x="1388512" y="4876976"/>
            <a:ext cx="9144000" cy="6360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b="1" dirty="0"/>
              <a:t>08 juillet 2021</a:t>
            </a:r>
          </a:p>
        </p:txBody>
      </p:sp>
    </p:spTree>
    <p:extLst>
      <p:ext uri="{BB962C8B-B14F-4D97-AF65-F5344CB8AC3E}">
        <p14:creationId xmlns:p14="http://schemas.microsoft.com/office/powerpoint/2010/main" val="3308542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984" y="310718"/>
            <a:ext cx="11354540" cy="6401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635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F50296-32B8-4AA6-AA1C-345F74A69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2487" y="152061"/>
            <a:ext cx="10515600" cy="646929"/>
          </a:xfrm>
        </p:spPr>
        <p:txBody>
          <a:bodyPr>
            <a:normAutofit/>
          </a:bodyPr>
          <a:lstStyle/>
          <a:p>
            <a:r>
              <a:rPr lang="fr-FR" sz="3600" b="1" dirty="0"/>
              <a:t>MOBILISATION DES SMARTPHONES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AAD561-EE36-47B1-8D1A-8844AC73C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985" y="861134"/>
            <a:ext cx="11434438" cy="5619565"/>
          </a:xfrm>
        </p:spPr>
        <p:txBody>
          <a:bodyPr>
            <a:normAutofit fontScale="77500" lnSpcReduction="20000"/>
          </a:bodyPr>
          <a:lstStyle/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sz="2900" dirty="0"/>
              <a:t>5000 smartphones en cours d’acquisition avant la campagne pour les agents de santé communautaire devraient être utilisés; un complément devrait être mobilisé chez d’autres institutions pour environ les 8000 équipes qui seraient mobilisées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sz="2900" dirty="0"/>
              <a:t>Le processus d’acquisition des smartphones n’étant pas évolué, une alternative devrait être trouvée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sz="2900" dirty="0"/>
              <a:t>Le développement des réseaux sociaux dont WhatsApp qui était utilisé partout était une opportunité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sz="2900" dirty="0"/>
              <a:t>Une correspondance a été adressée aux districts pour effectuer un recensement des smartphones dans la communauté, notamment chez les ASC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sz="2900" dirty="0"/>
              <a:t>Les résultats du recensement ont montré qu’il était possible de mobiliser les smartphones dans la communauté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sz="2900" dirty="0"/>
              <a:t>La possession d’un smartphone avec les caractéristiques minimum requises était un critère de sélection des agents de dénombrement et de distribution (512 méga octets, 5 giga d’espace de stockage libre, une autonomie de 8 heures, l’existence de récepteur wifi et de récepteur GPS).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sz="2900" dirty="0"/>
              <a:t>Un forfait de mille francs par jour est offert pour chaque smartphones mobilisé.</a:t>
            </a:r>
          </a:p>
        </p:txBody>
      </p:sp>
    </p:spTree>
    <p:extLst>
      <p:ext uri="{BB962C8B-B14F-4D97-AF65-F5344CB8AC3E}">
        <p14:creationId xmlns:p14="http://schemas.microsoft.com/office/powerpoint/2010/main" val="31702645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B6B192-F5F1-40F5-B269-41E27CF31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2541"/>
          </a:xfrm>
        </p:spPr>
        <p:txBody>
          <a:bodyPr/>
          <a:lstStyle/>
          <a:p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fr-FR" sz="3600" b="1" dirty="0"/>
              <a:t>COLLECTE ET TRANSMISSION DES DONNEES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98B1D09-5B5D-4FA4-A52E-C0A45D1B7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5209"/>
            <a:ext cx="10515600" cy="4351338"/>
          </a:xfrm>
        </p:spPr>
        <p:txBody>
          <a:bodyPr/>
          <a:lstStyle/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dirty="0"/>
              <a:t>Les données sont collectées en hors ligne (sans internet) sur les smartphones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dirty="0"/>
              <a:t>L’envoi des données sur le serveur est fait chaque soir après vérification par les responsables des formations sanitaires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dirty="0"/>
              <a:t>Des crédits de communication ont été prévus à cet effet;</a:t>
            </a:r>
          </a:p>
        </p:txBody>
      </p:sp>
    </p:spTree>
    <p:extLst>
      <p:ext uri="{BB962C8B-B14F-4D97-AF65-F5344CB8AC3E}">
        <p14:creationId xmlns:p14="http://schemas.microsoft.com/office/powerpoint/2010/main" val="31314526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EE3DF7-0BEB-4363-9A49-7C946DCEB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Difficultés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B4ABF6F-46A1-43B1-AD2E-9A392DAAE2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dirty="0"/>
              <a:t>Certains ordinateurs portables peu adaptés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dirty="0"/>
              <a:t>Les smartphones parfois avec version Android trop vielle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dirty="0"/>
              <a:t>La maitrise de saisie de certains ASC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dirty="0"/>
              <a:t>Problème de récupération des données à cause du volume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dirty="0"/>
              <a:t>Insuffisance des techniciens informaticiens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dirty="0"/>
              <a:t>La précision de la collecte des points de géolocalisation</a:t>
            </a:r>
          </a:p>
          <a:p>
            <a:pPr>
              <a:buFontTx/>
              <a:buChar char="-"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14831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C5DB91-DF15-4D07-993B-1AA0601E5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9376"/>
          </a:xfrm>
        </p:spPr>
        <p:txBody>
          <a:bodyPr>
            <a:normAutofit fontScale="90000"/>
          </a:bodyPr>
          <a:lstStyle/>
          <a:p>
            <a:r>
              <a:rPr lang="fr-FR" dirty="0"/>
              <a:t>Leçons apprises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9787B4-BB71-43E6-87E2-6D35B3CEE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5118"/>
            <a:ext cx="10515600" cy="4962618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La digitalisation de la campagne est possible mais les points suivants doivent impérativement être pris en compte: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dirty="0"/>
              <a:t>Volume de donnée d’une campagne nationale dépasse la capacité de Microsoft Excel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dirty="0"/>
              <a:t>Prévision d’autres outils de récupération, de traitement et d’analyse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dirty="0"/>
              <a:t>Le déploiement des techniciens en nombre suffisant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dirty="0"/>
              <a:t>Utilisation des outils collaboratif pour améliorer le suivi et les correction en temps rapproché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dirty="0"/>
              <a:t>Utilisation les téléphones avancés et uniformes si possible</a:t>
            </a:r>
          </a:p>
        </p:txBody>
      </p:sp>
    </p:spTree>
    <p:extLst>
      <p:ext uri="{BB962C8B-B14F-4D97-AF65-F5344CB8AC3E}">
        <p14:creationId xmlns:p14="http://schemas.microsoft.com/office/powerpoint/2010/main" val="742978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9787B4-BB71-43E6-87E2-6D35B3CEE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6050" y="2885243"/>
            <a:ext cx="7776099" cy="10830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600" b="1" dirty="0"/>
              <a:t>MERCI DE VOTRE ATTENTION</a:t>
            </a:r>
          </a:p>
        </p:txBody>
      </p:sp>
    </p:spTree>
    <p:extLst>
      <p:ext uri="{BB962C8B-B14F-4D97-AF65-F5344CB8AC3E}">
        <p14:creationId xmlns:p14="http://schemas.microsoft.com/office/powerpoint/2010/main" val="858415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6695BC-9109-4365-BF25-5FFCA7110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2541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INTRODUCTION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5B2FE4-436A-478D-B387-885049B33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5310"/>
            <a:ext cx="10515600" cy="4351338"/>
          </a:xfrm>
        </p:spPr>
        <p:txBody>
          <a:bodyPr anchor="ctr">
            <a:norm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fr-FR" dirty="0"/>
              <a:t>Pour la 4</a:t>
            </a:r>
            <a:r>
              <a:rPr lang="fr-FR" baseline="30000" dirty="0"/>
              <a:t>ème</a:t>
            </a:r>
            <a:r>
              <a:rPr lang="fr-FR" dirty="0"/>
              <a:t> campagne nationale de distribution gratuite de Moustiquaires à Imprégnation Durable (MID) de 2020, le Togo a décidé de digitaliser certaines activités importantes à savoir:</a:t>
            </a:r>
          </a:p>
          <a:p>
            <a:pPr marL="896938" lvl="1" indent="-541338">
              <a:spcBef>
                <a:spcPts val="80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fr-FR" dirty="0"/>
              <a:t>la micro planification</a:t>
            </a:r>
          </a:p>
          <a:p>
            <a:pPr marL="896938" lvl="1" indent="-541338">
              <a:spcBef>
                <a:spcPts val="80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fr-FR" dirty="0"/>
              <a:t>le dénombrement des ménages couplé à la distribution des MID</a:t>
            </a:r>
          </a:p>
          <a:p>
            <a:pPr marL="896938" lvl="1" indent="-541338">
              <a:spcBef>
                <a:spcPts val="80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fr-FR" dirty="0"/>
              <a:t>La supervision, l’évaluation de convenance, et l’évaluation rapide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fr-FR" dirty="0"/>
              <a:t>Cette décision permettait d’améliorer la gestion des données et également de disposer d’une base de données sur la campagne.</a:t>
            </a:r>
          </a:p>
        </p:txBody>
      </p:sp>
    </p:spTree>
    <p:extLst>
      <p:ext uri="{BB962C8B-B14F-4D97-AF65-F5344CB8AC3E}">
        <p14:creationId xmlns:p14="http://schemas.microsoft.com/office/powerpoint/2010/main" val="2025667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6695BC-9109-4365-BF25-5FFCA7110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2541"/>
          </a:xfrm>
        </p:spPr>
        <p:txBody>
          <a:bodyPr>
            <a:noAutofit/>
          </a:bodyPr>
          <a:lstStyle/>
          <a:p>
            <a:r>
              <a:rPr lang="fr-FR" sz="4000" b="1" dirty="0"/>
              <a:t>CADRE DE MISE EN OEUVRE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5B2FE4-436A-478D-B387-885049B33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3212" y="1313895"/>
            <a:ext cx="7740588" cy="4650004"/>
          </a:xfrm>
        </p:spPr>
        <p:txBody>
          <a:bodyPr anchor="ctr">
            <a:no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fr-FR" dirty="0"/>
              <a:t>Pays de l’Afrique de l’Ouest, limité au Sud par l’Océan Atlantique, au Nord par le Burkina Faso, à l’Est par le Bénin et à l’Ouest par le Ghana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fr-FR" dirty="0"/>
              <a:t>Couvre une superficie de 56 600 km</a:t>
            </a:r>
            <a:r>
              <a:rPr lang="fr-FR" baseline="30000" dirty="0"/>
              <a:t>2</a:t>
            </a:r>
            <a:endParaRPr lang="fr-FR" dirty="0"/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fr-FR" dirty="0"/>
              <a:t>s’étire sur une distance d’environ 650 km du Nord au Sud avec une largeur variant entre 50 et 150 km.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fr-FR" dirty="0"/>
              <a:t>Population estimée en 2021 de 7 911 000</a:t>
            </a:r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141" y="1446217"/>
            <a:ext cx="2032987" cy="435113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ZoneTexte 4"/>
          <p:cNvSpPr txBox="1"/>
          <p:nvPr/>
        </p:nvSpPr>
        <p:spPr>
          <a:xfrm>
            <a:off x="949910" y="1076066"/>
            <a:ext cx="11272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Burkina-Faso</a:t>
            </a:r>
          </a:p>
        </p:txBody>
      </p:sp>
      <p:sp>
        <p:nvSpPr>
          <p:cNvPr id="6" name="ZoneTexte 5"/>
          <p:cNvSpPr txBox="1"/>
          <p:nvPr/>
        </p:nvSpPr>
        <p:spPr>
          <a:xfrm rot="16200000">
            <a:off x="274584" y="3197829"/>
            <a:ext cx="6607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Ghana</a:t>
            </a:r>
          </a:p>
        </p:txBody>
      </p:sp>
      <p:sp>
        <p:nvSpPr>
          <p:cNvPr id="7" name="ZoneTexte 6"/>
          <p:cNvSpPr txBox="1"/>
          <p:nvPr/>
        </p:nvSpPr>
        <p:spPr>
          <a:xfrm rot="16042373">
            <a:off x="2661435" y="3326079"/>
            <a:ext cx="6030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Bénin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835728" y="5924883"/>
            <a:ext cx="11488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O. Atlantique</a:t>
            </a:r>
          </a:p>
        </p:txBody>
      </p:sp>
    </p:spTree>
    <p:extLst>
      <p:ext uri="{BB962C8B-B14F-4D97-AF65-F5344CB8AC3E}">
        <p14:creationId xmlns:p14="http://schemas.microsoft.com/office/powerpoint/2010/main" val="3860489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6695BC-9109-4365-BF25-5FFCA7110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480" y="150246"/>
            <a:ext cx="12038525" cy="657623"/>
          </a:xfrm>
        </p:spPr>
        <p:txBody>
          <a:bodyPr>
            <a:normAutofit/>
          </a:bodyPr>
          <a:lstStyle/>
          <a:p>
            <a:r>
              <a:rPr lang="fr-FR" sz="4000" b="1" dirty="0"/>
              <a:t>JUSTIFICATION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5B2FE4-436A-478D-B387-885049B33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639" y="701336"/>
            <a:ext cx="11079332" cy="6156664"/>
          </a:xfrm>
        </p:spPr>
        <p:txBody>
          <a:bodyPr anchor="ctr">
            <a:noAutofit/>
          </a:bodyPr>
          <a:lstStyle/>
          <a:p>
            <a:pPr lvl="0"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altLang="fr-FR" dirty="0"/>
              <a:t>Campagnes antérieures: collecte des données est faite à travers les registres et des fiches de synthèse adaptées pour chaque niveau de la pyramide sanitaire.</a:t>
            </a:r>
          </a:p>
          <a:p>
            <a:pPr fontAlgn="base"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endParaRPr lang="fr-FR" altLang="fr-FR" dirty="0"/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altLang="fr-FR" dirty="0"/>
              <a:t>Limites:  difficultés d’archivage de tous les outils utilisés et l’impossibilité d’avoir des informations désagrégées pour une analyse plus pointue.  </a:t>
            </a:r>
          </a:p>
          <a:p>
            <a:pPr lvl="0"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altLang="fr-FR" dirty="0"/>
              <a:t>La saisie des registres effectuée en 2017 pour répondre à une clause du contrat avec AMF n’a pas permis de disposer d’une base de données fiable du fait des problèmes organisationnels et d’internet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altLang="fr-FR" dirty="0"/>
              <a:t>Sur la base des </a:t>
            </a:r>
            <a:r>
              <a:rPr lang="fr-FR" altLang="fr-FR" dirty="0" err="1"/>
              <a:t>des</a:t>
            </a:r>
            <a:r>
              <a:rPr lang="fr-FR" altLang="fr-FR" dirty="0"/>
              <a:t> leçons tirées, le CNO a décidé pour la campagne 2020 de passer à la digitalisation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38526"/>
              </p:ext>
            </p:extLst>
          </p:nvPr>
        </p:nvGraphicFramePr>
        <p:xfrm>
          <a:off x="529305" y="2334827"/>
          <a:ext cx="10585537" cy="6793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8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2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55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96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22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fr-FR" sz="2000" dirty="0">
                          <a:effectLst/>
                        </a:rPr>
                        <a:t>Étape 1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fr-FR" sz="2000" dirty="0">
                          <a:effectLst/>
                        </a:rPr>
                        <a:t>Étape 2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fr-FR" sz="2000" dirty="0">
                          <a:effectLst/>
                        </a:rPr>
                        <a:t>Étape 3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fr-FR" sz="2000" dirty="0">
                          <a:effectLst/>
                        </a:rPr>
                        <a:t>Étape 4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2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  <a:effectLst/>
                        </a:rPr>
                        <a:t>Registre</a:t>
                      </a:r>
                      <a:endParaRPr lang="fr-F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  <a:effectLst/>
                        </a:rPr>
                        <a:t>Fiches synthèse journalière</a:t>
                      </a:r>
                      <a:endParaRPr lang="fr-F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  <a:effectLst/>
                        </a:rPr>
                        <a:t>Compilation au niveau FS</a:t>
                      </a:r>
                      <a:endParaRPr lang="fr-F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  <a:effectLst/>
                        </a:rPr>
                        <a:t>Saisi dans un masque Excel</a:t>
                      </a:r>
                      <a:endParaRPr lang="fr-F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358622" y="2170979"/>
            <a:ext cx="25840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594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6695BC-9109-4365-BF25-5FFCA7110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481" y="345891"/>
            <a:ext cx="12038525" cy="657623"/>
          </a:xfrm>
        </p:spPr>
        <p:txBody>
          <a:bodyPr>
            <a:normAutofit/>
          </a:bodyPr>
          <a:lstStyle/>
          <a:p>
            <a:r>
              <a:rPr lang="fr-FR" sz="4000" b="1" dirty="0"/>
              <a:t>DECISION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5B2FE4-436A-478D-B387-885049B33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782" y="1074199"/>
            <a:ext cx="11079332" cy="5530787"/>
          </a:xfrm>
        </p:spPr>
        <p:txBody>
          <a:bodyPr anchor="t" anchorCtr="0">
            <a:noAutofit/>
          </a:bodyPr>
          <a:lstStyle/>
          <a:p>
            <a:pPr lvl="0"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altLang="fr-FR" dirty="0"/>
              <a:t>Soumission par le PNLP la réflexion d’amélioration de la gestion des données de la campagnes en utilisant les TIC;</a:t>
            </a:r>
          </a:p>
          <a:p>
            <a:pPr lvl="0"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altLang="fr-FR" dirty="0"/>
              <a:t>Mise e place d’une commission pour réfléchir sur la faisabilité;</a:t>
            </a:r>
          </a:p>
          <a:p>
            <a:pPr lvl="0"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altLang="fr-FR" dirty="0"/>
              <a:t>Le rapport favorable de la commission a été présenté au CNO qui a validé;</a:t>
            </a:r>
          </a:p>
          <a:p>
            <a:pPr lvl="0"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altLang="fr-FR" dirty="0"/>
              <a:t>Mise en place de la commission TIC par note de service du président du CNO;</a:t>
            </a:r>
          </a:p>
          <a:p>
            <a:pPr marL="896938" indent="-541338"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Font typeface="Courier New" panose="02070309020205020404" pitchFamily="49" charset="0"/>
              <a:buChar char="o"/>
              <a:tabLst>
                <a:tab pos="571500" algn="l"/>
              </a:tabLst>
            </a:pPr>
            <a:r>
              <a:rPr lang="fr-FR" dirty="0"/>
              <a:t>Commission TIC composée de 4 informaticiens et d’un statisticien;</a:t>
            </a:r>
          </a:p>
          <a:p>
            <a:pPr marL="896938" indent="-541338"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Font typeface="Courier New" panose="02070309020205020404" pitchFamily="49" charset="0"/>
              <a:buChar char="o"/>
              <a:tabLst>
                <a:tab pos="571500" algn="l"/>
              </a:tabLst>
            </a:pPr>
            <a:r>
              <a:rPr lang="fr-FR" dirty="0"/>
              <a:t>Appuyée par les personnes ressources (coordonnateur, le responsable Suivi et évaluation et le point focal de la campagne) et 2 membres de la commission suivi-évaluation de la campagne.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endParaRPr lang="fr-FR" dirty="0"/>
          </a:p>
          <a:p>
            <a:pPr lvl="0"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endParaRPr lang="fr-FR" altLang="fr-FR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358622" y="2170979"/>
            <a:ext cx="25840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520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511774-8F85-4BDF-B4F4-BEE9E399A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976" y="604823"/>
            <a:ext cx="10515600" cy="584786"/>
          </a:xfrm>
        </p:spPr>
        <p:txBody>
          <a:bodyPr>
            <a:normAutofit fontScale="90000"/>
          </a:bodyPr>
          <a:lstStyle/>
          <a:p>
            <a:r>
              <a:rPr lang="fr-FR" sz="4000" b="1" dirty="0"/>
              <a:t>OBJECTIFS  DE LA DIGITALISATION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456A50-9E6B-4356-9018-B3CD733D1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9204"/>
            <a:ext cx="10515600" cy="4667759"/>
          </a:xfrm>
        </p:spPr>
        <p:txBody>
          <a:bodyPr>
            <a:normAutofit fontScale="85000" lnSpcReduction="1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Transformer les différentes fiches Excel et papiers en maquette électronique ou applications client server et Android ;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Mettre en place tous les outils numériques de la micro planification, du dénombrement des ménages et de distribution des MID, de supervision et des différentes évaluations;</a:t>
            </a: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Elaborer 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la note conceptuelle et </a:t>
            </a: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guides de formation ;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Mettre en place tout le dispositif de digitalisation y compris les procédures ;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Organiser la formation des acteurs et le paramétrage des smartphones ;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Superviser les opérations de mise en </a:t>
            </a:r>
            <a:r>
              <a:rPr lang="fr-F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oeuvre</a:t>
            </a: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;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309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6B770C-0E39-48E2-80C4-C9CB407EF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/>
              <a:t>METHODOLOGIE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331E1F3-044B-4037-99D3-3CF5E515D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402" y="1562471"/>
            <a:ext cx="10515600" cy="4190260"/>
          </a:xfrm>
        </p:spPr>
        <p:txBody>
          <a:bodyPr>
            <a:noAutofit/>
          </a:bodyPr>
          <a:lstStyle/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dirty="0"/>
              <a:t>Organisation de plusieurs séances de travail de la commission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dirty="0"/>
              <a:t>Elaboration de la note conceptuelle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dirty="0"/>
              <a:t>Conception sur la base des informations fournies par les commissions thématiques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dirty="0"/>
              <a:t>Orientation des personnes ressources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dirty="0"/>
              <a:t>Prise en compte du contexte du pays et la disponibilité des ressources.</a:t>
            </a:r>
          </a:p>
        </p:txBody>
      </p:sp>
    </p:spTree>
    <p:extLst>
      <p:ext uri="{BB962C8B-B14F-4D97-AF65-F5344CB8AC3E}">
        <p14:creationId xmlns:p14="http://schemas.microsoft.com/office/powerpoint/2010/main" val="2554665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6B770C-0E39-48E2-80C4-C9CB407EF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/>
              <a:t>METHODOLOGIE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331E1F3-044B-4037-99D3-3CF5E515D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179" y="1793289"/>
            <a:ext cx="10515600" cy="3851014"/>
          </a:xfrm>
        </p:spPr>
        <p:txBody>
          <a:bodyPr>
            <a:noAutofit/>
          </a:bodyPr>
          <a:lstStyle/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dirty="0"/>
              <a:t>choix des solutions applicables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dirty="0"/>
              <a:t>Présentation périodique du travail aux commissions technique et suivi-évaluation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dirty="0"/>
              <a:t>Réalisation des pré-test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dirty="0"/>
              <a:t>Ateliers de validation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dirty="0"/>
              <a:t>Formation des acteurs et déploiement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6213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144F0B-E9D2-4230-A9D5-B2C6673C7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668" y="390617"/>
            <a:ext cx="10515600" cy="585927"/>
          </a:xfrm>
        </p:spPr>
        <p:txBody>
          <a:bodyPr>
            <a:noAutofit/>
          </a:bodyPr>
          <a:lstStyle/>
          <a:p>
            <a:r>
              <a:rPr lang="fr-FR" sz="3600" b="1" dirty="0"/>
              <a:t>TECHNOLOGIES UTILISÉES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860173-2DD7-459E-BD78-4EAB029558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812" y="1091953"/>
            <a:ext cx="10515600" cy="5237826"/>
          </a:xfrm>
        </p:spPr>
        <p:txBody>
          <a:bodyPr>
            <a:normAutofit fontScale="85000" lnSpcReduction="20000"/>
          </a:bodyPr>
          <a:lstStyle/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b="1" dirty="0"/>
              <a:t>Microplanification</a:t>
            </a:r>
            <a:r>
              <a:rPr lang="fr-FR" dirty="0"/>
              <a:t>: application client/serveur avec Delphi et le moteur de base de données MSSQL;</a:t>
            </a:r>
          </a:p>
          <a:p>
            <a:pPr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b="1" dirty="0"/>
              <a:t>Dénombrement et distribution</a:t>
            </a:r>
            <a:r>
              <a:rPr lang="fr-FR" dirty="0"/>
              <a:t>: </a:t>
            </a:r>
            <a:r>
              <a:rPr lang="fr-FR" dirty="0" err="1"/>
              <a:t>kobotoolbox</a:t>
            </a:r>
            <a:r>
              <a:rPr lang="fr-FR" dirty="0"/>
              <a:t>/</a:t>
            </a:r>
            <a:r>
              <a:rPr lang="fr-FR" dirty="0" err="1"/>
              <a:t>kobo</a:t>
            </a:r>
            <a:r>
              <a:rPr lang="fr-FR" dirty="0"/>
              <a:t> </a:t>
            </a:r>
            <a:r>
              <a:rPr lang="fr-FR" dirty="0" err="1"/>
              <a:t>collect</a:t>
            </a:r>
            <a:r>
              <a:rPr lang="fr-FR" dirty="0"/>
              <a:t>, ODK </a:t>
            </a:r>
            <a:r>
              <a:rPr lang="fr-FR" dirty="0" err="1"/>
              <a:t>briefcase</a:t>
            </a:r>
            <a:r>
              <a:rPr lang="fr-FR" dirty="0"/>
              <a:t> et Power </a:t>
            </a:r>
            <a:r>
              <a:rPr lang="fr-FR" dirty="0" err="1"/>
              <a:t>Query</a:t>
            </a:r>
            <a:endParaRPr lang="fr-FR" dirty="0"/>
          </a:p>
          <a:p>
            <a:pPr lvl="0" fontAlgn="base"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  <a:tabLst>
                <a:tab pos="571500" algn="l"/>
              </a:tabLst>
            </a:pPr>
            <a:r>
              <a:rPr lang="fr-FR" b="1" dirty="0"/>
              <a:t>Matériel utilisé: </a:t>
            </a:r>
          </a:p>
          <a:p>
            <a:pPr lvl="1" fontAlgn="base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Font typeface="Courier New" panose="02070309020205020404" pitchFamily="49" charset="0"/>
              <a:buChar char="o"/>
              <a:tabLst>
                <a:tab pos="571500" algn="l"/>
              </a:tabLst>
            </a:pPr>
            <a:r>
              <a:rPr lang="fr-FR" dirty="0"/>
              <a:t>Smartphone</a:t>
            </a:r>
          </a:p>
          <a:p>
            <a:pPr lvl="1" fontAlgn="base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Font typeface="Courier New" panose="02070309020205020404" pitchFamily="49" charset="0"/>
              <a:buChar char="o"/>
              <a:tabLst>
                <a:tab pos="571500" algn="l"/>
              </a:tabLst>
            </a:pPr>
            <a:r>
              <a:rPr lang="fr-FR" dirty="0"/>
              <a:t>Les ordinateurs desktop servant de serveurs locaux lors des micro planification</a:t>
            </a:r>
          </a:p>
          <a:p>
            <a:pPr lvl="1" fontAlgn="base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Font typeface="Courier New" panose="02070309020205020404" pitchFamily="49" charset="0"/>
              <a:buChar char="o"/>
              <a:tabLst>
                <a:tab pos="571500" algn="l"/>
              </a:tabLst>
            </a:pPr>
            <a:r>
              <a:rPr lang="fr-FR" dirty="0"/>
              <a:t>Les routeurs pour la mise en réseaux</a:t>
            </a:r>
          </a:p>
          <a:p>
            <a:pPr lvl="1" fontAlgn="base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Font typeface="Courier New" panose="02070309020205020404" pitchFamily="49" charset="0"/>
              <a:buChar char="o"/>
              <a:tabLst>
                <a:tab pos="571500" algn="l"/>
              </a:tabLst>
            </a:pPr>
            <a:r>
              <a:rPr lang="fr-FR" dirty="0"/>
              <a:t>Les câbles réseaux. </a:t>
            </a:r>
          </a:p>
          <a:p>
            <a:pPr lvl="1" fontAlgn="base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Font typeface="Courier New" panose="02070309020205020404" pitchFamily="49" charset="0"/>
              <a:buChar char="o"/>
              <a:tabLst>
                <a:tab pos="571500" algn="l"/>
              </a:tabLst>
            </a:pPr>
            <a:r>
              <a:rPr lang="fr-FR" dirty="0"/>
              <a:t>Les onduleurs pour les serveurs </a:t>
            </a:r>
          </a:p>
          <a:p>
            <a:pPr lvl="1" fontAlgn="base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Font typeface="Courier New" panose="02070309020205020404" pitchFamily="49" charset="0"/>
              <a:buChar char="o"/>
              <a:tabLst>
                <a:tab pos="571500" algn="l"/>
              </a:tabLst>
            </a:pPr>
            <a:r>
              <a:rPr lang="fr-FR" dirty="0"/>
              <a:t>Une machine serveur général doté de toutes les caractérisés de serveur pour la centralisation</a:t>
            </a:r>
          </a:p>
          <a:p>
            <a:pPr lvl="1" fontAlgn="base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Font typeface="Courier New" panose="02070309020205020404" pitchFamily="49" charset="0"/>
              <a:buChar char="o"/>
              <a:tabLst>
                <a:tab pos="571500" algn="l"/>
              </a:tabLst>
            </a:pPr>
            <a:endParaRPr lang="fr-FR" dirty="0"/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tabLst>
                <a:tab pos="571500" algn="l"/>
              </a:tabLst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65949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966</Words>
  <Application>Microsoft Office PowerPoint</Application>
  <PresentationFormat>Widescreen</PresentationFormat>
  <Paragraphs>97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Wingdings</vt:lpstr>
      <vt:lpstr>Thème Office</vt:lpstr>
      <vt:lpstr>DIGITALISATION DE LA CAMPAGNE DES DISTRIBUTION DES MID</vt:lpstr>
      <vt:lpstr>INTRODUCTION</vt:lpstr>
      <vt:lpstr>CADRE DE MISE EN OEUVRE</vt:lpstr>
      <vt:lpstr>JUSTIFICATION</vt:lpstr>
      <vt:lpstr>DECISION</vt:lpstr>
      <vt:lpstr>OBJECTIFS  DE LA DIGITALISATION</vt:lpstr>
      <vt:lpstr>METHODOLOGIE</vt:lpstr>
      <vt:lpstr>METHODOLOGIE</vt:lpstr>
      <vt:lpstr>TECHNOLOGIES UTILISÉES</vt:lpstr>
      <vt:lpstr>PowerPoint Presentation</vt:lpstr>
      <vt:lpstr>MOBILISATION DES SMARTPHONES</vt:lpstr>
      <vt:lpstr>   COLLECTE ET TRANSMISSION DES DONNEES </vt:lpstr>
      <vt:lpstr>Difficultés</vt:lpstr>
      <vt:lpstr>Leçons apprises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faz</dc:creator>
  <cp:lastModifiedBy>Viv</cp:lastModifiedBy>
  <cp:revision>52</cp:revision>
  <dcterms:created xsi:type="dcterms:W3CDTF">2021-07-07T03:42:38Z</dcterms:created>
  <dcterms:modified xsi:type="dcterms:W3CDTF">2021-07-08T14:42:19Z</dcterms:modified>
</cp:coreProperties>
</file>