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8" r:id="rId6"/>
    <p:sldId id="379" r:id="rId7"/>
    <p:sldId id="485" r:id="rId8"/>
    <p:sldId id="397" r:id="rId9"/>
    <p:sldId id="273" r:id="rId10"/>
    <p:sldId id="409" r:id="rId11"/>
    <p:sldId id="488" r:id="rId12"/>
    <p:sldId id="276" r:id="rId13"/>
    <p:sldId id="404" r:id="rId14"/>
    <p:sldId id="283" r:id="rId15"/>
    <p:sldId id="396" r:id="rId16"/>
    <p:sldId id="401" r:id="rId17"/>
    <p:sldId id="531" r:id="rId18"/>
    <p:sldId id="3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yenne Cook" initials="CC" lastIdx="1" clrIdx="0"/>
  <p:cmAuthor id="2" name="Carlson, Jenny (GH/ID)" initials="CJ(" lastIdx="3" clrIdx="1"/>
  <p:cmAuthor id="3" name="Mary J Kante" initials="MJK" lastIdx="3" clrIdx="2">
    <p:extLst>
      <p:ext uri="{19B8F6BF-5375-455C-9EA6-DF929625EA0E}">
        <p15:presenceInfo xmlns:p15="http://schemas.microsoft.com/office/powerpoint/2012/main" userId="S::mkante@psi.org::79c73dce-6d83-45f6-82c0-f7bf751baa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91AC9A"/>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8" autoAdjust="0"/>
    <p:restoredTop sz="92399" autoAdjust="0"/>
  </p:normalViewPr>
  <p:slideViewPr>
    <p:cSldViewPr>
      <p:cViewPr varScale="1">
        <p:scale>
          <a:sx n="59" d="100"/>
          <a:sy n="59" d="100"/>
        </p:scale>
        <p:origin x="1700" y="60"/>
      </p:cViewPr>
      <p:guideLst>
        <p:guide orient="horz" pos="2160"/>
        <p:guide pos="2880"/>
      </p:guideLst>
    </p:cSldViewPr>
  </p:slideViewPr>
  <p:outlineViewPr>
    <p:cViewPr>
      <p:scale>
        <a:sx n="33" d="100"/>
        <a:sy n="33" d="100"/>
      </p:scale>
      <p:origin x="34"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01" d="100"/>
          <a:sy n="101" d="100"/>
        </p:scale>
        <p:origin x="250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517F1C-3EC0-9546-847D-07C78CF84B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850D10-D5D5-3B4A-B942-C89F77C2A6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AFC2E4-B0D1-1A4F-87A5-D8D46D816549}" type="datetimeFigureOut">
              <a:rPr lang="en-US" smtClean="0"/>
              <a:t>11/16/2021</a:t>
            </a:fld>
            <a:endParaRPr lang="en-US"/>
          </a:p>
        </p:txBody>
      </p:sp>
      <p:sp>
        <p:nvSpPr>
          <p:cNvPr id="4" name="Footer Placeholder 3">
            <a:extLst>
              <a:ext uri="{FF2B5EF4-FFF2-40B4-BE49-F238E27FC236}">
                <a16:creationId xmlns:a16="http://schemas.microsoft.com/office/drawing/2014/main" id="{A12BC82B-48A9-FA41-BE68-53752B4D6F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425A3B-8741-7344-AB5A-E41C72CA5C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6E65C-0719-A843-9E31-2441240635A3}" type="slidenum">
              <a:rPr lang="en-US" smtClean="0"/>
              <a:t>‹N°›</a:t>
            </a:fld>
            <a:endParaRPr lang="en-US"/>
          </a:p>
        </p:txBody>
      </p:sp>
    </p:spTree>
    <p:extLst>
      <p:ext uri="{BB962C8B-B14F-4D97-AF65-F5344CB8AC3E}">
        <p14:creationId xmlns:p14="http://schemas.microsoft.com/office/powerpoint/2010/main" val="1825679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80690-A986-6044-B4D9-31AF45C5A4AE}" type="datetimeFigureOut">
              <a:rPr lang="en-US" smtClean="0"/>
              <a:t>11/16/2021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2275F-1559-F642-A59A-888FBB6E750A}" type="slidenum">
              <a:rPr lang="en-US" smtClean="0"/>
              <a:t>‹N°›</a:t>
            </a:fld>
            <a:endParaRPr lang="en-US"/>
          </a:p>
        </p:txBody>
      </p:sp>
    </p:spTree>
    <p:extLst>
      <p:ext uri="{BB962C8B-B14F-4D97-AF65-F5344CB8AC3E}">
        <p14:creationId xmlns:p14="http://schemas.microsoft.com/office/powerpoint/2010/main" val="255033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42275F-1559-F642-A59A-888FBB6E750A}" type="slidenum">
              <a:rPr lang="en-US" smtClean="0"/>
              <a:t>2</a:t>
            </a:fld>
            <a:endParaRPr lang="en-US"/>
          </a:p>
        </p:txBody>
      </p:sp>
    </p:spTree>
    <p:extLst>
      <p:ext uri="{BB962C8B-B14F-4D97-AF65-F5344CB8AC3E}">
        <p14:creationId xmlns:p14="http://schemas.microsoft.com/office/powerpoint/2010/main" val="196429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5BEA6F0-3FD7-4219-BBC5-8FF46B94B2A3}" type="slidenum">
              <a:rPr lang="en-US" smtClean="0"/>
              <a:t>4</a:t>
            </a:fld>
            <a:endParaRPr lang="en-US"/>
          </a:p>
        </p:txBody>
      </p:sp>
    </p:spTree>
    <p:extLst>
      <p:ext uri="{BB962C8B-B14F-4D97-AF65-F5344CB8AC3E}">
        <p14:creationId xmlns:p14="http://schemas.microsoft.com/office/powerpoint/2010/main" val="180099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42275F-1559-F642-A59A-888FBB6E750A}" type="slidenum">
              <a:rPr lang="en-US" smtClean="0"/>
              <a:t>6</a:t>
            </a:fld>
            <a:endParaRPr lang="en-US"/>
          </a:p>
        </p:txBody>
      </p:sp>
    </p:spTree>
    <p:extLst>
      <p:ext uri="{BB962C8B-B14F-4D97-AF65-F5344CB8AC3E}">
        <p14:creationId xmlns:p14="http://schemas.microsoft.com/office/powerpoint/2010/main" val="2565013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410200"/>
          </a:xfrm>
          <a:prstGeom prst="rect">
            <a:avLst/>
          </a:prstGeom>
        </p:spPr>
      </p:pic>
      <p:sp>
        <p:nvSpPr>
          <p:cNvPr id="2" name="Title 1"/>
          <p:cNvSpPr>
            <a:spLocks noGrp="1"/>
          </p:cNvSpPr>
          <p:nvPr>
            <p:ph type="ctrTitle" hasCustomPrompt="1"/>
          </p:nvPr>
        </p:nvSpPr>
        <p:spPr>
          <a:xfrm>
            <a:off x="0" y="33528"/>
            <a:ext cx="4572000" cy="1981200"/>
          </a:xfrm>
          <a:prstGeom prst="rect">
            <a:avLst/>
          </a:prstGeom>
        </p:spPr>
        <p:txBody>
          <a:bodyPr/>
          <a:lstStyle>
            <a:lvl1pPr algn="l">
              <a:defRPr b="1" baseline="0">
                <a:solidFill>
                  <a:schemeClr val="bg1"/>
                </a:solidFill>
                <a:latin typeface="Arial" panose="020B0604020202020204" pitchFamily="34" charset="0"/>
                <a:cs typeface="Arial" panose="020B0604020202020204" pitchFamily="34" charset="0"/>
              </a:defRPr>
            </a:lvl1pPr>
          </a:lstStyle>
          <a:p>
            <a:br>
              <a:rPr lang="en-US" dirty="0"/>
            </a:br>
            <a:br>
              <a:rPr lang="en-US" dirty="0"/>
            </a:br>
            <a:r>
              <a:rPr lang="en-US" dirty="0"/>
              <a:t>Title</a:t>
            </a:r>
            <a:br>
              <a:rPr lang="en-US" dirty="0"/>
            </a:br>
            <a:r>
              <a:rPr lang="en-US" dirty="0"/>
              <a:t>Title Line 2</a:t>
            </a:r>
            <a:br>
              <a:rPr lang="en-US" dirty="0"/>
            </a:br>
            <a:br>
              <a:rPr lang="en-US" dirty="0"/>
            </a:br>
            <a:br>
              <a:rPr lang="en-US" dirty="0"/>
            </a:b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1600" y="5504597"/>
            <a:ext cx="3477757" cy="990600"/>
          </a:xfrm>
          <a:prstGeom prst="rect">
            <a:avLst/>
          </a:prstGeom>
          <a:effectLst>
            <a:outerShdw blurRad="254000" dir="2700000" algn="tl" rotWithShape="0">
              <a:srgbClr val="000000">
                <a:alpha val="20000"/>
              </a:srgbClr>
            </a:outerShdw>
          </a:effectLst>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0288" y="5486400"/>
            <a:ext cx="3916948" cy="974308"/>
          </a:xfrm>
          <a:prstGeom prst="rect">
            <a:avLst/>
          </a:prstGeom>
        </p:spPr>
      </p:pic>
      <p:sp>
        <p:nvSpPr>
          <p:cNvPr id="6" name="Title 1"/>
          <p:cNvSpPr txBox="1">
            <a:spLocks/>
          </p:cNvSpPr>
          <p:nvPr userDrawn="1"/>
        </p:nvSpPr>
        <p:spPr>
          <a:xfrm>
            <a:off x="3733800" y="2895600"/>
            <a:ext cx="5334000" cy="4171097"/>
          </a:xfrm>
          <a:prstGeom prst="rect">
            <a:avLst/>
          </a:prstGeom>
          <a:effectLst/>
        </p:spPr>
        <p:txBody>
          <a:bodyPr vert="horz" anchor="ctr">
            <a:normAutofit/>
            <a:scene3d>
              <a:camera prst="orthographicFront"/>
              <a:lightRig rig="soft" dir="t"/>
            </a:scene3d>
            <a:sp3d prstMaterial="softEdge">
              <a:bevelT w="25400" h="25400"/>
            </a:sp3d>
          </a:bodyPr>
          <a:lstStyle>
            <a:lvl1pPr algn="r" defTabSz="914400" rtl="0" eaLnBrk="1" latinLnBrk="0" hangingPunct="1">
              <a:spcBef>
                <a:spcPct val="0"/>
              </a:spcBef>
              <a:buNone/>
              <a:defRPr sz="3600" kern="1200" baseline="0">
                <a:ln>
                  <a:noFill/>
                </a:ln>
                <a:solidFill>
                  <a:srgbClr val="002A6C"/>
                </a:solidFill>
                <a:effectLst/>
                <a:latin typeface="Arial" panose="020B0604020202020204" pitchFamily="34" charset="0"/>
                <a:ea typeface="+mj-ea"/>
                <a:cs typeface="Arial" panose="020B0604020202020204" pitchFamily="34" charset="0"/>
              </a:defRPr>
            </a:lvl1pPr>
          </a:lstStyle>
          <a:p>
            <a:br>
              <a:rPr lang="en-US" b="1" dirty="0"/>
            </a:br>
            <a:endParaRPr lang="en-US" b="1" dirty="0"/>
          </a:p>
        </p:txBody>
      </p:sp>
    </p:spTree>
    <p:extLst>
      <p:ext uri="{BB962C8B-B14F-4D97-AF65-F5344CB8AC3E}">
        <p14:creationId xmlns:p14="http://schemas.microsoft.com/office/powerpoint/2010/main" val="57319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371821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79220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06410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NIGER - Revue du processus de distribution continue de MILD</a:t>
            </a:r>
          </a:p>
        </p:txBody>
      </p:sp>
      <p:sp>
        <p:nvSpPr>
          <p:cNvPr id="6" name="Slide Number Placeholder 5"/>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8865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70687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NIGER - Revue du processus de distribution continue de MILD</a:t>
            </a:r>
          </a:p>
        </p:txBody>
      </p:sp>
      <p:sp>
        <p:nvSpPr>
          <p:cNvPr id="9" name="Slide Number Placeholder 8"/>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322611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NIGER - Revue du processus de distribution continue de MILD</a:t>
            </a:r>
          </a:p>
        </p:txBody>
      </p:sp>
      <p:sp>
        <p:nvSpPr>
          <p:cNvPr id="5" name="Slide Number Placeholder 4"/>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42218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NIGER - Revue du processus de distribution continue de MILD</a:t>
            </a:r>
          </a:p>
        </p:txBody>
      </p:sp>
      <p:sp>
        <p:nvSpPr>
          <p:cNvPr id="4" name="Slide Number Placeholder 3"/>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17008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27914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NIGER - Revue du processus de distribution continue de MILD</a:t>
            </a:r>
          </a:p>
        </p:txBody>
      </p:sp>
      <p:sp>
        <p:nvSpPr>
          <p:cNvPr id="7" name="Slide Number Placeholder 6"/>
          <p:cNvSpPr>
            <a:spLocks noGrp="1"/>
          </p:cNvSpPr>
          <p:nvPr>
            <p:ph type="sldNum" sz="quarter" idx="12"/>
          </p:nvPr>
        </p:nvSpPr>
        <p:spPr/>
        <p:txBody>
          <a:bodyPr/>
          <a:lstStyle/>
          <a:p>
            <a:fld id="{FC3B48CF-7C8F-46A0-848A-C64E07C2F07C}" type="slidenum">
              <a:rPr lang="en-US" smtClean="0"/>
              <a:t>‹N°›</a:t>
            </a:fld>
            <a:endParaRPr lang="en-US"/>
          </a:p>
        </p:txBody>
      </p:sp>
    </p:spTree>
    <p:extLst>
      <p:ext uri="{BB962C8B-B14F-4D97-AF65-F5344CB8AC3E}">
        <p14:creationId xmlns:p14="http://schemas.microsoft.com/office/powerpoint/2010/main" val="35849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219200"/>
          </a:xfrm>
          <a:prstGeom prst="rect">
            <a:avLst/>
          </a:prstGeom>
          <a:solidFill>
            <a:srgbClr val="002A6C"/>
          </a:solidFill>
          <a:ln>
            <a:solidFill>
              <a:srgbClr val="00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28600" y="1524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NIGER - Revue du processus de distribution continue de MILD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B48CF-7C8F-46A0-848A-C64E07C2F07C}" type="slidenum">
              <a:rPr lang="en-US" smtClean="0"/>
              <a:t>‹N°›</a:t>
            </a:fld>
            <a:endParaRPr lang="en-US"/>
          </a:p>
        </p:txBody>
      </p:sp>
      <p:sp>
        <p:nvSpPr>
          <p:cNvPr id="8" name="Title Placeholder 8"/>
          <p:cNvSpPr>
            <a:spLocks noGrp="1"/>
          </p:cNvSpPr>
          <p:nvPr>
            <p:ph type="title"/>
          </p:nvPr>
        </p:nvSpPr>
        <p:spPr>
          <a:xfrm>
            <a:off x="533400" y="457200"/>
            <a:ext cx="8610600" cy="762000"/>
          </a:xfrm>
          <a:prstGeom prst="rect">
            <a:avLst/>
          </a:prstGeom>
          <a:effectLst/>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63773" y="77337"/>
            <a:ext cx="1588827" cy="557909"/>
          </a:xfrm>
          <a:prstGeom prst="rect">
            <a:avLst/>
          </a:prstGeom>
        </p:spPr>
      </p:pic>
    </p:spTree>
    <p:extLst>
      <p:ext uri="{BB962C8B-B14F-4D97-AF65-F5344CB8AC3E}">
        <p14:creationId xmlns:p14="http://schemas.microsoft.com/office/powerpoint/2010/main" val="260150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EAB54-2795-2F49-9D75-2088733E3E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433" y="-37618"/>
            <a:ext cx="9389633" cy="5447818"/>
          </a:xfrm>
          <a:prstGeom prst="rect">
            <a:avLst/>
          </a:prstGeom>
        </p:spPr>
      </p:pic>
      <p:sp>
        <p:nvSpPr>
          <p:cNvPr id="8" name="Title 1">
            <a:extLst>
              <a:ext uri="{FF2B5EF4-FFF2-40B4-BE49-F238E27FC236}">
                <a16:creationId xmlns:a16="http://schemas.microsoft.com/office/drawing/2014/main" id="{B224DB6A-AFDF-6040-B05B-E70EE85FB43F}"/>
              </a:ext>
            </a:extLst>
          </p:cNvPr>
          <p:cNvSpPr txBox="1">
            <a:spLocks/>
          </p:cNvSpPr>
          <p:nvPr/>
        </p:nvSpPr>
        <p:spPr>
          <a:xfrm>
            <a:off x="3797756" y="228600"/>
            <a:ext cx="5346244" cy="5120914"/>
          </a:xfrm>
          <a:prstGeom prst="rect">
            <a:avLst/>
          </a:prstGeom>
        </p:spPr>
        <p:txBody>
          <a:bodyPr lIns="91440" tIns="45720" rIns="91440" bIns="45720" anchor="t">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b="1" dirty="0"/>
          </a:p>
          <a:p>
            <a:pPr marL="0" indent="0">
              <a:buNone/>
            </a:pPr>
            <a:r>
              <a:rPr lang="en-US" b="1"/>
              <a:t>CD Assessment: </a:t>
            </a:r>
            <a:r>
              <a:rPr lang="en-US" b="1" dirty="0"/>
              <a:t>Cameroon</a:t>
            </a:r>
            <a:endParaRPr lang="en-US" dirty="0"/>
          </a:p>
          <a:p>
            <a:pPr marL="0" indent="0">
              <a:buFont typeface="Arial" panose="020B0604020202020204" pitchFamily="34" charset="0"/>
              <a:buNone/>
            </a:pPr>
            <a:br>
              <a:rPr lang="en-US" dirty="0"/>
            </a:br>
            <a:endParaRPr lang="en-US" dirty="0"/>
          </a:p>
          <a:p>
            <a:pPr marL="0" indent="0">
              <a:buNone/>
            </a:pPr>
            <a:r>
              <a:rPr lang="en-US" b="1" baseline="30000" dirty="0"/>
              <a:t>Dr </a:t>
            </a:r>
            <a:r>
              <a:rPr lang="en-US" b="1" baseline="30000" dirty="0" err="1"/>
              <a:t>Ateba</a:t>
            </a:r>
            <a:r>
              <a:rPr lang="en-US" b="1" baseline="30000" dirty="0"/>
              <a:t>, PNLP.</a:t>
            </a:r>
          </a:p>
          <a:p>
            <a:pPr marL="0" indent="0">
              <a:buNone/>
            </a:pPr>
            <a:r>
              <a:rPr lang="en-US" b="1" baseline="30000" dirty="0"/>
              <a:t>CDWG </a:t>
            </a:r>
          </a:p>
          <a:p>
            <a:pPr marL="0" indent="0">
              <a:buNone/>
            </a:pPr>
            <a:r>
              <a:rPr lang="en-US" b="1" baseline="30000" dirty="0"/>
              <a:t>November 18th</a:t>
            </a:r>
            <a:br>
              <a:rPr lang="en-US" dirty="0"/>
            </a:br>
            <a:br>
              <a:rPr lang="en-US" dirty="0"/>
            </a:br>
            <a:endParaRPr lang="en-US" dirty="0"/>
          </a:p>
          <a:p>
            <a:pPr marL="0" indent="0">
              <a:buNone/>
            </a:pPr>
            <a:endParaRPr lang="en-US" dirty="0">
              <a:solidFill>
                <a:schemeClr val="bg1"/>
              </a:solidFill>
            </a:endParaRPr>
          </a:p>
        </p:txBody>
      </p:sp>
      <p:sp>
        <p:nvSpPr>
          <p:cNvPr id="11" name="TextBox 10">
            <a:extLst>
              <a:ext uri="{FF2B5EF4-FFF2-40B4-BE49-F238E27FC236}">
                <a16:creationId xmlns:a16="http://schemas.microsoft.com/office/drawing/2014/main" id="{F7537148-3F53-5D4D-BA73-EB847FBB8465}"/>
              </a:ext>
            </a:extLst>
          </p:cNvPr>
          <p:cNvSpPr txBox="1"/>
          <p:nvPr/>
        </p:nvSpPr>
        <p:spPr>
          <a:xfrm>
            <a:off x="8682335" y="1920515"/>
            <a:ext cx="492443" cy="3428999"/>
          </a:xfrm>
          <a:prstGeom prst="rect">
            <a:avLst/>
          </a:prstGeom>
          <a:noFill/>
        </p:spPr>
        <p:txBody>
          <a:bodyPr vert="vert270" wrap="square" rtlCol="0">
            <a:spAutoFit/>
          </a:bodyPr>
          <a:lstStyle/>
          <a:p>
            <a:r>
              <a:rPr lang="en-US" sz="2000" b="1" dirty="0">
                <a:solidFill>
                  <a:schemeClr val="bg1"/>
                </a:solidFill>
              </a:rPr>
              <a:t>Photo credit: Jenn Warren </a:t>
            </a:r>
          </a:p>
        </p:txBody>
      </p:sp>
    </p:spTree>
    <p:extLst>
      <p:ext uri="{BB962C8B-B14F-4D97-AF65-F5344CB8AC3E}">
        <p14:creationId xmlns:p14="http://schemas.microsoft.com/office/powerpoint/2010/main" val="78394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B9F0-13FB-9D4B-984B-7C417CABA592}"/>
              </a:ext>
            </a:extLst>
          </p:cNvPr>
          <p:cNvSpPr>
            <a:spLocks noGrp="1"/>
          </p:cNvSpPr>
          <p:nvPr>
            <p:ph type="title"/>
          </p:nvPr>
        </p:nvSpPr>
        <p:spPr>
          <a:xfrm>
            <a:off x="1858347" y="24882"/>
            <a:ext cx="6858000" cy="1143000"/>
          </a:xfrm>
        </p:spPr>
        <p:txBody>
          <a:bodyPr>
            <a:normAutofit/>
          </a:bodyPr>
          <a:lstStyle/>
          <a:p>
            <a:r>
              <a:rPr lang="en-US" sz="2600" dirty="0"/>
              <a:t>DISTRIBUTION DE MILDA AU CAMEROON</a:t>
            </a:r>
          </a:p>
        </p:txBody>
      </p:sp>
      <p:sp>
        <p:nvSpPr>
          <p:cNvPr id="4" name="Slide Number Placeholder 3">
            <a:extLst>
              <a:ext uri="{FF2B5EF4-FFF2-40B4-BE49-F238E27FC236}">
                <a16:creationId xmlns:a16="http://schemas.microsoft.com/office/drawing/2014/main" id="{3CAA4FEC-D863-EC47-BA78-DEE1F230708A}"/>
              </a:ext>
            </a:extLst>
          </p:cNvPr>
          <p:cNvSpPr>
            <a:spLocks noGrp="1"/>
          </p:cNvSpPr>
          <p:nvPr>
            <p:ph type="sldNum" sz="quarter" idx="12"/>
          </p:nvPr>
        </p:nvSpPr>
        <p:spPr/>
        <p:txBody>
          <a:bodyPr/>
          <a:lstStyle/>
          <a:p>
            <a:fld id="{FC3B48CF-7C8F-46A0-848A-C64E07C2F07C}" type="slidenum">
              <a:rPr lang="en-US" smtClean="0"/>
              <a:t>10</a:t>
            </a:fld>
            <a:endParaRPr lang="en-US"/>
          </a:p>
        </p:txBody>
      </p:sp>
      <p:graphicFrame>
        <p:nvGraphicFramePr>
          <p:cNvPr id="6" name="Table 5">
            <a:extLst>
              <a:ext uri="{FF2B5EF4-FFF2-40B4-BE49-F238E27FC236}">
                <a16:creationId xmlns:a16="http://schemas.microsoft.com/office/drawing/2014/main" id="{3717A9F8-3E7C-7E4F-A681-94796737160E}"/>
              </a:ext>
            </a:extLst>
          </p:cNvPr>
          <p:cNvGraphicFramePr>
            <a:graphicFrameLocks noGrp="1"/>
          </p:cNvGraphicFramePr>
          <p:nvPr/>
        </p:nvGraphicFramePr>
        <p:xfrm>
          <a:off x="85165" y="1214353"/>
          <a:ext cx="9058835" cy="5247407"/>
        </p:xfrm>
        <a:graphic>
          <a:graphicData uri="http://schemas.openxmlformats.org/drawingml/2006/table">
            <a:tbl>
              <a:tblPr firstRow="1" bandRow="1">
                <a:tableStyleId>{5C22544A-7EE6-4342-B048-85BDC9FD1C3A}</a:tableStyleId>
              </a:tblPr>
              <a:tblGrid>
                <a:gridCol w="1515035">
                  <a:extLst>
                    <a:ext uri="{9D8B030D-6E8A-4147-A177-3AD203B41FA5}">
                      <a16:colId xmlns:a16="http://schemas.microsoft.com/office/drawing/2014/main" val="2696529603"/>
                    </a:ext>
                  </a:extLst>
                </a:gridCol>
                <a:gridCol w="7543800">
                  <a:extLst>
                    <a:ext uri="{9D8B030D-6E8A-4147-A177-3AD203B41FA5}">
                      <a16:colId xmlns:a16="http://schemas.microsoft.com/office/drawing/2014/main" val="830247997"/>
                    </a:ext>
                  </a:extLst>
                </a:gridCol>
              </a:tblGrid>
              <a:tr h="401087">
                <a:tc>
                  <a:txBody>
                    <a:bodyPr/>
                    <a:lstStyle/>
                    <a:p>
                      <a:pPr lvl="0"/>
                      <a:endParaRPr lang="fr-FR" sz="1800" dirty="0">
                        <a:latin typeface="Arial Narrow" panose="020B0606020202030204" pitchFamily="34" charset="0"/>
                      </a:endParaRPr>
                    </a:p>
                  </a:txBody>
                  <a:tcPr/>
                </a:tc>
                <a:tc>
                  <a:txBody>
                    <a:bodyPr/>
                    <a:lstStyle/>
                    <a:p>
                      <a:r>
                        <a:rPr lang="en-US" sz="1800" dirty="0">
                          <a:latin typeface="Arial Narrow" panose="020B0606020202030204" pitchFamily="34" charset="0"/>
                        </a:rPr>
                        <a:t>OBSERVATIONS </a:t>
                      </a:r>
                    </a:p>
                  </a:txBody>
                  <a:tcPr/>
                </a:tc>
                <a:extLst>
                  <a:ext uri="{0D108BD9-81ED-4DB2-BD59-A6C34878D82A}">
                    <a16:rowId xmlns:a16="http://schemas.microsoft.com/office/drawing/2014/main" val="4104750616"/>
                  </a:ext>
                </a:extLst>
              </a:tr>
              <a:tr h="234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1" dirty="0">
                          <a:latin typeface="Arial Narrow" panose="020B0606020202030204" pitchFamily="34" charset="0"/>
                        </a:rPr>
                        <a:t>Identification des bénéficiaires</a:t>
                      </a:r>
                    </a:p>
                  </a:txBody>
                  <a:tcPr/>
                </a:tc>
                <a:tc>
                  <a:txBody>
                    <a:bodyPr/>
                    <a:lstStyle/>
                    <a:p>
                      <a:pPr marL="285750" indent="-285750">
                        <a:buFont typeface="Wingdings" panose="05000000000000000000" pitchFamily="2" charset="2"/>
                        <a:buChar char="§"/>
                      </a:pPr>
                      <a:r>
                        <a:rPr lang="en-US" sz="1700" dirty="0">
                          <a:latin typeface="Arial Narrow" panose="020B0606020202030204" pitchFamily="34" charset="0"/>
                        </a:rPr>
                        <a:t>Les MILDA </a:t>
                      </a:r>
                      <a:r>
                        <a:rPr lang="en-US" sz="1700" dirty="0" err="1">
                          <a:latin typeface="Arial Narrow" panose="020B0606020202030204" pitchFamily="34" charset="0"/>
                        </a:rPr>
                        <a:t>sont</a:t>
                      </a:r>
                      <a:r>
                        <a:rPr lang="en-US" sz="1700" dirty="0">
                          <a:latin typeface="Arial Narrow" panose="020B0606020202030204" pitchFamily="34" charset="0"/>
                        </a:rPr>
                        <a:t> </a:t>
                      </a:r>
                      <a:r>
                        <a:rPr lang="en-US" sz="1700" dirty="0" err="1">
                          <a:latin typeface="Arial Narrow" panose="020B0606020202030204" pitchFamily="34" charset="0"/>
                        </a:rPr>
                        <a:t>distribuées</a:t>
                      </a:r>
                      <a:r>
                        <a:rPr lang="en-US" sz="1700" dirty="0">
                          <a:latin typeface="Arial Narrow" panose="020B0606020202030204" pitchFamily="34" charset="0"/>
                        </a:rPr>
                        <a:t> en routine et </a:t>
                      </a:r>
                      <a:r>
                        <a:rPr lang="en-US" sz="1700" dirty="0" err="1">
                          <a:latin typeface="Arial Narrow" panose="020B0606020202030204" pitchFamily="34" charset="0"/>
                        </a:rPr>
                        <a:t>gratuitement</a:t>
                      </a:r>
                      <a:r>
                        <a:rPr lang="en-US" sz="1700" baseline="0" dirty="0">
                          <a:latin typeface="Arial Narrow" panose="020B0606020202030204" pitchFamily="34" charset="0"/>
                        </a:rPr>
                        <a:t> </a:t>
                      </a:r>
                      <a:r>
                        <a:rPr lang="en-US" sz="1700" dirty="0">
                          <a:latin typeface="Arial Narrow" panose="020B0606020202030204" pitchFamily="34" charset="0"/>
                        </a:rPr>
                        <a:t>aux FE au </a:t>
                      </a:r>
                      <a:r>
                        <a:rPr lang="en-US" sz="1700" dirty="0" err="1">
                          <a:latin typeface="Arial Narrow" panose="020B0606020202030204" pitchFamily="34" charset="0"/>
                        </a:rPr>
                        <a:t>cours</a:t>
                      </a:r>
                      <a:r>
                        <a:rPr lang="en-US" sz="1700" dirty="0">
                          <a:latin typeface="Arial Narrow" panose="020B0606020202030204" pitchFamily="34" charset="0"/>
                        </a:rPr>
                        <a:t> de la CPN1</a:t>
                      </a:r>
                    </a:p>
                    <a:p>
                      <a:pPr marL="285750" indent="-285750">
                        <a:buFont typeface="Wingdings" panose="05000000000000000000" pitchFamily="2" charset="2"/>
                        <a:buChar char="§"/>
                      </a:pPr>
                      <a:r>
                        <a:rPr lang="en-US" sz="1700" dirty="0">
                          <a:latin typeface="Arial Narrow" panose="020B0606020202030204" pitchFamily="34" charset="0"/>
                        </a:rPr>
                        <a:t>Existence </a:t>
                      </a:r>
                      <a:r>
                        <a:rPr lang="en-US" sz="1700" dirty="0" err="1">
                          <a:latin typeface="Arial Narrow" panose="020B0606020202030204" pitchFamily="34" charset="0"/>
                        </a:rPr>
                        <a:t>d’une</a:t>
                      </a:r>
                      <a:r>
                        <a:rPr lang="en-US" sz="1700" dirty="0">
                          <a:latin typeface="Arial Narrow" panose="020B0606020202030204" pitchFamily="34" charset="0"/>
                        </a:rPr>
                        <a:t> </a:t>
                      </a:r>
                      <a:r>
                        <a:rPr lang="en-US" sz="1700" dirty="0" err="1">
                          <a:latin typeface="Arial Narrow" panose="020B0606020202030204" pitchFamily="34" charset="0"/>
                        </a:rPr>
                        <a:t>difficulté</a:t>
                      </a:r>
                      <a:r>
                        <a:rPr lang="en-US" sz="1700" dirty="0">
                          <a:latin typeface="Arial Narrow" panose="020B0606020202030204" pitchFamily="34" charset="0"/>
                        </a:rPr>
                        <a:t> </a:t>
                      </a:r>
                      <a:r>
                        <a:rPr lang="en-US" sz="1700" dirty="0" err="1">
                          <a:latin typeface="Arial Narrow" panose="020B0606020202030204" pitchFamily="34" charset="0"/>
                        </a:rPr>
                        <a:t>réelle</a:t>
                      </a:r>
                      <a:r>
                        <a:rPr lang="en-US" sz="1700" dirty="0">
                          <a:latin typeface="Arial Narrow" panose="020B0606020202030204" pitchFamily="34" charset="0"/>
                        </a:rPr>
                        <a:t> à </a:t>
                      </a:r>
                      <a:r>
                        <a:rPr lang="en-US" sz="1700" dirty="0" err="1">
                          <a:latin typeface="Arial Narrow" panose="020B0606020202030204" pitchFamily="34" charset="0"/>
                        </a:rPr>
                        <a:t>atteindre</a:t>
                      </a:r>
                      <a:r>
                        <a:rPr lang="en-US" sz="1700" dirty="0">
                          <a:latin typeface="Arial Narrow" panose="020B0606020202030204" pitchFamily="34" charset="0"/>
                        </a:rPr>
                        <a:t> </a:t>
                      </a:r>
                      <a:r>
                        <a:rPr lang="en-US" sz="1700" dirty="0" err="1">
                          <a:latin typeface="Arial Narrow" panose="020B0606020202030204" pitchFamily="34" charset="0"/>
                        </a:rPr>
                        <a:t>toutes</a:t>
                      </a:r>
                      <a:r>
                        <a:rPr lang="en-US" sz="1700" dirty="0">
                          <a:latin typeface="Arial Narrow" panose="020B0606020202030204" pitchFamily="34" charset="0"/>
                        </a:rPr>
                        <a:t> les FE</a:t>
                      </a:r>
                      <a:r>
                        <a:rPr lang="en-US" sz="1700" baseline="0" dirty="0">
                          <a:latin typeface="Arial Narrow" panose="020B0606020202030204" pitchFamily="34" charset="0"/>
                        </a:rPr>
                        <a:t> </a:t>
                      </a:r>
                      <a:r>
                        <a:rPr lang="en-US" sz="1700" baseline="0" dirty="0" err="1">
                          <a:latin typeface="Arial Narrow" panose="020B0606020202030204" pitchFamily="34" charset="0"/>
                        </a:rPr>
                        <a:t>attendues</a:t>
                      </a:r>
                      <a:endParaRPr lang="en-US" sz="1700" baseline="0" dirty="0">
                        <a:latin typeface="Arial Narrow" panose="020B0606020202030204" pitchFamily="34" charset="0"/>
                      </a:endParaRPr>
                    </a:p>
                    <a:p>
                      <a:pPr marL="285750" indent="-285750">
                        <a:buFont typeface="Wingdings" panose="05000000000000000000" pitchFamily="2" charset="2"/>
                        <a:buChar char="§"/>
                      </a:pPr>
                      <a:r>
                        <a:rPr lang="en-US" sz="1700" baseline="0" dirty="0" err="1">
                          <a:latin typeface="Arial Narrow" panose="020B0606020202030204" pitchFamily="34" charset="0"/>
                        </a:rPr>
                        <a:t>Incohérence</a:t>
                      </a:r>
                      <a:r>
                        <a:rPr lang="en-US" sz="1700" baseline="0" dirty="0">
                          <a:latin typeface="Arial Narrow" panose="020B0606020202030204" pitchFamily="34" charset="0"/>
                        </a:rPr>
                        <a:t> </a:t>
                      </a:r>
                      <a:r>
                        <a:rPr lang="en-US" sz="1700" baseline="0" dirty="0" err="1">
                          <a:latin typeface="Arial Narrow" panose="020B0606020202030204" pitchFamily="34" charset="0"/>
                        </a:rPr>
                        <a:t>observée</a:t>
                      </a:r>
                      <a:r>
                        <a:rPr lang="en-US" sz="1700" baseline="0" dirty="0">
                          <a:latin typeface="Arial Narrow" panose="020B0606020202030204" pitchFamily="34" charset="0"/>
                        </a:rPr>
                        <a:t> quant aux </a:t>
                      </a:r>
                      <a:r>
                        <a:rPr lang="en-US" sz="1700" baseline="0" dirty="0" err="1">
                          <a:latin typeface="Arial Narrow" panose="020B0606020202030204" pitchFamily="34" charset="0"/>
                        </a:rPr>
                        <a:t>cibles</a:t>
                      </a:r>
                      <a:r>
                        <a:rPr lang="en-US" sz="1700" baseline="0" dirty="0">
                          <a:latin typeface="Arial Narrow" panose="020B0606020202030204" pitchFamily="34" charset="0"/>
                        </a:rPr>
                        <a:t> entre le PSN et </a:t>
                      </a:r>
                      <a:r>
                        <a:rPr lang="en-US" sz="1700" baseline="0" dirty="0" err="1">
                          <a:latin typeface="Arial Narrow" panose="020B0606020202030204" pitchFamily="34" charset="0"/>
                        </a:rPr>
                        <a:t>ce</a:t>
                      </a:r>
                      <a:r>
                        <a:rPr lang="en-US" sz="1700" baseline="0" dirty="0">
                          <a:latin typeface="Arial Narrow" panose="020B0606020202030204" pitchFamily="34" charset="0"/>
                        </a:rPr>
                        <a:t> qui </a:t>
                      </a:r>
                      <a:r>
                        <a:rPr lang="en-US" sz="1700" baseline="0" dirty="0" err="1">
                          <a:latin typeface="Arial Narrow" panose="020B0606020202030204" pitchFamily="34" charset="0"/>
                        </a:rPr>
                        <a:t>est</a:t>
                      </a:r>
                      <a:r>
                        <a:rPr lang="en-US" sz="1700" baseline="0" dirty="0">
                          <a:latin typeface="Arial Narrow" panose="020B0606020202030204" pitchFamily="34" charset="0"/>
                        </a:rPr>
                        <a:t> </a:t>
                      </a:r>
                      <a:r>
                        <a:rPr lang="en-US" sz="1700" baseline="0" dirty="0" err="1">
                          <a:latin typeface="Arial Narrow" panose="020B0606020202030204" pitchFamily="34" charset="0"/>
                        </a:rPr>
                        <a:t>effectivement</a:t>
                      </a:r>
                      <a:r>
                        <a:rPr lang="en-US" sz="1700" baseline="0" dirty="0">
                          <a:latin typeface="Arial Narrow" panose="020B0606020202030204" pitchFamily="34" charset="0"/>
                        </a:rPr>
                        <a:t> fait </a:t>
                      </a:r>
                      <a:r>
                        <a:rPr lang="en-US" sz="1700" baseline="0" dirty="0" err="1">
                          <a:latin typeface="Arial Narrow" panose="020B0606020202030204" pitchFamily="34" charset="0"/>
                        </a:rPr>
                        <a:t>sur</a:t>
                      </a:r>
                      <a:r>
                        <a:rPr lang="en-US" sz="1700" baseline="0" dirty="0">
                          <a:latin typeface="Arial Narrow" panose="020B0606020202030204" pitchFamily="34" charset="0"/>
                        </a:rPr>
                        <a:t> le terrain.</a:t>
                      </a:r>
                    </a:p>
                    <a:p>
                      <a:pPr marL="285750" indent="-285750">
                        <a:buFont typeface="Wingdings" panose="05000000000000000000" pitchFamily="2" charset="2"/>
                        <a:buChar char="§"/>
                      </a:pPr>
                      <a:r>
                        <a:rPr lang="en-US" sz="1700" baseline="0" dirty="0" err="1">
                          <a:latin typeface="Arial Narrow" panose="020B0606020202030204" pitchFamily="34" charset="0"/>
                        </a:rPr>
                        <a:t>Exigence</a:t>
                      </a:r>
                      <a:r>
                        <a:rPr lang="en-US" sz="1700" baseline="0" dirty="0">
                          <a:latin typeface="Arial Narrow" panose="020B0606020202030204" pitchFamily="34" charset="0"/>
                        </a:rPr>
                        <a:t> de </a:t>
                      </a:r>
                      <a:r>
                        <a:rPr lang="en-US" sz="1700" baseline="0" dirty="0" err="1">
                          <a:latin typeface="Arial Narrow" panose="020B0606020202030204" pitchFamily="34" charset="0"/>
                        </a:rPr>
                        <a:t>l’identification</a:t>
                      </a:r>
                      <a:r>
                        <a:rPr lang="en-US" sz="1700" baseline="0" dirty="0">
                          <a:latin typeface="Arial Narrow" panose="020B0606020202030204" pitchFamily="34" charset="0"/>
                        </a:rPr>
                        <a:t> par </a:t>
                      </a:r>
                      <a:r>
                        <a:rPr lang="en-US" sz="1700" baseline="0" dirty="0" err="1">
                          <a:latin typeface="Arial Narrow" panose="020B0606020202030204" pitchFamily="34" charset="0"/>
                        </a:rPr>
                        <a:t>une</a:t>
                      </a:r>
                      <a:r>
                        <a:rPr lang="en-US" sz="1700" baseline="0" dirty="0">
                          <a:latin typeface="Arial Narrow" panose="020B0606020202030204" pitchFamily="34" charset="0"/>
                        </a:rPr>
                        <a:t> carte </a:t>
                      </a:r>
                      <a:r>
                        <a:rPr lang="en-US" sz="1700" baseline="0" dirty="0" err="1">
                          <a:latin typeface="Arial Narrow" panose="020B0606020202030204" pitchFamily="34" charset="0"/>
                        </a:rPr>
                        <a:t>officielle</a:t>
                      </a:r>
                      <a:r>
                        <a:rPr lang="en-US" sz="1700" baseline="0" dirty="0">
                          <a:latin typeface="Arial Narrow" panose="020B0606020202030204" pitchFamily="34" charset="0"/>
                        </a:rPr>
                        <a:t> </a:t>
                      </a:r>
                      <a:r>
                        <a:rPr lang="en-US" sz="1700" baseline="0" dirty="0" err="1">
                          <a:latin typeface="Arial Narrow" panose="020B0606020202030204" pitchFamily="34" charset="0"/>
                        </a:rPr>
                        <a:t>avant</a:t>
                      </a:r>
                      <a:r>
                        <a:rPr lang="en-US" sz="1700" baseline="0" dirty="0">
                          <a:latin typeface="Arial Narrow" panose="020B0606020202030204" pitchFamily="34" charset="0"/>
                        </a:rPr>
                        <a:t> acquisition de la MILDA</a:t>
                      </a:r>
                    </a:p>
                    <a:p>
                      <a:pPr marL="285750" indent="-285750">
                        <a:buFont typeface="Wingdings" panose="05000000000000000000" pitchFamily="2" charset="2"/>
                        <a:buChar char="§"/>
                      </a:pPr>
                      <a:r>
                        <a:rPr lang="en-US" sz="1700" baseline="0" dirty="0">
                          <a:latin typeface="Arial Narrow" panose="020B0606020202030204" pitchFamily="34" charset="0"/>
                        </a:rPr>
                        <a:t>Production des carnets de CPN par le FRPS; </a:t>
                      </a:r>
                      <a:r>
                        <a:rPr lang="en-US" sz="1700" baseline="0" dirty="0" err="1">
                          <a:latin typeface="Arial Narrow" panose="020B0606020202030204" pitchFamily="34" charset="0"/>
                        </a:rPr>
                        <a:t>cependant</a:t>
                      </a:r>
                      <a:r>
                        <a:rPr lang="en-US" sz="1700" baseline="0" dirty="0">
                          <a:latin typeface="Arial Narrow" panose="020B0606020202030204" pitchFamily="34" charset="0"/>
                        </a:rPr>
                        <a:t> </a:t>
                      </a:r>
                      <a:r>
                        <a:rPr lang="en-US" sz="1700" baseline="0" dirty="0" err="1">
                          <a:latin typeface="Arial Narrow" panose="020B0606020202030204" pitchFamily="34" charset="0"/>
                        </a:rPr>
                        <a:t>ces</a:t>
                      </a:r>
                      <a:r>
                        <a:rPr lang="en-US" sz="1700" baseline="0" dirty="0">
                          <a:latin typeface="Arial Narrow" panose="020B0606020202030204" pitchFamily="34" charset="0"/>
                        </a:rPr>
                        <a:t> carnets ne </a:t>
                      </a:r>
                      <a:r>
                        <a:rPr lang="en-US" sz="1700" baseline="0" dirty="0" err="1">
                          <a:latin typeface="Arial Narrow" panose="020B0606020202030204" pitchFamily="34" charset="0"/>
                        </a:rPr>
                        <a:t>sont</a:t>
                      </a:r>
                      <a:r>
                        <a:rPr lang="en-US" sz="1700" baseline="0" dirty="0">
                          <a:latin typeface="Arial Narrow" panose="020B0606020202030204" pitchFamily="34" charset="0"/>
                        </a:rPr>
                        <a:t> pas </a:t>
                      </a:r>
                      <a:r>
                        <a:rPr lang="en-US" sz="1700" baseline="0" dirty="0" err="1">
                          <a:latin typeface="Arial Narrow" panose="020B0606020202030204" pitchFamily="34" charset="0"/>
                        </a:rPr>
                        <a:t>harmonisés</a:t>
                      </a:r>
                      <a:r>
                        <a:rPr lang="en-US" sz="1700" baseline="0" dirty="0">
                          <a:latin typeface="Arial Narrow" panose="020B0606020202030204" pitchFamily="34" charset="0"/>
                        </a:rPr>
                        <a:t> et ne portent </a:t>
                      </a:r>
                      <a:r>
                        <a:rPr lang="en-US" sz="1700" baseline="0" dirty="0" err="1">
                          <a:latin typeface="Arial Narrow" panose="020B0606020202030204" pitchFamily="34" charset="0"/>
                        </a:rPr>
                        <a:t>ni</a:t>
                      </a:r>
                      <a:r>
                        <a:rPr lang="en-US" sz="1700" baseline="0" dirty="0">
                          <a:latin typeface="Arial Narrow" panose="020B0606020202030204" pitchFamily="34" charset="0"/>
                        </a:rPr>
                        <a:t> messages </a:t>
                      </a:r>
                      <a:r>
                        <a:rPr lang="en-US" sz="1700" baseline="0" dirty="0" err="1">
                          <a:latin typeface="Arial Narrow" panose="020B0606020202030204" pitchFamily="34" charset="0"/>
                        </a:rPr>
                        <a:t>sur</a:t>
                      </a:r>
                      <a:r>
                        <a:rPr lang="en-US" sz="1700" baseline="0" dirty="0">
                          <a:latin typeface="Arial Narrow" panose="020B0606020202030204" pitchFamily="34" charset="0"/>
                        </a:rPr>
                        <a:t> </a:t>
                      </a:r>
                      <a:r>
                        <a:rPr lang="en-US" sz="1700" baseline="0" dirty="0" err="1">
                          <a:latin typeface="Arial Narrow" panose="020B0606020202030204" pitchFamily="34" charset="0"/>
                        </a:rPr>
                        <a:t>l’utilisation</a:t>
                      </a:r>
                      <a:r>
                        <a:rPr lang="en-US" sz="1700" baseline="0" dirty="0">
                          <a:latin typeface="Arial Narrow" panose="020B0606020202030204" pitchFamily="34" charset="0"/>
                        </a:rPr>
                        <a:t> des MILDA, </a:t>
                      </a:r>
                      <a:r>
                        <a:rPr lang="en-US" sz="1700" baseline="0" dirty="0" err="1">
                          <a:latin typeface="Arial Narrow" panose="020B0606020202030204" pitchFamily="34" charset="0"/>
                        </a:rPr>
                        <a:t>ni</a:t>
                      </a:r>
                      <a:r>
                        <a:rPr lang="en-US" sz="1700" baseline="0" dirty="0">
                          <a:latin typeface="Arial Narrow" panose="020B0606020202030204" pitchFamily="34" charset="0"/>
                        </a:rPr>
                        <a:t> indication de reception des MILDA </a:t>
                      </a:r>
                      <a:r>
                        <a:rPr lang="en-US" sz="1700" baseline="0" dirty="0" err="1">
                          <a:latin typeface="Arial Narrow" panose="020B0606020202030204" pitchFamily="34" charset="0"/>
                        </a:rPr>
                        <a:t>ou</a:t>
                      </a:r>
                      <a:r>
                        <a:rPr lang="en-US" sz="1700" baseline="0" dirty="0">
                          <a:latin typeface="Arial Narrow" panose="020B0606020202030204" pitchFamily="34" charset="0"/>
                        </a:rPr>
                        <a:t> non</a:t>
                      </a:r>
                    </a:p>
                    <a:p>
                      <a:pPr marL="0" indent="0">
                        <a:buFont typeface="Wingdings" panose="05000000000000000000" pitchFamily="2" charset="2"/>
                        <a:buNone/>
                      </a:pPr>
                      <a:endParaRPr lang="en-US" sz="1700" baseline="0" dirty="0">
                        <a:latin typeface="Arial Narrow" panose="020B0606020202030204" pitchFamily="34" charset="0"/>
                      </a:endParaRPr>
                    </a:p>
                  </a:txBody>
                  <a:tcPr/>
                </a:tc>
                <a:extLst>
                  <a:ext uri="{0D108BD9-81ED-4DB2-BD59-A6C34878D82A}">
                    <a16:rowId xmlns:a16="http://schemas.microsoft.com/office/drawing/2014/main" val="579142412"/>
                  </a:ext>
                </a:extLst>
              </a:tr>
              <a:tr h="2342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Arial Narrow" panose="020B0606020202030204" pitchFamily="34" charset="0"/>
                        </a:rPr>
                        <a:t>Quantification</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700" b="1" dirty="0">
                        <a:latin typeface="Arial Narrow" panose="020B0606020202030204" pitchFamily="34" charset="0"/>
                      </a:endParaRPr>
                    </a:p>
                  </a:txBody>
                  <a:tcPr/>
                </a:tc>
                <a:tc>
                  <a:txBody>
                    <a:bodyPr/>
                    <a:lstStyle/>
                    <a:p>
                      <a:pPr marL="285750" indent="-285750">
                        <a:buFont typeface="Wingdings" panose="05000000000000000000" pitchFamily="2" charset="2"/>
                        <a:buChar char="§"/>
                      </a:pPr>
                      <a:r>
                        <a:rPr lang="en-US" sz="1700" dirty="0">
                          <a:latin typeface="Arial Narrow" panose="020B0606020202030204" pitchFamily="34" charset="0"/>
                        </a:rPr>
                        <a:t>Quantification à </a:t>
                      </a:r>
                      <a:r>
                        <a:rPr lang="en-US" sz="1700" dirty="0" err="1">
                          <a:latin typeface="Arial Narrow" panose="020B0606020202030204" pitchFamily="34" charset="0"/>
                        </a:rPr>
                        <a:t>partir</a:t>
                      </a:r>
                      <a:r>
                        <a:rPr lang="en-US" sz="1700" baseline="0" dirty="0">
                          <a:latin typeface="Arial Narrow" panose="020B0606020202030204" pitchFamily="34" charset="0"/>
                        </a:rPr>
                        <a:t> du </a:t>
                      </a:r>
                      <a:r>
                        <a:rPr lang="en-US" sz="1700" baseline="0" dirty="0" err="1">
                          <a:latin typeface="Arial Narrow" panose="020B0606020202030204" pitchFamily="34" charset="0"/>
                        </a:rPr>
                        <a:t>niveau</a:t>
                      </a:r>
                      <a:r>
                        <a:rPr lang="en-US" sz="1700" baseline="0" dirty="0">
                          <a:latin typeface="Arial Narrow" panose="020B0606020202030204" pitchFamily="34" charset="0"/>
                        </a:rPr>
                        <a:t> Central </a:t>
                      </a:r>
                      <a:r>
                        <a:rPr lang="fr-FR" sz="1700" dirty="0">
                          <a:latin typeface="Arial Narrow" panose="020B0606020202030204" pitchFamily="34" charset="0"/>
                        </a:rPr>
                        <a:t>dans le plan de gestion des achats et stocks (GAS) </a:t>
                      </a:r>
                      <a:r>
                        <a:rPr lang="en-US" sz="1700" baseline="0" dirty="0" err="1">
                          <a:latin typeface="Arial Narrow" panose="020B0606020202030204" pitchFamily="34" charset="0"/>
                        </a:rPr>
                        <a:t>sur</a:t>
                      </a:r>
                      <a:r>
                        <a:rPr lang="en-US" sz="1700" baseline="0" dirty="0">
                          <a:latin typeface="Arial Narrow" panose="020B0606020202030204" pitchFamily="34" charset="0"/>
                        </a:rPr>
                        <a:t> la base du </a:t>
                      </a:r>
                      <a:r>
                        <a:rPr lang="en-US" sz="1700" baseline="0" dirty="0" err="1">
                          <a:latin typeface="Arial Narrow" panose="020B0606020202030204" pitchFamily="34" charset="0"/>
                        </a:rPr>
                        <a:t>nombre</a:t>
                      </a:r>
                      <a:r>
                        <a:rPr lang="en-US" sz="1700" baseline="0" dirty="0">
                          <a:latin typeface="Arial Narrow" panose="020B0606020202030204" pitchFamily="34" charset="0"/>
                        </a:rPr>
                        <a:t> des FE </a:t>
                      </a:r>
                      <a:r>
                        <a:rPr lang="en-US" sz="1700" baseline="0" dirty="0" err="1">
                          <a:latin typeface="Arial Narrow" panose="020B0606020202030204" pitchFamily="34" charset="0"/>
                        </a:rPr>
                        <a:t>attendues</a:t>
                      </a:r>
                      <a:r>
                        <a:rPr lang="en-US" sz="1700" baseline="0" dirty="0">
                          <a:latin typeface="Arial Narrow" panose="020B0606020202030204" pitchFamily="34" charset="0"/>
                        </a:rPr>
                        <a:t> </a:t>
                      </a:r>
                      <a:r>
                        <a:rPr lang="en-US" sz="1700" baseline="0" dirty="0" err="1">
                          <a:latin typeface="Arial Narrow" panose="020B0606020202030204" pitchFamily="34" charset="0"/>
                        </a:rPr>
                        <a:t>annuellement</a:t>
                      </a:r>
                      <a:r>
                        <a:rPr lang="en-US" sz="1700" baseline="0" dirty="0">
                          <a:latin typeface="Arial Narrow" panose="020B0606020202030204" pitchFamily="34" charset="0"/>
                        </a:rPr>
                        <a:t>, pour la distribution de routine.</a:t>
                      </a:r>
                    </a:p>
                    <a:p>
                      <a:pPr marL="285750" indent="-285750">
                        <a:buFont typeface="Wingdings" panose="05000000000000000000" pitchFamily="2" charset="2"/>
                        <a:buChar char="§"/>
                      </a:pPr>
                      <a:r>
                        <a:rPr lang="en-US" sz="1700" baseline="0" dirty="0" err="1">
                          <a:latin typeface="Arial Narrow" panose="020B0606020202030204" pitchFamily="34" charset="0"/>
                        </a:rPr>
                        <a:t>Mise</a:t>
                      </a:r>
                      <a:r>
                        <a:rPr lang="en-US" sz="1700" baseline="0" dirty="0">
                          <a:latin typeface="Arial Narrow" panose="020B0606020202030204" pitchFamily="34" charset="0"/>
                        </a:rPr>
                        <a:t> à jour </a:t>
                      </a:r>
                      <a:r>
                        <a:rPr lang="en-US" sz="1700" baseline="0" dirty="0" err="1">
                          <a:latin typeface="Arial Narrow" panose="020B0606020202030204" pitchFamily="34" charset="0"/>
                        </a:rPr>
                        <a:t>annuel</a:t>
                      </a:r>
                      <a:r>
                        <a:rPr lang="en-US" sz="1700" baseline="0" dirty="0">
                          <a:latin typeface="Arial Narrow" panose="020B0606020202030204" pitchFamily="34" charset="0"/>
                        </a:rPr>
                        <a:t> de la quantification </a:t>
                      </a:r>
                      <a:r>
                        <a:rPr lang="en-US" sz="1700" baseline="0" dirty="0" err="1">
                          <a:latin typeface="Arial Narrow" panose="020B0606020202030204" pitchFamily="34" charset="0"/>
                        </a:rPr>
                        <a:t>sur</a:t>
                      </a:r>
                      <a:r>
                        <a:rPr lang="en-US" sz="1700" baseline="0" dirty="0">
                          <a:latin typeface="Arial Narrow" panose="020B0606020202030204" pitchFamily="34" charset="0"/>
                        </a:rPr>
                        <a:t> la base du budget </a:t>
                      </a:r>
                      <a:r>
                        <a:rPr lang="en-US" sz="1700" baseline="0" dirty="0" err="1">
                          <a:latin typeface="Arial Narrow" panose="020B0606020202030204" pitchFamily="34" charset="0"/>
                        </a:rPr>
                        <a:t>disponible</a:t>
                      </a:r>
                      <a:endParaRPr lang="en-US" sz="1700" baseline="0" dirty="0">
                        <a:latin typeface="Arial Narrow" panose="020B0606020202030204" pitchFamily="34" charset="0"/>
                      </a:endParaRPr>
                    </a:p>
                    <a:p>
                      <a:pPr marL="285750" indent="-285750">
                        <a:buFont typeface="Wingdings" panose="05000000000000000000" pitchFamily="2" charset="2"/>
                        <a:buChar char="§"/>
                      </a:pPr>
                      <a:r>
                        <a:rPr lang="en-US" sz="1700" baseline="0" dirty="0">
                          <a:latin typeface="Arial Narrow" panose="020B0606020202030204" pitchFamily="34" charset="0"/>
                        </a:rPr>
                        <a:t>Quantification </a:t>
                      </a:r>
                      <a:r>
                        <a:rPr lang="en-US" sz="1700" baseline="0" dirty="0" err="1">
                          <a:latin typeface="Arial Narrow" panose="020B0606020202030204" pitchFamily="34" charset="0"/>
                        </a:rPr>
                        <a:t>affectée</a:t>
                      </a:r>
                      <a:r>
                        <a:rPr lang="en-US" sz="1700" baseline="0" dirty="0">
                          <a:latin typeface="Arial Narrow" panose="020B0606020202030204" pitchFamily="34" charset="0"/>
                        </a:rPr>
                        <a:t> en cascade </a:t>
                      </a:r>
                      <a:r>
                        <a:rPr lang="en-US" sz="1700" baseline="0" dirty="0" err="1">
                          <a:latin typeface="Arial Narrow" panose="020B0606020202030204" pitchFamily="34" charset="0"/>
                        </a:rPr>
                        <a:t>vers</a:t>
                      </a:r>
                      <a:r>
                        <a:rPr lang="en-US" sz="1700" baseline="0" dirty="0">
                          <a:latin typeface="Arial Narrow" panose="020B0606020202030204" pitchFamily="34" charset="0"/>
                        </a:rPr>
                        <a:t> les FOSA</a:t>
                      </a:r>
                    </a:p>
                    <a:p>
                      <a:pPr marL="285750" indent="-285750">
                        <a:buFont typeface="Wingdings" panose="05000000000000000000" pitchFamily="2" charset="2"/>
                        <a:buChar char="§"/>
                      </a:pPr>
                      <a:r>
                        <a:rPr lang="en-US" sz="1700" baseline="0" dirty="0">
                          <a:latin typeface="Arial Narrow" panose="020B0606020202030204" pitchFamily="34" charset="0"/>
                        </a:rPr>
                        <a:t>Inexistence </a:t>
                      </a:r>
                      <a:r>
                        <a:rPr lang="en-US" sz="1700" baseline="0" dirty="0" err="1">
                          <a:latin typeface="Arial Narrow" panose="020B0606020202030204" pitchFamily="34" charset="0"/>
                        </a:rPr>
                        <a:t>d’une</a:t>
                      </a:r>
                      <a:r>
                        <a:rPr lang="en-US" sz="1700" baseline="0" dirty="0">
                          <a:latin typeface="Arial Narrow" panose="020B0606020202030204" pitchFamily="34" charset="0"/>
                        </a:rPr>
                        <a:t> quantification et </a:t>
                      </a:r>
                      <a:r>
                        <a:rPr lang="en-US" sz="1700" baseline="0" dirty="0" err="1">
                          <a:latin typeface="Arial Narrow" panose="020B0606020202030204" pitchFamily="34" charset="0"/>
                        </a:rPr>
                        <a:t>d’une</a:t>
                      </a:r>
                      <a:r>
                        <a:rPr lang="en-US" sz="1700" baseline="0" dirty="0">
                          <a:latin typeface="Arial Narrow" panose="020B0606020202030204" pitchFamily="34" charset="0"/>
                        </a:rPr>
                        <a:t> initiative d’un schema </a:t>
                      </a:r>
                      <a:r>
                        <a:rPr lang="en-US" sz="1700" baseline="0" dirty="0" err="1">
                          <a:latin typeface="Arial Narrow" panose="020B0606020202030204" pitchFamily="34" charset="0"/>
                        </a:rPr>
                        <a:t>d’approvisionnement</a:t>
                      </a:r>
                      <a:r>
                        <a:rPr lang="en-US" sz="1700" baseline="0" dirty="0">
                          <a:latin typeface="Arial Narrow" panose="020B0606020202030204" pitchFamily="34" charset="0"/>
                        </a:rPr>
                        <a:t> </a:t>
                      </a:r>
                      <a:r>
                        <a:rPr lang="en-US" sz="1700" baseline="0" dirty="0" err="1">
                          <a:latin typeface="Arial Narrow" panose="020B0606020202030204" pitchFamily="34" charset="0"/>
                        </a:rPr>
                        <a:t>dans</a:t>
                      </a:r>
                      <a:r>
                        <a:rPr lang="en-US" sz="1700" baseline="0" dirty="0">
                          <a:latin typeface="Arial Narrow" panose="020B0606020202030204" pitchFamily="34" charset="0"/>
                        </a:rPr>
                        <a:t> le </a:t>
                      </a:r>
                      <a:r>
                        <a:rPr lang="en-US" sz="1700" baseline="0" dirty="0" err="1">
                          <a:latin typeface="Arial Narrow" panose="020B0606020202030204" pitchFamily="34" charset="0"/>
                        </a:rPr>
                        <a:t>sens</a:t>
                      </a:r>
                      <a:r>
                        <a:rPr lang="en-US" sz="1700" baseline="0" dirty="0">
                          <a:latin typeface="Arial Narrow" panose="020B0606020202030204" pitchFamily="34" charset="0"/>
                        </a:rPr>
                        <a:t> inverse (FOSA </a:t>
                      </a:r>
                      <a:r>
                        <a:rPr lang="en-US" sz="1700" baseline="0" dirty="0" err="1">
                          <a:latin typeface="Arial Narrow" panose="020B0606020202030204" pitchFamily="34" charset="0"/>
                        </a:rPr>
                        <a:t>vers</a:t>
                      </a:r>
                      <a:r>
                        <a:rPr lang="en-US" sz="1700" baseline="0" dirty="0">
                          <a:latin typeface="Arial Narrow" panose="020B0606020202030204" pitchFamily="34" charset="0"/>
                        </a:rPr>
                        <a:t> le </a:t>
                      </a:r>
                      <a:r>
                        <a:rPr lang="en-US" sz="1700" baseline="0" dirty="0" err="1">
                          <a:latin typeface="Arial Narrow" panose="020B0606020202030204" pitchFamily="34" charset="0"/>
                        </a:rPr>
                        <a:t>niveau</a:t>
                      </a:r>
                      <a:r>
                        <a:rPr lang="en-US" sz="1700" baseline="0" dirty="0">
                          <a:latin typeface="Arial Narrow" panose="020B0606020202030204" pitchFamily="34" charset="0"/>
                        </a:rPr>
                        <a:t> central)</a:t>
                      </a:r>
                    </a:p>
                    <a:p>
                      <a:pPr marL="285750" indent="-285750">
                        <a:buFont typeface="Wingdings" panose="05000000000000000000" pitchFamily="2" charset="2"/>
                        <a:buChar char="§"/>
                      </a:pPr>
                      <a:r>
                        <a:rPr lang="en-US" sz="1700" baseline="0" dirty="0">
                          <a:latin typeface="Arial Narrow" panose="020B0606020202030204" pitchFamily="34" charset="0"/>
                        </a:rPr>
                        <a:t>Quantification </a:t>
                      </a:r>
                      <a:r>
                        <a:rPr lang="en-US" sz="1700" baseline="0" dirty="0" err="1">
                          <a:latin typeface="Arial Narrow" panose="020B0606020202030204" pitchFamily="34" charset="0"/>
                        </a:rPr>
                        <a:t>inexacte</a:t>
                      </a:r>
                      <a:r>
                        <a:rPr lang="en-US" sz="1700" baseline="0" dirty="0">
                          <a:latin typeface="Arial Narrow" panose="020B0606020202030204" pitchFamily="34" charset="0"/>
                        </a:rPr>
                        <a:t>, ne </a:t>
                      </a:r>
                      <a:r>
                        <a:rPr lang="en-US" sz="1700" baseline="0" dirty="0" err="1">
                          <a:latin typeface="Arial Narrow" panose="020B0606020202030204" pitchFamily="34" charset="0"/>
                        </a:rPr>
                        <a:t>répondant</a:t>
                      </a:r>
                      <a:r>
                        <a:rPr lang="en-US" sz="1700" baseline="0" dirty="0">
                          <a:latin typeface="Arial Narrow" panose="020B0606020202030204" pitchFamily="34" charset="0"/>
                        </a:rPr>
                        <a:t> pas </a:t>
                      </a:r>
                      <a:r>
                        <a:rPr lang="en-US" sz="1700" baseline="0" dirty="0" err="1">
                          <a:latin typeface="Arial Narrow" panose="020B0606020202030204" pitchFamily="34" charset="0"/>
                        </a:rPr>
                        <a:t>toujours</a:t>
                      </a:r>
                      <a:r>
                        <a:rPr lang="en-US" sz="1700" baseline="0" dirty="0">
                          <a:latin typeface="Arial Narrow" panose="020B0606020202030204" pitchFamily="34" charset="0"/>
                        </a:rPr>
                        <a:t> aux </a:t>
                      </a:r>
                      <a:r>
                        <a:rPr lang="en-US" sz="1700" baseline="0" dirty="0" err="1">
                          <a:latin typeface="Arial Narrow" panose="020B0606020202030204" pitchFamily="34" charset="0"/>
                        </a:rPr>
                        <a:t>besoins</a:t>
                      </a:r>
                      <a:endParaRPr lang="en-US" sz="1700" baseline="0" dirty="0">
                        <a:latin typeface="Arial Narrow" panose="020B0606020202030204" pitchFamily="34" charset="0"/>
                      </a:endParaRPr>
                    </a:p>
                    <a:p>
                      <a:pPr marL="0" indent="0">
                        <a:buFont typeface="Wingdings" panose="05000000000000000000" pitchFamily="2" charset="2"/>
                        <a:buNone/>
                      </a:pPr>
                      <a:endParaRPr lang="en-US" sz="1700" baseline="0" dirty="0">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387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A4FEC-D863-EC47-BA78-DEE1F230708A}"/>
              </a:ext>
            </a:extLst>
          </p:cNvPr>
          <p:cNvSpPr>
            <a:spLocks noGrp="1"/>
          </p:cNvSpPr>
          <p:nvPr>
            <p:ph type="sldNum" sz="quarter" idx="12"/>
          </p:nvPr>
        </p:nvSpPr>
        <p:spPr/>
        <p:txBody>
          <a:bodyPr/>
          <a:lstStyle/>
          <a:p>
            <a:fld id="{FC3B48CF-7C8F-46A0-848A-C64E07C2F07C}" type="slidenum">
              <a:rPr lang="en-US" smtClean="0"/>
              <a:t>11</a:t>
            </a:fld>
            <a:endParaRPr lang="en-US"/>
          </a:p>
        </p:txBody>
      </p:sp>
      <p:graphicFrame>
        <p:nvGraphicFramePr>
          <p:cNvPr id="6" name="Table 5">
            <a:extLst>
              <a:ext uri="{FF2B5EF4-FFF2-40B4-BE49-F238E27FC236}">
                <a16:creationId xmlns:a16="http://schemas.microsoft.com/office/drawing/2014/main" id="{4E36772F-8C03-C94D-A8B0-7F41F2CC6717}"/>
              </a:ext>
            </a:extLst>
          </p:cNvPr>
          <p:cNvGraphicFramePr>
            <a:graphicFrameLocks noGrp="1"/>
          </p:cNvGraphicFramePr>
          <p:nvPr>
            <p:extLst>
              <p:ext uri="{D42A27DB-BD31-4B8C-83A1-F6EECF244321}">
                <p14:modId xmlns:p14="http://schemas.microsoft.com/office/powerpoint/2010/main" val="2458548117"/>
              </p:ext>
            </p:extLst>
          </p:nvPr>
        </p:nvGraphicFramePr>
        <p:xfrm>
          <a:off x="152400" y="1295400"/>
          <a:ext cx="8991600" cy="5181600"/>
        </p:xfrm>
        <a:graphic>
          <a:graphicData uri="http://schemas.openxmlformats.org/drawingml/2006/table">
            <a:tbl>
              <a:tblPr firstRow="1" bandRow="1">
                <a:tableStyleId>{5C22544A-7EE6-4342-B048-85BDC9FD1C3A}</a:tableStyleId>
              </a:tblPr>
              <a:tblGrid>
                <a:gridCol w="1358957">
                  <a:extLst>
                    <a:ext uri="{9D8B030D-6E8A-4147-A177-3AD203B41FA5}">
                      <a16:colId xmlns:a16="http://schemas.microsoft.com/office/drawing/2014/main" val="2696529603"/>
                    </a:ext>
                  </a:extLst>
                </a:gridCol>
                <a:gridCol w="7632643">
                  <a:extLst>
                    <a:ext uri="{9D8B030D-6E8A-4147-A177-3AD203B41FA5}">
                      <a16:colId xmlns:a16="http://schemas.microsoft.com/office/drawing/2014/main" val="830247997"/>
                    </a:ext>
                  </a:extLst>
                </a:gridCol>
              </a:tblGrid>
              <a:tr h="781131">
                <a:tc>
                  <a:txBody>
                    <a:bodyPr/>
                    <a:lstStyle/>
                    <a:p>
                      <a:endParaRPr lang="en-US" dirty="0">
                        <a:latin typeface="Arial Narrow" panose="020B0606020202030204" pitchFamily="34" charset="0"/>
                      </a:endParaRPr>
                    </a:p>
                  </a:txBody>
                  <a:tcPr/>
                </a:tc>
                <a:tc>
                  <a:txBody>
                    <a:bodyPr/>
                    <a:lstStyle/>
                    <a:p>
                      <a:r>
                        <a:rPr lang="en-US" sz="1800" dirty="0">
                          <a:latin typeface="Arial Narrow" panose="020B0606020202030204" pitchFamily="34" charset="0"/>
                        </a:rPr>
                        <a:t>OBSERVATIONS </a:t>
                      </a:r>
                      <a:endParaRPr lang="en-US" dirty="0">
                        <a:latin typeface="Arial Narrow" panose="020B0606020202030204" pitchFamily="34" charset="0"/>
                      </a:endParaRPr>
                    </a:p>
                  </a:txBody>
                  <a:tcPr/>
                </a:tc>
                <a:extLst>
                  <a:ext uri="{0D108BD9-81ED-4DB2-BD59-A6C34878D82A}">
                    <a16:rowId xmlns:a16="http://schemas.microsoft.com/office/drawing/2014/main" val="3273363757"/>
                  </a:ext>
                </a:extLst>
              </a:tr>
              <a:tr h="4400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Arial Narrow" panose="020B0606020202030204" pitchFamily="34" charset="0"/>
                        </a:rPr>
                        <a:t>Transport et </a:t>
                      </a:r>
                      <a:r>
                        <a:rPr lang="en-US" sz="1700" b="1" dirty="0" err="1">
                          <a:latin typeface="Arial Narrow" panose="020B0606020202030204" pitchFamily="34" charset="0"/>
                        </a:rPr>
                        <a:t>gestion</a:t>
                      </a:r>
                      <a:r>
                        <a:rPr lang="en-US" sz="1700" b="1" dirty="0">
                          <a:latin typeface="Arial Narrow" panose="020B0606020202030204" pitchFamily="34" charset="0"/>
                        </a:rPr>
                        <a:t> des stocks </a:t>
                      </a:r>
                    </a:p>
                  </a:txBody>
                  <a:tcPr/>
                </a:tc>
                <a:tc>
                  <a:txBody>
                    <a:bodyPr/>
                    <a:lstStyle/>
                    <a:p>
                      <a:pPr marL="285750" indent="-285750">
                        <a:buFont typeface="Wingdings" panose="05000000000000000000" pitchFamily="2" charset="2"/>
                        <a:buChar char="§"/>
                      </a:pPr>
                      <a:r>
                        <a:rPr lang="en-US" sz="1700" dirty="0" err="1">
                          <a:latin typeface="Arial Narrow" panose="020B0606020202030204" pitchFamily="34" charset="0"/>
                        </a:rPr>
                        <a:t>Insuffisance</a:t>
                      </a:r>
                      <a:r>
                        <a:rPr lang="en-US" sz="1700" dirty="0">
                          <a:latin typeface="Arial Narrow" panose="020B0606020202030204" pitchFamily="34" charset="0"/>
                        </a:rPr>
                        <a:t> des </a:t>
                      </a:r>
                      <a:r>
                        <a:rPr lang="en-US" sz="1700" dirty="0" err="1">
                          <a:latin typeface="Arial Narrow" panose="020B0606020202030204" pitchFamily="34" charset="0"/>
                        </a:rPr>
                        <a:t>espaces</a:t>
                      </a:r>
                      <a:r>
                        <a:rPr lang="en-US" sz="1700" baseline="0" dirty="0">
                          <a:latin typeface="Arial Narrow" panose="020B0606020202030204" pitchFamily="34" charset="0"/>
                        </a:rPr>
                        <a:t> et du materiel de </a:t>
                      </a:r>
                      <a:r>
                        <a:rPr lang="en-US" sz="1700" baseline="0" dirty="0" err="1">
                          <a:latin typeface="Arial Narrow" panose="020B0606020202030204" pitchFamily="34" charset="0"/>
                        </a:rPr>
                        <a:t>stockage</a:t>
                      </a:r>
                      <a:r>
                        <a:rPr lang="en-US" sz="1700" baseline="0" dirty="0">
                          <a:latin typeface="Arial Narrow" panose="020B0606020202030204" pitchFamily="34" charset="0"/>
                        </a:rPr>
                        <a:t> (palettes) </a:t>
                      </a:r>
                    </a:p>
                    <a:p>
                      <a:pPr marL="285750" indent="-285750">
                        <a:buFont typeface="Wingdings" panose="05000000000000000000" pitchFamily="2" charset="2"/>
                        <a:buChar char="§"/>
                      </a:pPr>
                      <a:r>
                        <a:rPr lang="en-US" sz="1700" baseline="0" dirty="0">
                          <a:latin typeface="Arial Narrow" panose="020B0606020202030204" pitchFamily="34" charset="0"/>
                        </a:rPr>
                        <a:t>Absence </a:t>
                      </a:r>
                      <a:r>
                        <a:rPr lang="en-US" sz="1700" baseline="0" dirty="0" err="1">
                          <a:latin typeface="Arial Narrow" panose="020B0606020202030204" pitchFamily="34" charset="0"/>
                        </a:rPr>
                        <a:t>d’instructions</a:t>
                      </a:r>
                      <a:r>
                        <a:rPr lang="en-US" sz="1700" baseline="0" dirty="0">
                          <a:latin typeface="Arial Narrow" panose="020B0606020202030204" pitchFamily="34" charset="0"/>
                        </a:rPr>
                        <a:t> </a:t>
                      </a:r>
                      <a:r>
                        <a:rPr lang="en-US" sz="1700" baseline="0" dirty="0" err="1">
                          <a:latin typeface="Arial Narrow" panose="020B0606020202030204" pitchFamily="34" charset="0"/>
                        </a:rPr>
                        <a:t>precises</a:t>
                      </a:r>
                      <a:r>
                        <a:rPr lang="en-US" sz="1700" baseline="0" dirty="0">
                          <a:latin typeface="Arial Narrow" panose="020B0606020202030204" pitchFamily="34" charset="0"/>
                        </a:rPr>
                        <a:t> </a:t>
                      </a:r>
                      <a:r>
                        <a:rPr lang="en-US" sz="1700" baseline="0" dirty="0" err="1">
                          <a:latin typeface="Arial Narrow" panose="020B0606020202030204" pitchFamily="34" charset="0"/>
                        </a:rPr>
                        <a:t>sur</a:t>
                      </a:r>
                      <a:r>
                        <a:rPr lang="en-US" sz="1700" baseline="0" dirty="0">
                          <a:latin typeface="Arial Narrow" panose="020B0606020202030204" pitchFamily="34" charset="0"/>
                        </a:rPr>
                        <a:t> comment le transport des MILDAs </a:t>
                      </a:r>
                      <a:r>
                        <a:rPr lang="en-US" sz="1700" baseline="0" dirty="0" err="1">
                          <a:latin typeface="Arial Narrow" panose="020B0606020202030204" pitchFamily="34" charset="0"/>
                        </a:rPr>
                        <a:t>doit</a:t>
                      </a:r>
                      <a:r>
                        <a:rPr lang="en-US" sz="1700" baseline="0" dirty="0">
                          <a:latin typeface="Arial Narrow" panose="020B0606020202030204" pitchFamily="34" charset="0"/>
                        </a:rPr>
                        <a:t> se faire à </a:t>
                      </a:r>
                      <a:r>
                        <a:rPr lang="en-US" sz="1700" baseline="0" dirty="0" err="1">
                          <a:latin typeface="Arial Narrow" panose="020B0606020202030204" pitchFamily="34" charset="0"/>
                        </a:rPr>
                        <a:t>chaque</a:t>
                      </a:r>
                      <a:r>
                        <a:rPr lang="en-US" sz="1700" baseline="0" dirty="0">
                          <a:latin typeface="Arial Narrow" panose="020B0606020202030204" pitchFamily="34" charset="0"/>
                        </a:rPr>
                        <a:t> </a:t>
                      </a:r>
                      <a:r>
                        <a:rPr lang="en-US" sz="1700" baseline="0" dirty="0" err="1">
                          <a:latin typeface="Arial Narrow" panose="020B0606020202030204" pitchFamily="34" charset="0"/>
                        </a:rPr>
                        <a:t>niveau</a:t>
                      </a:r>
                      <a:r>
                        <a:rPr lang="en-US" sz="1700" baseline="0" dirty="0">
                          <a:latin typeface="Arial Narrow" panose="020B0606020202030204" pitchFamily="34" charset="0"/>
                        </a:rPr>
                        <a:t> (</a:t>
                      </a:r>
                      <a:r>
                        <a:rPr lang="en-US" sz="1700" baseline="0" dirty="0" err="1">
                          <a:latin typeface="Arial Narrow" panose="020B0606020202030204" pitchFamily="34" charset="0"/>
                        </a:rPr>
                        <a:t>tantôt</a:t>
                      </a:r>
                      <a:r>
                        <a:rPr lang="en-US" sz="1700" baseline="0" dirty="0">
                          <a:latin typeface="Arial Narrow" panose="020B0606020202030204" pitchFamily="34" charset="0"/>
                        </a:rPr>
                        <a:t>, </a:t>
                      </a:r>
                      <a:r>
                        <a:rPr lang="en-US" sz="1700" baseline="0" dirty="0" err="1">
                          <a:latin typeface="Arial Narrow" panose="020B0606020202030204" pitchFamily="34" charset="0"/>
                        </a:rPr>
                        <a:t>cela</a:t>
                      </a:r>
                      <a:r>
                        <a:rPr lang="en-US" sz="1700" baseline="0" dirty="0">
                          <a:latin typeface="Arial Narrow" panose="020B0606020202030204" pitchFamily="34" charset="0"/>
                        </a:rPr>
                        <a:t> </a:t>
                      </a:r>
                      <a:r>
                        <a:rPr lang="en-US" sz="1700" baseline="0" dirty="0" err="1">
                          <a:latin typeface="Arial Narrow" panose="020B0606020202030204" pitchFamily="34" charset="0"/>
                        </a:rPr>
                        <a:t>obéi</a:t>
                      </a:r>
                      <a:r>
                        <a:rPr lang="en-US" sz="1700" baseline="0" dirty="0">
                          <a:latin typeface="Arial Narrow" panose="020B0606020202030204" pitchFamily="34" charset="0"/>
                        </a:rPr>
                        <a:t> à la cascade du </a:t>
                      </a:r>
                      <a:r>
                        <a:rPr lang="en-US" sz="1700" baseline="0" dirty="0" err="1">
                          <a:latin typeface="Arial Narrow" panose="020B0606020202030204" pitchFamily="34" charset="0"/>
                        </a:rPr>
                        <a:t>système</a:t>
                      </a:r>
                      <a:r>
                        <a:rPr lang="en-US" sz="1700" baseline="0" dirty="0">
                          <a:latin typeface="Arial Narrow" panose="020B0606020202030204" pitchFamily="34" charset="0"/>
                        </a:rPr>
                        <a:t>, </a:t>
                      </a:r>
                      <a:r>
                        <a:rPr lang="en-US" sz="1700" baseline="0" dirty="0" err="1">
                          <a:latin typeface="Arial Narrow" panose="020B0606020202030204" pitchFamily="34" charset="0"/>
                        </a:rPr>
                        <a:t>tantôt</a:t>
                      </a:r>
                      <a:r>
                        <a:rPr lang="en-US" sz="1700" baseline="0" dirty="0">
                          <a:latin typeface="Arial Narrow" panose="020B0606020202030204" pitchFamily="34" charset="0"/>
                        </a:rPr>
                        <a:t> les MILDA </a:t>
                      </a:r>
                      <a:r>
                        <a:rPr lang="en-US" sz="1700" baseline="0" dirty="0" err="1">
                          <a:latin typeface="Arial Narrow" panose="020B0606020202030204" pitchFamily="34" charset="0"/>
                        </a:rPr>
                        <a:t>arrivent</a:t>
                      </a:r>
                      <a:r>
                        <a:rPr lang="en-US" sz="1700" baseline="0" dirty="0">
                          <a:latin typeface="Arial Narrow" panose="020B0606020202030204" pitchFamily="34" charset="0"/>
                        </a:rPr>
                        <a:t> </a:t>
                      </a:r>
                      <a:r>
                        <a:rPr lang="en-US" sz="1700" baseline="0" dirty="0" err="1">
                          <a:latin typeface="Arial Narrow" panose="020B0606020202030204" pitchFamily="34" charset="0"/>
                        </a:rPr>
                        <a:t>directement</a:t>
                      </a:r>
                      <a:r>
                        <a:rPr lang="en-US" sz="1700" baseline="0" dirty="0">
                          <a:latin typeface="Arial Narrow" panose="020B0606020202030204" pitchFamily="34" charset="0"/>
                        </a:rPr>
                        <a:t> au </a:t>
                      </a:r>
                      <a:r>
                        <a:rPr lang="en-US" sz="1700" baseline="0" dirty="0" err="1">
                          <a:latin typeface="Arial Narrow" panose="020B0606020202030204" pitchFamily="34" charset="0"/>
                        </a:rPr>
                        <a:t>niveau</a:t>
                      </a:r>
                      <a:r>
                        <a:rPr lang="en-US" sz="1700" baseline="0" dirty="0">
                          <a:latin typeface="Arial Narrow" panose="020B0606020202030204" pitchFamily="34" charset="0"/>
                        </a:rPr>
                        <a:t> des MILDA des DS </a:t>
                      </a:r>
                      <a:r>
                        <a:rPr lang="en-US" sz="1700" baseline="0" dirty="0" err="1">
                          <a:latin typeface="Arial Narrow" panose="020B0606020202030204" pitchFamily="34" charset="0"/>
                        </a:rPr>
                        <a:t>ou</a:t>
                      </a:r>
                      <a:r>
                        <a:rPr lang="en-US" sz="1700" baseline="0" dirty="0">
                          <a:latin typeface="Arial Narrow" panose="020B0606020202030204" pitchFamily="34" charset="0"/>
                        </a:rPr>
                        <a:t> des AS, sans </a:t>
                      </a:r>
                      <a:r>
                        <a:rPr lang="en-US" sz="1700" baseline="0" dirty="0" err="1">
                          <a:latin typeface="Arial Narrow" panose="020B0606020202030204" pitchFamily="34" charset="0"/>
                        </a:rPr>
                        <a:t>que</a:t>
                      </a:r>
                      <a:r>
                        <a:rPr lang="en-US" sz="1700" baseline="0" dirty="0">
                          <a:latin typeface="Arial Narrow" panose="020B0606020202030204" pitchFamily="34" charset="0"/>
                        </a:rPr>
                        <a:t> le </a:t>
                      </a:r>
                      <a:r>
                        <a:rPr lang="en-US" sz="1700" baseline="0" dirty="0" err="1">
                          <a:latin typeface="Arial Narrow" panose="020B0606020202030204" pitchFamily="34" charset="0"/>
                        </a:rPr>
                        <a:t>niveau</a:t>
                      </a:r>
                      <a:r>
                        <a:rPr lang="en-US" sz="1700" baseline="0" dirty="0">
                          <a:latin typeface="Arial Narrow" panose="020B0606020202030204" pitchFamily="34" charset="0"/>
                        </a:rPr>
                        <a:t> </a:t>
                      </a:r>
                      <a:r>
                        <a:rPr lang="en-US" sz="1700" baseline="0" dirty="0" err="1">
                          <a:latin typeface="Arial Narrow" panose="020B0606020202030204" pitchFamily="34" charset="0"/>
                        </a:rPr>
                        <a:t>hiérarchique</a:t>
                      </a:r>
                      <a:r>
                        <a:rPr lang="en-US" sz="1700" baseline="0" dirty="0">
                          <a:latin typeface="Arial Narrow" panose="020B0606020202030204" pitchFamily="34" charset="0"/>
                        </a:rPr>
                        <a:t> </a:t>
                      </a:r>
                      <a:r>
                        <a:rPr lang="en-US" sz="1700" baseline="0" dirty="0" err="1">
                          <a:latin typeface="Arial Narrow" panose="020B0606020202030204" pitchFamily="34" charset="0"/>
                        </a:rPr>
                        <a:t>soit</a:t>
                      </a:r>
                      <a:r>
                        <a:rPr lang="en-US" sz="1700" baseline="0" dirty="0">
                          <a:latin typeface="Arial Narrow" panose="020B0606020202030204" pitchFamily="34" charset="0"/>
                        </a:rPr>
                        <a:t> </a:t>
                      </a:r>
                      <a:r>
                        <a:rPr lang="en-US" sz="1700" baseline="0" dirty="0" err="1">
                          <a:latin typeface="Arial Narrow" panose="020B0606020202030204" pitchFamily="34" charset="0"/>
                        </a:rPr>
                        <a:t>informé</a:t>
                      </a:r>
                      <a:r>
                        <a:rPr lang="en-US" sz="1700" baseline="0" dirty="0">
                          <a:latin typeface="Arial Narrow" panose="020B0606020202030204" pitchFamily="34" charset="0"/>
                        </a:rPr>
                        <a:t>) </a:t>
                      </a:r>
                    </a:p>
                    <a:p>
                      <a:pPr marL="285750" indent="-285750">
                        <a:buFont typeface="Wingdings" panose="05000000000000000000" pitchFamily="2" charset="2"/>
                        <a:buChar char="§"/>
                      </a:pPr>
                      <a:r>
                        <a:rPr lang="en-US" sz="1700" baseline="0" dirty="0" err="1">
                          <a:latin typeface="Arial Narrow" panose="020B0606020202030204" pitchFamily="34" charset="0"/>
                        </a:rPr>
                        <a:t>Procédure</a:t>
                      </a:r>
                      <a:r>
                        <a:rPr lang="en-US" sz="1700" baseline="0" dirty="0">
                          <a:latin typeface="Arial Narrow" panose="020B0606020202030204" pitchFamily="34" charset="0"/>
                        </a:rPr>
                        <a:t> de documentation des livraisons et de </a:t>
                      </a:r>
                      <a:r>
                        <a:rPr lang="en-US" sz="1700" baseline="0" dirty="0" err="1">
                          <a:latin typeface="Arial Narrow" panose="020B0606020202030204" pitchFamily="34" charset="0"/>
                        </a:rPr>
                        <a:t>suivi</a:t>
                      </a:r>
                      <a:r>
                        <a:rPr lang="en-US" sz="1700" baseline="0" dirty="0">
                          <a:latin typeface="Arial Narrow" panose="020B0606020202030204" pitchFamily="34" charset="0"/>
                        </a:rPr>
                        <a:t> des stocks non </a:t>
                      </a:r>
                      <a:r>
                        <a:rPr lang="en-US" sz="1700" baseline="0" dirty="0" err="1">
                          <a:latin typeface="Arial Narrow" panose="020B0606020202030204" pitchFamily="34" charset="0"/>
                        </a:rPr>
                        <a:t>harmonisée</a:t>
                      </a:r>
                      <a:r>
                        <a:rPr lang="en-US" sz="1700" baseline="0" dirty="0">
                          <a:latin typeface="Arial Narrow" panose="020B0606020202030204" pitchFamily="34" charset="0"/>
                        </a:rPr>
                        <a:t> (BL pas </a:t>
                      </a:r>
                      <a:r>
                        <a:rPr lang="en-US" sz="1700" baseline="0" dirty="0" err="1">
                          <a:latin typeface="Arial Narrow" panose="020B0606020202030204" pitchFamily="34" charset="0"/>
                        </a:rPr>
                        <a:t>toujours</a:t>
                      </a:r>
                      <a:r>
                        <a:rPr lang="en-US" sz="1700" baseline="0" dirty="0">
                          <a:latin typeface="Arial Narrow" panose="020B0606020202030204" pitchFamily="34" charset="0"/>
                        </a:rPr>
                        <a:t> disponible au moment des livraisons et </a:t>
                      </a:r>
                      <a:r>
                        <a:rPr lang="en-US" sz="1700" baseline="0" dirty="0" err="1">
                          <a:latin typeface="Arial Narrow" panose="020B0606020202030204" pitchFamily="34" charset="0"/>
                        </a:rPr>
                        <a:t>peuvent</a:t>
                      </a:r>
                      <a:r>
                        <a:rPr lang="en-US" sz="1700" baseline="0" dirty="0">
                          <a:latin typeface="Arial Narrow" panose="020B0606020202030204" pitchFamily="34" charset="0"/>
                        </a:rPr>
                        <a:t> </a:t>
                      </a:r>
                      <a:r>
                        <a:rPr lang="en-US" sz="1700" baseline="0" dirty="0" err="1">
                          <a:latin typeface="Arial Narrow" panose="020B0606020202030204" pitchFamily="34" charset="0"/>
                        </a:rPr>
                        <a:t>être</a:t>
                      </a:r>
                      <a:r>
                        <a:rPr lang="en-US" sz="1700" baseline="0" dirty="0">
                          <a:latin typeface="Arial Narrow" panose="020B0606020202030204" pitchFamily="34" charset="0"/>
                        </a:rPr>
                        <a:t> </a:t>
                      </a:r>
                      <a:r>
                        <a:rPr lang="en-US" sz="1700" baseline="0" dirty="0" err="1">
                          <a:latin typeface="Arial Narrow" panose="020B0606020202030204" pitchFamily="34" charset="0"/>
                        </a:rPr>
                        <a:t>envoyé</a:t>
                      </a:r>
                      <a:r>
                        <a:rPr lang="en-US" sz="1700" baseline="0" dirty="0">
                          <a:latin typeface="Arial Narrow" panose="020B0606020202030204" pitchFamily="34" charset="0"/>
                        </a:rPr>
                        <a:t> après. Le DS </a:t>
                      </a:r>
                      <a:r>
                        <a:rPr lang="en-US" sz="1700" baseline="0" dirty="0" err="1">
                          <a:latin typeface="Arial Narrow" panose="020B0606020202030204" pitchFamily="34" charset="0"/>
                        </a:rPr>
                        <a:t>n’a</a:t>
                      </a:r>
                      <a:r>
                        <a:rPr lang="en-US" sz="1700" baseline="0" dirty="0">
                          <a:latin typeface="Arial Narrow" panose="020B0606020202030204" pitchFamily="34" charset="0"/>
                        </a:rPr>
                        <a:t> </a:t>
                      </a:r>
                      <a:r>
                        <a:rPr lang="en-US" sz="1700" baseline="0" dirty="0" err="1">
                          <a:latin typeface="Arial Narrow" panose="020B0606020202030204" pitchFamily="34" charset="0"/>
                        </a:rPr>
                        <a:t>toujours</a:t>
                      </a:r>
                      <a:r>
                        <a:rPr lang="en-US" sz="1700" baseline="0" dirty="0">
                          <a:latin typeface="Arial Narrow" panose="020B0606020202030204" pitchFamily="34" charset="0"/>
                        </a:rPr>
                        <a:t> pas les documents de </a:t>
                      </a:r>
                      <a:r>
                        <a:rPr lang="en-US" sz="1700" baseline="0" dirty="0" err="1">
                          <a:latin typeface="Arial Narrow" panose="020B0606020202030204" pitchFamily="34" charset="0"/>
                        </a:rPr>
                        <a:t>traçabilité</a:t>
                      </a:r>
                      <a:r>
                        <a:rPr lang="en-US" sz="1700" baseline="0" dirty="0">
                          <a:latin typeface="Arial Narrow" panose="020B0606020202030204" pitchFamily="34" charset="0"/>
                        </a:rPr>
                        <a:t> des </a:t>
                      </a:r>
                      <a:r>
                        <a:rPr lang="en-US" sz="1700" baseline="0" dirty="0" err="1">
                          <a:latin typeface="Arial Narrow" panose="020B0606020202030204" pitchFamily="34" charset="0"/>
                        </a:rPr>
                        <a:t>livraisons</a:t>
                      </a:r>
                      <a:r>
                        <a:rPr lang="en-US" sz="1700" baseline="0" dirty="0">
                          <a:latin typeface="Arial Narrow" panose="020B0606020202030204" pitchFamily="34" charset="0"/>
                        </a:rPr>
                        <a:t> aux AS</a:t>
                      </a:r>
                    </a:p>
                    <a:p>
                      <a:pPr marL="285750" indent="-285750">
                        <a:buFont typeface="Wingdings" panose="05000000000000000000" pitchFamily="2" charset="2"/>
                        <a:buChar char="§"/>
                      </a:pPr>
                      <a:r>
                        <a:rPr lang="en-US" sz="1700" baseline="0" dirty="0" err="1">
                          <a:latin typeface="Arial Narrow" panose="020B0606020202030204" pitchFamily="34" charset="0"/>
                        </a:rPr>
                        <a:t>Utilisation</a:t>
                      </a:r>
                      <a:r>
                        <a:rPr lang="en-US" sz="1700" baseline="0" dirty="0">
                          <a:latin typeface="Arial Narrow" panose="020B0606020202030204" pitchFamily="34" charset="0"/>
                        </a:rPr>
                        <a:t> des </a:t>
                      </a:r>
                      <a:r>
                        <a:rPr lang="en-US" sz="1700" baseline="0" dirty="0" err="1">
                          <a:latin typeface="Arial Narrow" panose="020B0606020202030204" pitchFamily="34" charset="0"/>
                        </a:rPr>
                        <a:t>transporteurs</a:t>
                      </a:r>
                      <a:r>
                        <a:rPr lang="en-US" sz="1700" baseline="0" dirty="0">
                          <a:latin typeface="Arial Narrow" panose="020B0606020202030204" pitchFamily="34" charset="0"/>
                        </a:rPr>
                        <a:t> </a:t>
                      </a:r>
                      <a:r>
                        <a:rPr lang="en-US" sz="1700" baseline="0" dirty="0" err="1">
                          <a:latin typeface="Arial Narrow" panose="020B0606020202030204" pitchFamily="34" charset="0"/>
                        </a:rPr>
                        <a:t>privés</a:t>
                      </a:r>
                      <a:r>
                        <a:rPr lang="en-US" sz="1700" baseline="0" dirty="0">
                          <a:latin typeface="Arial Narrow" panose="020B0606020202030204" pitchFamily="34" charset="0"/>
                        </a:rPr>
                        <a:t> pour la </a:t>
                      </a:r>
                      <a:r>
                        <a:rPr lang="en-US" sz="1700" baseline="0" dirty="0" err="1">
                          <a:latin typeface="Arial Narrow" panose="020B0606020202030204" pitchFamily="34" charset="0"/>
                        </a:rPr>
                        <a:t>livraison</a:t>
                      </a:r>
                      <a:r>
                        <a:rPr lang="en-US" sz="1700" baseline="0" dirty="0">
                          <a:latin typeface="Arial Narrow" panose="020B0606020202030204" pitchFamily="34" charset="0"/>
                        </a:rPr>
                        <a:t> des MILDA</a:t>
                      </a:r>
                    </a:p>
                    <a:p>
                      <a:pPr marL="285750" indent="-285750">
                        <a:buFont typeface="Wingdings" panose="05000000000000000000" pitchFamily="2" charset="2"/>
                        <a:buChar char="§"/>
                      </a:pPr>
                      <a:r>
                        <a:rPr lang="en-US" sz="1700" baseline="0" dirty="0">
                          <a:latin typeface="Arial Narrow" panose="020B0606020202030204" pitchFamily="34" charset="0"/>
                        </a:rPr>
                        <a:t>Sur-stockage </a:t>
                      </a:r>
                      <a:r>
                        <a:rPr lang="en-US" sz="1700" baseline="0" dirty="0" err="1">
                          <a:latin typeface="Arial Narrow" panose="020B0606020202030204" pitchFamily="34" charset="0"/>
                        </a:rPr>
                        <a:t>ailleurs</a:t>
                      </a:r>
                      <a:r>
                        <a:rPr lang="en-US" sz="1700" baseline="0" dirty="0">
                          <a:latin typeface="Arial Narrow" panose="020B0606020202030204" pitchFamily="34" charset="0"/>
                        </a:rPr>
                        <a:t> au </a:t>
                      </a:r>
                      <a:r>
                        <a:rPr lang="en-US" sz="1700" baseline="0" dirty="0" err="1">
                          <a:latin typeface="Arial Narrow" panose="020B0606020202030204" pitchFamily="34" charset="0"/>
                        </a:rPr>
                        <a:t>cours</a:t>
                      </a:r>
                      <a:r>
                        <a:rPr lang="en-US" sz="1700" baseline="0" dirty="0">
                          <a:latin typeface="Arial Narrow" panose="020B0606020202030204" pitchFamily="34" charset="0"/>
                        </a:rPr>
                        <a:t> de la </a:t>
                      </a:r>
                      <a:r>
                        <a:rPr lang="en-US" sz="1700" baseline="0" dirty="0" err="1">
                          <a:latin typeface="Arial Narrow" panose="020B0606020202030204" pitchFamily="34" charset="0"/>
                        </a:rPr>
                        <a:t>même</a:t>
                      </a:r>
                      <a:r>
                        <a:rPr lang="en-US" sz="1700" baseline="0" dirty="0">
                          <a:latin typeface="Arial Narrow" panose="020B0606020202030204" pitchFamily="34" charset="0"/>
                        </a:rPr>
                        <a:t> </a:t>
                      </a:r>
                      <a:r>
                        <a:rPr lang="en-US" sz="1700" baseline="0" dirty="0" err="1">
                          <a:latin typeface="Arial Narrow" panose="020B0606020202030204" pitchFamily="34" charset="0"/>
                        </a:rPr>
                        <a:t>période</a:t>
                      </a:r>
                      <a:r>
                        <a:rPr lang="en-US" sz="1700" baseline="0" dirty="0">
                          <a:latin typeface="Arial Narrow" panose="020B0606020202030204" pitchFamily="34" charset="0"/>
                        </a:rPr>
                        <a:t> dans le </a:t>
                      </a:r>
                      <a:r>
                        <a:rPr lang="en-US" sz="1700" baseline="0" dirty="0" err="1">
                          <a:latin typeface="Arial Narrow" panose="020B0606020202030204" pitchFamily="34" charset="0"/>
                        </a:rPr>
                        <a:t>même</a:t>
                      </a:r>
                      <a:r>
                        <a:rPr lang="en-US" sz="1700" baseline="0" dirty="0">
                          <a:latin typeface="Arial Narrow" panose="020B0606020202030204" pitchFamily="34" charset="0"/>
                        </a:rPr>
                        <a:t> DS</a:t>
                      </a:r>
                    </a:p>
                    <a:p>
                      <a:pPr marL="285750" indent="-285750">
                        <a:buFont typeface="Wingdings" panose="05000000000000000000" pitchFamily="2" charset="2"/>
                        <a:buChar char="§"/>
                      </a:pPr>
                      <a:r>
                        <a:rPr lang="en-US" sz="1700" baseline="0" dirty="0">
                          <a:latin typeface="Arial Narrow" panose="020B0606020202030204" pitchFamily="34" charset="0"/>
                        </a:rPr>
                        <a:t>Le FRPS </a:t>
                      </a:r>
                      <a:r>
                        <a:rPr lang="en-US" sz="1700" baseline="0" dirty="0" err="1">
                          <a:latin typeface="Arial Narrow" panose="020B0606020202030204" pitchFamily="34" charset="0"/>
                        </a:rPr>
                        <a:t>n’est</a:t>
                      </a:r>
                      <a:r>
                        <a:rPr lang="en-US" sz="1700" baseline="0" dirty="0">
                          <a:latin typeface="Arial Narrow" panose="020B0606020202030204" pitchFamily="34" charset="0"/>
                        </a:rPr>
                        <a:t> pas encore </a:t>
                      </a:r>
                      <a:r>
                        <a:rPr lang="en-US" sz="1700" baseline="0" dirty="0" err="1">
                          <a:latin typeface="Arial Narrow" panose="020B0606020202030204" pitchFamily="34" charset="0"/>
                        </a:rPr>
                        <a:t>impliqué</a:t>
                      </a:r>
                      <a:r>
                        <a:rPr lang="en-US" sz="1700" baseline="0" dirty="0">
                          <a:latin typeface="Arial Narrow" panose="020B0606020202030204" pitchFamily="34" charset="0"/>
                        </a:rPr>
                        <a:t> </a:t>
                      </a:r>
                      <a:r>
                        <a:rPr lang="en-US" sz="1700" baseline="0" dirty="0" err="1">
                          <a:latin typeface="Arial Narrow" panose="020B0606020202030204" pitchFamily="34" charset="0"/>
                        </a:rPr>
                        <a:t>dans</a:t>
                      </a:r>
                      <a:r>
                        <a:rPr lang="en-US" sz="1700" baseline="0" dirty="0">
                          <a:latin typeface="Arial Narrow" panose="020B0606020202030204" pitchFamily="34" charset="0"/>
                        </a:rPr>
                        <a:t> la distribution des MILDA</a:t>
                      </a:r>
                    </a:p>
                    <a:p>
                      <a:pPr marL="285750" indent="-285750">
                        <a:buFont typeface="Wingdings" panose="05000000000000000000" pitchFamily="2" charset="2"/>
                        <a:buChar char="§"/>
                      </a:pPr>
                      <a:r>
                        <a:rPr lang="en-US" sz="1700" baseline="0" dirty="0">
                          <a:latin typeface="Arial Narrow" panose="020B0606020202030204" pitchFamily="34" charset="0"/>
                        </a:rPr>
                        <a:t>Non existence d’un </a:t>
                      </a:r>
                      <a:r>
                        <a:rPr lang="en-US" sz="1700" baseline="0" dirty="0" err="1">
                          <a:latin typeface="Arial Narrow" panose="020B0606020202030204" pitchFamily="34" charset="0"/>
                        </a:rPr>
                        <a:t>système</a:t>
                      </a:r>
                      <a:r>
                        <a:rPr lang="en-US" sz="1700" baseline="0" dirty="0">
                          <a:latin typeface="Arial Narrow" panose="020B0606020202030204" pitchFamily="34" charset="0"/>
                        </a:rPr>
                        <a:t> de </a:t>
                      </a:r>
                      <a:r>
                        <a:rPr lang="en-US" sz="1700" baseline="0" dirty="0" err="1">
                          <a:latin typeface="Arial Narrow" panose="020B0606020202030204" pitchFamily="34" charset="0"/>
                        </a:rPr>
                        <a:t>commande</a:t>
                      </a:r>
                      <a:r>
                        <a:rPr lang="en-US" sz="1700" baseline="0" dirty="0">
                          <a:latin typeface="Arial Narrow" panose="020B0606020202030204" pitchFamily="34" charset="0"/>
                        </a:rPr>
                        <a:t> des MILDA</a:t>
                      </a:r>
                    </a:p>
                    <a:p>
                      <a:endParaRPr lang="en-US" sz="1700" dirty="0">
                        <a:latin typeface="Arial Narrow" panose="020B0606020202030204" pitchFamily="34" charset="0"/>
                      </a:endParaRPr>
                    </a:p>
                  </a:txBody>
                  <a:tcPr/>
                </a:tc>
                <a:extLst>
                  <a:ext uri="{0D108BD9-81ED-4DB2-BD59-A6C34878D82A}">
                    <a16:rowId xmlns:a16="http://schemas.microsoft.com/office/drawing/2014/main" val="579142412"/>
                  </a:ext>
                </a:extLst>
              </a:tr>
            </a:tbl>
          </a:graphicData>
        </a:graphic>
      </p:graphicFrame>
      <p:sp>
        <p:nvSpPr>
          <p:cNvPr id="8" name="Title 1">
            <a:extLst>
              <a:ext uri="{FF2B5EF4-FFF2-40B4-BE49-F238E27FC236}">
                <a16:creationId xmlns:a16="http://schemas.microsoft.com/office/drawing/2014/main" id="{948E91DC-A96F-774A-9188-8EF965F72DCF}"/>
              </a:ext>
            </a:extLst>
          </p:cNvPr>
          <p:cNvSpPr>
            <a:spLocks noGrp="1"/>
          </p:cNvSpPr>
          <p:nvPr>
            <p:ph type="title"/>
          </p:nvPr>
        </p:nvSpPr>
        <p:spPr>
          <a:xfrm>
            <a:off x="1858347" y="24882"/>
            <a:ext cx="6858000" cy="1143000"/>
          </a:xfrm>
        </p:spPr>
        <p:txBody>
          <a:bodyPr>
            <a:normAutofit/>
          </a:bodyPr>
          <a:lstStyle/>
          <a:p>
            <a:r>
              <a:rPr lang="en-US" sz="2600" dirty="0"/>
              <a:t>DISTRIBUTION DE MILDA AU CAMEROON</a:t>
            </a:r>
          </a:p>
        </p:txBody>
      </p:sp>
    </p:spTree>
    <p:extLst>
      <p:ext uri="{BB962C8B-B14F-4D97-AF65-F5344CB8AC3E}">
        <p14:creationId xmlns:p14="http://schemas.microsoft.com/office/powerpoint/2010/main" val="40359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A4FEC-D863-EC47-BA78-DEE1F230708A}"/>
              </a:ext>
            </a:extLst>
          </p:cNvPr>
          <p:cNvSpPr>
            <a:spLocks noGrp="1"/>
          </p:cNvSpPr>
          <p:nvPr>
            <p:ph type="sldNum" sz="quarter" idx="12"/>
          </p:nvPr>
        </p:nvSpPr>
        <p:spPr/>
        <p:txBody>
          <a:bodyPr/>
          <a:lstStyle/>
          <a:p>
            <a:fld id="{FC3B48CF-7C8F-46A0-848A-C64E07C2F07C}" type="slidenum">
              <a:rPr lang="en-US" smtClean="0"/>
              <a:t>12</a:t>
            </a:fld>
            <a:endParaRPr lang="en-US"/>
          </a:p>
        </p:txBody>
      </p:sp>
      <p:graphicFrame>
        <p:nvGraphicFramePr>
          <p:cNvPr id="6" name="Table 5">
            <a:extLst>
              <a:ext uri="{FF2B5EF4-FFF2-40B4-BE49-F238E27FC236}">
                <a16:creationId xmlns:a16="http://schemas.microsoft.com/office/drawing/2014/main" id="{4E36772F-8C03-C94D-A8B0-7F41F2CC6717}"/>
              </a:ext>
            </a:extLst>
          </p:cNvPr>
          <p:cNvGraphicFramePr>
            <a:graphicFrameLocks noGrp="1"/>
          </p:cNvGraphicFramePr>
          <p:nvPr>
            <p:extLst>
              <p:ext uri="{D42A27DB-BD31-4B8C-83A1-F6EECF244321}">
                <p14:modId xmlns:p14="http://schemas.microsoft.com/office/powerpoint/2010/main" val="4014766352"/>
              </p:ext>
            </p:extLst>
          </p:nvPr>
        </p:nvGraphicFramePr>
        <p:xfrm>
          <a:off x="7683" y="1066800"/>
          <a:ext cx="9136317" cy="3681572"/>
        </p:xfrm>
        <a:graphic>
          <a:graphicData uri="http://schemas.openxmlformats.org/drawingml/2006/table">
            <a:tbl>
              <a:tblPr firstRow="1" bandRow="1">
                <a:tableStyleId>{5C22544A-7EE6-4342-B048-85BDC9FD1C3A}</a:tableStyleId>
              </a:tblPr>
              <a:tblGrid>
                <a:gridCol w="1392631">
                  <a:extLst>
                    <a:ext uri="{9D8B030D-6E8A-4147-A177-3AD203B41FA5}">
                      <a16:colId xmlns:a16="http://schemas.microsoft.com/office/drawing/2014/main" val="2696529603"/>
                    </a:ext>
                  </a:extLst>
                </a:gridCol>
                <a:gridCol w="7743686">
                  <a:extLst>
                    <a:ext uri="{9D8B030D-6E8A-4147-A177-3AD203B41FA5}">
                      <a16:colId xmlns:a16="http://schemas.microsoft.com/office/drawing/2014/main" val="830247997"/>
                    </a:ext>
                  </a:extLst>
                </a:gridCol>
              </a:tblGrid>
              <a:tr h="712690">
                <a:tc>
                  <a:txBody>
                    <a:bodyPr/>
                    <a:lstStyle/>
                    <a:p>
                      <a:endParaRPr lang="en-US" sz="1700" b="1" dirty="0">
                        <a:latin typeface="Arial Narrow" panose="020B0606020202030204" pitchFamily="34" charset="0"/>
                      </a:endParaRPr>
                    </a:p>
                  </a:txBody>
                  <a:tcPr/>
                </a:tc>
                <a:tc>
                  <a:txBody>
                    <a:bodyPr/>
                    <a:lstStyle/>
                    <a:p>
                      <a:r>
                        <a:rPr lang="en-US" sz="1800" dirty="0"/>
                        <a:t>OBSERVATIONS </a:t>
                      </a:r>
                      <a:endParaRPr lang="en-US" dirty="0"/>
                    </a:p>
                  </a:txBody>
                  <a:tcPr/>
                </a:tc>
                <a:extLst>
                  <a:ext uri="{0D108BD9-81ED-4DB2-BD59-A6C34878D82A}">
                    <a16:rowId xmlns:a16="http://schemas.microsoft.com/office/drawing/2014/main" val="3273363757"/>
                  </a:ext>
                </a:extLst>
              </a:tr>
              <a:tr h="296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latin typeface="Arial Narrow" panose="020B0606020202030204" pitchFamily="34" charset="0"/>
                        </a:rPr>
                        <a:t> Distribution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dirty="0">
                          <a:solidFill>
                            <a:schemeClr val="tx1"/>
                          </a:solidFill>
                          <a:latin typeface="Arial Narrow" panose="020B0606020202030204" pitchFamily="34" charset="0"/>
                        </a:rPr>
                        <a:t>Distribution</a:t>
                      </a:r>
                      <a:r>
                        <a:rPr lang="en-US" sz="1700" baseline="0" dirty="0">
                          <a:solidFill>
                            <a:schemeClr val="tx1"/>
                          </a:solidFill>
                          <a:latin typeface="Arial Narrow" panose="020B0606020202030204" pitchFamily="34" charset="0"/>
                        </a:rPr>
                        <a:t> des MILDA aux FE pendant la CPN1. </a:t>
                      </a:r>
                      <a:r>
                        <a:rPr lang="en-US" sz="1700" baseline="0" dirty="0" err="1">
                          <a:solidFill>
                            <a:schemeClr val="tx1"/>
                          </a:solidFill>
                          <a:latin typeface="Arial Narrow" panose="020B0606020202030204" pitchFamily="34" charset="0"/>
                        </a:rPr>
                        <a:t>Ceci</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est</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largement</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respecté</a:t>
                      </a:r>
                      <a:endParaRPr lang="en-US" sz="1700" baseline="0" dirty="0">
                        <a:solidFill>
                          <a:schemeClr val="tx1"/>
                        </a:solidFill>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a:solidFill>
                            <a:schemeClr val="tx1"/>
                          </a:solidFill>
                          <a:latin typeface="Arial Narrow" panose="020B0606020202030204" pitchFamily="34" charset="0"/>
                        </a:rPr>
                        <a:t>La FE </a:t>
                      </a:r>
                      <a:r>
                        <a:rPr lang="en-US" sz="1700" baseline="0" dirty="0" err="1">
                          <a:solidFill>
                            <a:schemeClr val="tx1"/>
                          </a:solidFill>
                          <a:latin typeface="Arial Narrow" panose="020B0606020202030204" pitchFamily="34" charset="0"/>
                        </a:rPr>
                        <a:t>décharge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sa</a:t>
                      </a:r>
                      <a:r>
                        <a:rPr lang="en-US" sz="1700" baseline="0" dirty="0">
                          <a:solidFill>
                            <a:schemeClr val="tx1"/>
                          </a:solidFill>
                          <a:latin typeface="Arial Narrow" panose="020B0606020202030204" pitchFamily="34" charset="0"/>
                        </a:rPr>
                        <a:t> MILDA à la </a:t>
                      </a:r>
                      <a:r>
                        <a:rPr lang="en-US" sz="1700" baseline="0" dirty="0" err="1">
                          <a:solidFill>
                            <a:schemeClr val="tx1"/>
                          </a:solidFill>
                          <a:latin typeface="Arial Narrow" panose="020B0606020202030204" pitchFamily="34" charset="0"/>
                        </a:rPr>
                        <a:t>pharmacie</a:t>
                      </a:r>
                      <a:r>
                        <a:rPr lang="en-US" sz="1700" baseline="0" dirty="0">
                          <a:solidFill>
                            <a:schemeClr val="tx1"/>
                          </a:solidFill>
                          <a:latin typeface="Arial Narrow" panose="020B0606020202030204" pitchFamily="34" charset="0"/>
                        </a:rPr>
                        <a:t> après la CPN </a:t>
                      </a:r>
                      <a:r>
                        <a:rPr lang="en-US" sz="1700" baseline="0" dirty="0" err="1">
                          <a:solidFill>
                            <a:schemeClr val="tx1"/>
                          </a:solidFill>
                          <a:latin typeface="Arial Narrow" panose="020B0606020202030204" pitchFamily="34" charset="0"/>
                        </a:rPr>
                        <a:t>munie</a:t>
                      </a:r>
                      <a:r>
                        <a:rPr lang="en-US" sz="1700" baseline="0" dirty="0">
                          <a:solidFill>
                            <a:schemeClr val="tx1"/>
                          </a:solidFill>
                          <a:latin typeface="Arial Narrow" panose="020B0606020202030204" pitchFamily="34" charset="0"/>
                        </a:rPr>
                        <a:t> de </a:t>
                      </a:r>
                      <a:r>
                        <a:rPr lang="en-US" sz="1700" baseline="0" dirty="0" err="1">
                          <a:solidFill>
                            <a:schemeClr val="tx1"/>
                          </a:solidFill>
                          <a:latin typeface="Arial Narrow" panose="020B0606020202030204" pitchFamily="34" charset="0"/>
                        </a:rPr>
                        <a:t>sa</a:t>
                      </a:r>
                      <a:r>
                        <a:rPr lang="en-US" sz="1700" baseline="0" dirty="0">
                          <a:solidFill>
                            <a:schemeClr val="tx1"/>
                          </a:solidFill>
                          <a:latin typeface="Arial Narrow" panose="020B0606020202030204" pitchFamily="34" charset="0"/>
                        </a:rPr>
                        <a:t> CNI </a:t>
                      </a:r>
                      <a:r>
                        <a:rPr lang="en-US" sz="1700" baseline="0" dirty="0" err="1">
                          <a:solidFill>
                            <a:schemeClr val="tx1"/>
                          </a:solidFill>
                          <a:latin typeface="Arial Narrow" panose="020B0606020202030204" pitchFamily="34" charset="0"/>
                        </a:rPr>
                        <a:t>ou</a:t>
                      </a:r>
                      <a:r>
                        <a:rPr lang="en-US" sz="1700" baseline="0" dirty="0">
                          <a:solidFill>
                            <a:schemeClr val="tx1"/>
                          </a:solidFill>
                          <a:latin typeface="Arial Narrow" panose="020B0606020202030204" pitchFamily="34" charset="0"/>
                        </a:rPr>
                        <a:t> de </a:t>
                      </a:r>
                      <a:r>
                        <a:rPr lang="en-US" sz="1700" baseline="0" dirty="0" err="1">
                          <a:solidFill>
                            <a:schemeClr val="tx1"/>
                          </a:solidFill>
                          <a:latin typeface="Arial Narrow" panose="020B0606020202030204" pitchFamily="34" charset="0"/>
                        </a:rPr>
                        <a:t>celle</a:t>
                      </a:r>
                      <a:r>
                        <a:rPr lang="en-US" sz="1700" baseline="0" dirty="0">
                          <a:solidFill>
                            <a:schemeClr val="tx1"/>
                          </a:solidFill>
                          <a:latin typeface="Arial Narrow" panose="020B0606020202030204" pitchFamily="34" charset="0"/>
                        </a:rPr>
                        <a:t> de son </a:t>
                      </a:r>
                      <a:r>
                        <a:rPr lang="en-US" sz="1700" baseline="0" dirty="0" err="1">
                          <a:solidFill>
                            <a:schemeClr val="tx1"/>
                          </a:solidFill>
                          <a:latin typeface="Arial Narrow" panose="020B0606020202030204" pitchFamily="34" charset="0"/>
                        </a:rPr>
                        <a:t>époux</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ou</a:t>
                      </a:r>
                      <a:r>
                        <a:rPr lang="en-US" sz="1700" baseline="0" dirty="0">
                          <a:solidFill>
                            <a:schemeClr val="tx1"/>
                          </a:solidFill>
                          <a:latin typeface="Arial Narrow" panose="020B0606020202030204" pitchFamily="34" charset="0"/>
                        </a:rPr>
                        <a:t> d’un </a:t>
                      </a:r>
                      <a:r>
                        <a:rPr lang="en-US" sz="1700" baseline="0" dirty="0" err="1">
                          <a:solidFill>
                            <a:schemeClr val="tx1"/>
                          </a:solidFill>
                          <a:latin typeface="Arial Narrow" panose="020B0606020202030204" pitchFamily="34" charset="0"/>
                        </a:rPr>
                        <a:t>proche</a:t>
                      </a:r>
                      <a:r>
                        <a:rPr lang="en-US" sz="1700" baseline="0" dirty="0">
                          <a:solidFill>
                            <a:schemeClr val="tx1"/>
                          </a:solidFill>
                          <a:latin typeface="Arial Narrow" panose="020B0606020202030204" pitchFamily="34" charset="0"/>
                        </a:rPr>
                        <a:t> parent.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err="1">
                          <a:solidFill>
                            <a:schemeClr val="tx1"/>
                          </a:solidFill>
                          <a:latin typeface="Arial Narrow" panose="020B0606020202030204" pitchFamily="34" charset="0"/>
                        </a:rPr>
                        <a:t>Lors</a:t>
                      </a:r>
                      <a:r>
                        <a:rPr lang="en-US" sz="1700" baseline="0" dirty="0">
                          <a:solidFill>
                            <a:schemeClr val="tx1"/>
                          </a:solidFill>
                          <a:latin typeface="Arial Narrow" panose="020B0606020202030204" pitchFamily="34" charset="0"/>
                        </a:rPr>
                        <a:t> de la </a:t>
                      </a:r>
                      <a:r>
                        <a:rPr lang="en-US" sz="1700" baseline="0" dirty="0" err="1">
                          <a:solidFill>
                            <a:schemeClr val="tx1"/>
                          </a:solidFill>
                          <a:latin typeface="Arial Narrow" panose="020B0606020202030204" pitchFamily="34" charset="0"/>
                        </a:rPr>
                        <a:t>stratégie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avancée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recentrée</a:t>
                      </a:r>
                      <a:r>
                        <a:rPr lang="en-US" sz="1700" baseline="0" dirty="0">
                          <a:solidFill>
                            <a:schemeClr val="tx1"/>
                          </a:solidFill>
                          <a:latin typeface="Arial Narrow" panose="020B0606020202030204" pitchFamily="34" charset="0"/>
                        </a:rPr>
                        <a:t> en CPN, les FE </a:t>
                      </a:r>
                      <a:r>
                        <a:rPr lang="en-US" sz="1700" baseline="0" dirty="0" err="1">
                          <a:solidFill>
                            <a:schemeClr val="tx1"/>
                          </a:solidFill>
                          <a:latin typeface="Arial Narrow" panose="020B0606020202030204" pitchFamily="34" charset="0"/>
                        </a:rPr>
                        <a:t>peuvent</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décharger</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leurs</a:t>
                      </a:r>
                      <a:r>
                        <a:rPr lang="en-US" sz="1700" baseline="0" dirty="0">
                          <a:solidFill>
                            <a:schemeClr val="tx1"/>
                          </a:solidFill>
                          <a:latin typeface="Arial Narrow" panose="020B0606020202030204" pitchFamily="34" charset="0"/>
                        </a:rPr>
                        <a:t> MILDA; </a:t>
                      </a:r>
                      <a:r>
                        <a:rPr lang="en-US" sz="1700" baseline="0" dirty="0" err="1">
                          <a:solidFill>
                            <a:schemeClr val="tx1"/>
                          </a:solidFill>
                          <a:latin typeface="Arial Narrow" panose="020B0606020202030204" pitchFamily="34" charset="0"/>
                        </a:rPr>
                        <a:t>cependant</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cette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stratégie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peine</a:t>
                      </a:r>
                      <a:r>
                        <a:rPr lang="en-US" sz="1700" baseline="0" dirty="0">
                          <a:solidFill>
                            <a:schemeClr val="tx1"/>
                          </a:solidFill>
                          <a:latin typeface="Arial Narrow" panose="020B0606020202030204" pitchFamily="34" charset="0"/>
                        </a:rPr>
                        <a:t> a se </a:t>
                      </a:r>
                      <a:r>
                        <a:rPr lang="en-US" sz="1700" baseline="0" dirty="0" err="1">
                          <a:solidFill>
                            <a:schemeClr val="tx1"/>
                          </a:solidFill>
                          <a:latin typeface="Arial Narrow" panose="020B0606020202030204" pitchFamily="34" charset="0"/>
                        </a:rPr>
                        <a:t>déployer</a:t>
                      </a:r>
                      <a:r>
                        <a:rPr lang="en-US" sz="1700" baseline="0" dirty="0">
                          <a:solidFill>
                            <a:schemeClr val="tx1"/>
                          </a:solidFill>
                          <a:latin typeface="Arial Narrow" panose="020B0606020202030204" pitchFamily="34" charset="0"/>
                        </a:rPr>
                        <a:t>, du fait de </a:t>
                      </a:r>
                      <a:r>
                        <a:rPr lang="en-US" sz="1700" baseline="0" dirty="0" err="1">
                          <a:solidFill>
                            <a:schemeClr val="tx1"/>
                          </a:solidFill>
                          <a:latin typeface="Arial Narrow" panose="020B0606020202030204" pitchFamily="34" charset="0"/>
                        </a:rPr>
                        <a:t>manque</a:t>
                      </a:r>
                      <a:r>
                        <a:rPr lang="en-US" sz="1700" baseline="0" dirty="0">
                          <a:solidFill>
                            <a:schemeClr val="tx1"/>
                          </a:solidFill>
                          <a:latin typeface="Arial Narrow" panose="020B0606020202030204" pitchFamily="34" charset="0"/>
                        </a:rPr>
                        <a:t> de </a:t>
                      </a:r>
                      <a:r>
                        <a:rPr lang="en-US" sz="1700" baseline="0" dirty="0" err="1">
                          <a:solidFill>
                            <a:schemeClr val="tx1"/>
                          </a:solidFill>
                          <a:latin typeface="Arial Narrow" panose="020B0606020202030204" pitchFamily="34" charset="0"/>
                        </a:rPr>
                        <a:t>ressources</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diverses</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certains</a:t>
                      </a:r>
                      <a:r>
                        <a:rPr lang="en-US" sz="1700" baseline="0" dirty="0">
                          <a:solidFill>
                            <a:schemeClr val="tx1"/>
                          </a:solidFill>
                          <a:latin typeface="Arial Narrow" panose="020B0606020202030204" pitchFamily="34" charset="0"/>
                        </a:rPr>
                        <a:t> villages </a:t>
                      </a:r>
                      <a:r>
                        <a:rPr lang="en-US" sz="1700" baseline="0" dirty="0" err="1">
                          <a:solidFill>
                            <a:schemeClr val="tx1"/>
                          </a:solidFill>
                          <a:latin typeface="Arial Narrow" panose="020B0606020202030204" pitchFamily="34" charset="0"/>
                        </a:rPr>
                        <a:t>sont</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sur</a:t>
                      </a:r>
                      <a:r>
                        <a:rPr lang="en-US" sz="1700" baseline="0" dirty="0">
                          <a:solidFill>
                            <a:schemeClr val="tx1"/>
                          </a:solidFill>
                          <a:latin typeface="Arial Narrow" panose="020B0606020202030204" pitchFamily="34" charset="0"/>
                        </a:rPr>
                        <a:t> des </a:t>
                      </a:r>
                      <a:r>
                        <a:rPr lang="en-US" sz="1700" baseline="0" dirty="0" err="1">
                          <a:solidFill>
                            <a:schemeClr val="tx1"/>
                          </a:solidFill>
                          <a:latin typeface="Arial Narrow" panose="020B0606020202030204" pitchFamily="34" charset="0"/>
                        </a:rPr>
                        <a:t>îlots</a:t>
                      </a:r>
                      <a:r>
                        <a:rPr lang="en-US" sz="1700" baseline="0" dirty="0">
                          <a:solidFill>
                            <a:schemeClr val="tx1"/>
                          </a:solidFill>
                          <a:latin typeface="Arial Narrow" panose="020B0606020202030204" pitchFamily="34" charset="0"/>
                        </a:rPr>
                        <a:t>, distances, infrastructure de travail </a:t>
                      </a:r>
                      <a:r>
                        <a:rPr lang="en-US" sz="1700" baseline="0" dirty="0" err="1">
                          <a:solidFill>
                            <a:schemeClr val="tx1"/>
                          </a:solidFill>
                          <a:latin typeface="Arial Narrow" panose="020B0606020202030204" pitchFamily="34" charset="0"/>
                        </a:rPr>
                        <a:t>insuffisante</a:t>
                      </a:r>
                      <a:r>
                        <a:rPr lang="en-US" sz="1700" baseline="0" dirty="0">
                          <a:solidFill>
                            <a:schemeClr val="tx1"/>
                          </a:solidFill>
                          <a:latin typeface="Arial Narrow" panose="020B0606020202030204" pitchFamily="34" charset="0"/>
                        </a:rPr>
                        <a:t> – </a:t>
                      </a:r>
                      <a:r>
                        <a:rPr lang="en-US" sz="1700" baseline="0" dirty="0" err="1">
                          <a:solidFill>
                            <a:schemeClr val="tx1"/>
                          </a:solidFill>
                          <a:latin typeface="Arial Narrow" panose="020B0606020202030204" pitchFamily="34" charset="0"/>
                        </a:rPr>
                        <a:t>espace</a:t>
                      </a:r>
                      <a:r>
                        <a:rPr lang="en-US" sz="1700" baseline="0" dirty="0">
                          <a:solidFill>
                            <a:schemeClr val="tx1"/>
                          </a:solidFill>
                          <a:latin typeface="Arial Narrow" panose="020B0606020202030204" pitchFamily="34" charset="0"/>
                        </a:rPr>
                        <a:t> pour CNP –  </a:t>
                      </a:r>
                      <a:r>
                        <a:rPr lang="en-US" sz="1700" baseline="0" dirty="0" err="1">
                          <a:solidFill>
                            <a:schemeClr val="tx1"/>
                          </a:solidFill>
                          <a:latin typeface="Arial Narrow" panose="020B0606020202030204" pitchFamily="34" charset="0"/>
                        </a:rPr>
                        <a:t>moyens</a:t>
                      </a:r>
                      <a:r>
                        <a:rPr lang="en-US" sz="1700" baseline="0" dirty="0">
                          <a:solidFill>
                            <a:schemeClr val="tx1"/>
                          </a:solidFill>
                          <a:latin typeface="Arial Narrow" panose="020B0606020202030204" pitchFamily="34" charset="0"/>
                        </a:rPr>
                        <a:t> de transport </a:t>
                      </a:r>
                      <a:r>
                        <a:rPr lang="en-US" sz="1700" baseline="0" dirty="0" err="1">
                          <a:solidFill>
                            <a:schemeClr val="tx1"/>
                          </a:solidFill>
                          <a:latin typeface="Arial Narrow" panose="020B0606020202030204" pitchFamily="34" charset="0"/>
                        </a:rPr>
                        <a:t>limités</a:t>
                      </a:r>
                      <a:r>
                        <a:rPr lang="en-US" sz="1700" baseline="0" dirty="0">
                          <a:solidFill>
                            <a:schemeClr val="tx1"/>
                          </a:solidFill>
                          <a:latin typeface="Arial Narrow" panose="020B0606020202030204" pitchFamily="34" charset="0"/>
                        </a:rPr>
                        <a:t> etc.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dirty="0">
                          <a:solidFill>
                            <a:schemeClr val="tx1"/>
                          </a:solidFill>
                          <a:latin typeface="Arial Narrow" panose="020B0606020202030204" pitchFamily="34" charset="0"/>
                        </a:rPr>
                        <a:t>Existence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d’une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mesure</a:t>
                      </a:r>
                      <a:r>
                        <a:rPr lang="en-US" sz="1700" baseline="0" dirty="0">
                          <a:solidFill>
                            <a:schemeClr val="tx1"/>
                          </a:solidFill>
                          <a:latin typeface="Arial Narrow" panose="020B0606020202030204" pitchFamily="34" charset="0"/>
                        </a:rPr>
                        <a:t> de motivation pour la sortie des Chefs AS en </a:t>
                      </a:r>
                      <a:r>
                        <a:rPr lang="en-US" sz="1700" baseline="0" dirty="0" err="1">
                          <a:solidFill>
                            <a:schemeClr val="tx1"/>
                          </a:solidFill>
                          <a:latin typeface="Arial Narrow" panose="020B0606020202030204" pitchFamily="34" charset="0"/>
                        </a:rPr>
                        <a:t>stratégie</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avancée</a:t>
                      </a:r>
                      <a:r>
                        <a:rPr lang="en-US" sz="1700" baseline="0" dirty="0">
                          <a:solidFill>
                            <a:schemeClr val="tx1"/>
                          </a:solidFill>
                          <a:latin typeface="Arial Narrow" panose="020B0606020202030204" pitchFamily="34" charset="0"/>
                        </a:rPr>
                        <a:t> (2500 </a:t>
                      </a:r>
                      <a:r>
                        <a:rPr lang="en-US" sz="1700" baseline="0" dirty="0" err="1">
                          <a:solidFill>
                            <a:schemeClr val="tx1"/>
                          </a:solidFill>
                          <a:latin typeface="Arial Narrow" panose="020B0606020202030204" pitchFamily="34" charset="0"/>
                        </a:rPr>
                        <a:t>frs</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fonds</a:t>
                      </a:r>
                      <a:r>
                        <a:rPr lang="en-US" sz="1700" baseline="0" dirty="0">
                          <a:solidFill>
                            <a:schemeClr val="tx1"/>
                          </a:solidFill>
                          <a:latin typeface="Arial Narrow" panose="020B0606020202030204" pitchFamily="34" charset="0"/>
                        </a:rPr>
                        <a:t> </a:t>
                      </a:r>
                      <a:r>
                        <a:rPr lang="en-US" sz="1700" baseline="0" dirty="0" err="1">
                          <a:solidFill>
                            <a:schemeClr val="tx1"/>
                          </a:solidFill>
                          <a:latin typeface="Arial Narrow" panose="020B0606020202030204" pitchFamily="34" charset="0"/>
                        </a:rPr>
                        <a:t>pharmacie</a:t>
                      </a:r>
                      <a:r>
                        <a:rPr lang="en-US" sz="1700" baseline="0" dirty="0">
                          <a:solidFill>
                            <a:schemeClr val="tx1"/>
                          </a:solidFill>
                          <a:latin typeface="Arial Narrow" panose="020B0606020202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a:solidFill>
                            <a:schemeClr val="tx1"/>
                          </a:solidFill>
                          <a:latin typeface="Arial Narrow" panose="020B0606020202030204" pitchFamily="34" charset="0"/>
                        </a:rPr>
                        <a:t>Les </a:t>
                      </a:r>
                      <a:r>
                        <a:rPr lang="en-US" sz="1700" baseline="0" dirty="0" err="1">
                          <a:solidFill>
                            <a:schemeClr val="tx1"/>
                          </a:solidFill>
                          <a:latin typeface="Arial Narrow" panose="020B0606020202030204" pitchFamily="34" charset="0"/>
                        </a:rPr>
                        <a:t>outils</a:t>
                      </a:r>
                      <a:r>
                        <a:rPr lang="en-US" sz="1700" baseline="0" dirty="0">
                          <a:solidFill>
                            <a:schemeClr val="tx1"/>
                          </a:solidFill>
                          <a:latin typeface="Arial Narrow" panose="020B0606020202030204" pitchFamily="34" charset="0"/>
                        </a:rPr>
                        <a:t> de </a:t>
                      </a:r>
                      <a:r>
                        <a:rPr lang="en-US" sz="1700" baseline="0" dirty="0" err="1">
                          <a:solidFill>
                            <a:schemeClr val="tx1"/>
                          </a:solidFill>
                          <a:latin typeface="Arial Narrow" panose="020B0606020202030204" pitchFamily="34" charset="0"/>
                        </a:rPr>
                        <a:t>traçabilité</a:t>
                      </a:r>
                      <a:r>
                        <a:rPr lang="en-US" sz="1700" baseline="0" dirty="0">
                          <a:solidFill>
                            <a:schemeClr val="tx1"/>
                          </a:solidFill>
                          <a:latin typeface="Arial Narrow" panose="020B0606020202030204" pitchFamily="34" charset="0"/>
                        </a:rPr>
                        <a:t> de distribution </a:t>
                      </a:r>
                      <a:r>
                        <a:rPr lang="en-US" sz="1700" baseline="0" dirty="0" err="1">
                          <a:solidFill>
                            <a:schemeClr val="tx1"/>
                          </a:solidFill>
                          <a:latin typeface="Arial Narrow" panose="020B0606020202030204" pitchFamily="34" charset="0"/>
                        </a:rPr>
                        <a:t>sont</a:t>
                      </a:r>
                      <a:r>
                        <a:rPr lang="en-US" sz="1700" baseline="0" dirty="0">
                          <a:solidFill>
                            <a:schemeClr val="tx1"/>
                          </a:solidFill>
                          <a:latin typeface="Arial Narrow" panose="020B0606020202030204" pitchFamily="34" charset="0"/>
                        </a:rPr>
                        <a:t>: le </a:t>
                      </a:r>
                      <a:r>
                        <a:rPr lang="en-US" sz="1700" baseline="0" dirty="0" err="1">
                          <a:solidFill>
                            <a:schemeClr val="tx1"/>
                          </a:solidFill>
                          <a:latin typeface="Arial Narrow" panose="020B0606020202030204" pitchFamily="34" charset="0"/>
                        </a:rPr>
                        <a:t>régistre</a:t>
                      </a:r>
                      <a:r>
                        <a:rPr lang="en-US" sz="1700" baseline="0" dirty="0">
                          <a:solidFill>
                            <a:schemeClr val="tx1"/>
                          </a:solidFill>
                          <a:latin typeface="Arial Narrow" panose="020B0606020202030204" pitchFamily="34" charset="0"/>
                        </a:rPr>
                        <a:t> CPN, la fiche des </a:t>
                      </a:r>
                      <a:r>
                        <a:rPr lang="en-US" sz="1700" baseline="0" dirty="0" err="1">
                          <a:solidFill>
                            <a:schemeClr val="tx1"/>
                          </a:solidFill>
                          <a:latin typeface="Arial Narrow" panose="020B0606020202030204" pitchFamily="34" charset="0"/>
                        </a:rPr>
                        <a:t>décharge</a:t>
                      </a:r>
                      <a:r>
                        <a:rPr lang="en-US" sz="1700" baseline="0" dirty="0">
                          <a:solidFill>
                            <a:schemeClr val="tx1"/>
                          </a:solidFill>
                          <a:latin typeface="Arial Narrow" panose="020B0606020202030204" pitchFamily="34" charset="0"/>
                        </a:rPr>
                        <a:t> et le cahier de sortie de la </a:t>
                      </a:r>
                      <a:r>
                        <a:rPr lang="en-US" sz="1700" baseline="0" dirty="0" err="1">
                          <a:solidFill>
                            <a:schemeClr val="tx1"/>
                          </a:solidFill>
                          <a:latin typeface="Arial Narrow" panose="020B0606020202030204" pitchFamily="34" charset="0"/>
                        </a:rPr>
                        <a:t>pharmacie</a:t>
                      </a:r>
                      <a:endParaRPr lang="en-US" sz="1700" dirty="0">
                        <a:solidFill>
                          <a:schemeClr val="tx1"/>
                        </a:solidFill>
                        <a:latin typeface="Arial Narrow" panose="020B0606020202030204" pitchFamily="34" charset="0"/>
                      </a:endParaRPr>
                    </a:p>
                  </a:txBody>
                  <a:tcPr/>
                </a:tc>
                <a:extLst>
                  <a:ext uri="{0D108BD9-81ED-4DB2-BD59-A6C34878D82A}">
                    <a16:rowId xmlns:a16="http://schemas.microsoft.com/office/drawing/2014/main" val="4237266514"/>
                  </a:ext>
                </a:extLst>
              </a:tr>
            </a:tbl>
          </a:graphicData>
        </a:graphic>
      </p:graphicFrame>
      <p:sp>
        <p:nvSpPr>
          <p:cNvPr id="8" name="Title 1">
            <a:extLst>
              <a:ext uri="{FF2B5EF4-FFF2-40B4-BE49-F238E27FC236}">
                <a16:creationId xmlns:a16="http://schemas.microsoft.com/office/drawing/2014/main" id="{948E91DC-A96F-774A-9188-8EF965F72DCF}"/>
              </a:ext>
            </a:extLst>
          </p:cNvPr>
          <p:cNvSpPr>
            <a:spLocks noGrp="1"/>
          </p:cNvSpPr>
          <p:nvPr>
            <p:ph type="title"/>
          </p:nvPr>
        </p:nvSpPr>
        <p:spPr>
          <a:xfrm>
            <a:off x="1858347" y="24882"/>
            <a:ext cx="6858000" cy="1143000"/>
          </a:xfrm>
        </p:spPr>
        <p:txBody>
          <a:bodyPr>
            <a:normAutofit/>
          </a:bodyPr>
          <a:lstStyle/>
          <a:p>
            <a:r>
              <a:rPr lang="en-US" sz="2600" dirty="0"/>
              <a:t>DISTRIBUTION DE MILDA AU CAMEROON</a:t>
            </a:r>
          </a:p>
        </p:txBody>
      </p:sp>
      <p:graphicFrame>
        <p:nvGraphicFramePr>
          <p:cNvPr id="7" name="Table 5">
            <a:extLst>
              <a:ext uri="{FF2B5EF4-FFF2-40B4-BE49-F238E27FC236}">
                <a16:creationId xmlns:a16="http://schemas.microsoft.com/office/drawing/2014/main" id="{ABF3459A-C2DE-42AF-A5D1-F573B80D1D80}"/>
              </a:ext>
            </a:extLst>
          </p:cNvPr>
          <p:cNvGraphicFramePr>
            <a:graphicFrameLocks noGrp="1"/>
          </p:cNvGraphicFramePr>
          <p:nvPr>
            <p:extLst>
              <p:ext uri="{D42A27DB-BD31-4B8C-83A1-F6EECF244321}">
                <p14:modId xmlns:p14="http://schemas.microsoft.com/office/powerpoint/2010/main" val="1772527846"/>
              </p:ext>
            </p:extLst>
          </p:nvPr>
        </p:nvGraphicFramePr>
        <p:xfrm>
          <a:off x="7682" y="4748372"/>
          <a:ext cx="9136317" cy="1878074"/>
        </p:xfrm>
        <a:graphic>
          <a:graphicData uri="http://schemas.openxmlformats.org/drawingml/2006/table">
            <a:tbl>
              <a:tblPr firstRow="1" bandRow="1">
                <a:tableStyleId>{5C22544A-7EE6-4342-B048-85BDC9FD1C3A}</a:tableStyleId>
              </a:tblPr>
              <a:tblGrid>
                <a:gridCol w="1363918">
                  <a:extLst>
                    <a:ext uri="{9D8B030D-6E8A-4147-A177-3AD203B41FA5}">
                      <a16:colId xmlns:a16="http://schemas.microsoft.com/office/drawing/2014/main" val="2696529603"/>
                    </a:ext>
                  </a:extLst>
                </a:gridCol>
                <a:gridCol w="7772399">
                  <a:extLst>
                    <a:ext uri="{9D8B030D-6E8A-4147-A177-3AD203B41FA5}">
                      <a16:colId xmlns:a16="http://schemas.microsoft.com/office/drawing/2014/main" val="830247997"/>
                    </a:ext>
                  </a:extLst>
                </a:gridCol>
              </a:tblGrid>
              <a:tr h="491234">
                <a:tc>
                  <a:txBody>
                    <a:bodyPr/>
                    <a:lstStyle/>
                    <a:p>
                      <a:endParaRPr lang="en-US" sz="1800" b="1" dirty="0">
                        <a:latin typeface="Arial Narrow" panose="020B0606020202030204" pitchFamily="34" charset="0"/>
                      </a:endParaRPr>
                    </a:p>
                  </a:txBody>
                  <a:tcPr/>
                </a:tc>
                <a:tc>
                  <a:txBody>
                    <a:bodyPr/>
                    <a:lstStyle/>
                    <a:p>
                      <a:r>
                        <a:rPr lang="en-US" sz="1800" dirty="0">
                          <a:latin typeface="Arial Narrow" panose="020B0606020202030204" pitchFamily="34" charset="0"/>
                        </a:rPr>
                        <a:t>OBSERVATIONS </a:t>
                      </a:r>
                      <a:endParaRPr lang="en-US" dirty="0">
                        <a:latin typeface="Arial Narrow" panose="020B0606020202030204" pitchFamily="34" charset="0"/>
                      </a:endParaRPr>
                    </a:p>
                  </a:txBody>
                  <a:tcPr/>
                </a:tc>
                <a:extLst>
                  <a:ext uri="{0D108BD9-81ED-4DB2-BD59-A6C34878D82A}">
                    <a16:rowId xmlns:a16="http://schemas.microsoft.com/office/drawing/2014/main" val="3273363757"/>
                  </a:ext>
                </a:extLst>
              </a:tr>
              <a:tr h="883105">
                <a:tc>
                  <a:txBody>
                    <a:bodyPr/>
                    <a:lstStyle/>
                    <a:p>
                      <a:pPr lvl="0"/>
                      <a:r>
                        <a:rPr lang="en-US" sz="1800" b="1" dirty="0">
                          <a:latin typeface="Arial Narrow" panose="020B0606020202030204" pitchFamily="34" charset="0"/>
                        </a:rPr>
                        <a:t>Gestion des </a:t>
                      </a:r>
                      <a:r>
                        <a:rPr lang="en-US" sz="1800" b="1" dirty="0" err="1">
                          <a:latin typeface="Arial Narrow" panose="020B0606020202030204" pitchFamily="34" charset="0"/>
                        </a:rPr>
                        <a:t>données</a:t>
                      </a:r>
                      <a:endParaRPr lang="en-US" sz="1800" b="1" dirty="0">
                        <a:latin typeface="Arial Narrow" panose="020B0606020202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a:latin typeface="Arial Narrow" panose="020B0606020202030204" pitchFamily="34" charset="0"/>
                        </a:rPr>
                        <a:t>Il </a:t>
                      </a:r>
                      <a:r>
                        <a:rPr lang="en-US" sz="1700" baseline="0" dirty="0" err="1">
                          <a:latin typeface="Arial Narrow" panose="020B0606020202030204" pitchFamily="34" charset="0"/>
                        </a:rPr>
                        <a:t>existe</a:t>
                      </a:r>
                      <a:r>
                        <a:rPr lang="en-US" sz="1700" baseline="0" dirty="0">
                          <a:latin typeface="Arial Narrow" panose="020B0606020202030204" pitchFamily="34" charset="0"/>
                        </a:rPr>
                        <a:t> des </a:t>
                      </a:r>
                      <a:r>
                        <a:rPr lang="en-US" sz="1700" baseline="0" dirty="0" err="1">
                          <a:latin typeface="Arial Narrow" panose="020B0606020202030204" pitchFamily="34" charset="0"/>
                        </a:rPr>
                        <a:t>incohérence</a:t>
                      </a:r>
                      <a:r>
                        <a:rPr lang="en-US" sz="1700" baseline="0" dirty="0">
                          <a:latin typeface="Arial Narrow" panose="020B0606020202030204" pitchFamily="34" charset="0"/>
                        </a:rPr>
                        <a:t> </a:t>
                      </a:r>
                      <a:r>
                        <a:rPr lang="en-US" sz="1700" baseline="0" dirty="0" err="1">
                          <a:latin typeface="Arial Narrow" panose="020B0606020202030204" pitchFamily="34" charset="0"/>
                        </a:rPr>
                        <a:t>d’enrégistrement</a:t>
                      </a:r>
                      <a:r>
                        <a:rPr lang="en-US" sz="1700" baseline="0" dirty="0">
                          <a:latin typeface="Arial Narrow" panose="020B0606020202030204" pitchFamily="34" charset="0"/>
                        </a:rPr>
                        <a:t> des </a:t>
                      </a:r>
                      <a:r>
                        <a:rPr lang="en-US" sz="1700" baseline="0" dirty="0" err="1">
                          <a:latin typeface="Arial Narrow" panose="020B0606020202030204" pitchFamily="34" charset="0"/>
                        </a:rPr>
                        <a:t>données</a:t>
                      </a:r>
                      <a:r>
                        <a:rPr lang="en-US" sz="1700" baseline="0" dirty="0">
                          <a:latin typeface="Arial Narrow" panose="020B0606020202030204" pitchFamily="34" charset="0"/>
                        </a:rPr>
                        <a:t> au </a:t>
                      </a:r>
                      <a:r>
                        <a:rPr lang="en-US" sz="1700" baseline="0" dirty="0" err="1">
                          <a:latin typeface="Arial Narrow" panose="020B0606020202030204" pitchFamily="34" charset="0"/>
                        </a:rPr>
                        <a:t>cours</a:t>
                      </a:r>
                      <a:r>
                        <a:rPr lang="en-US" sz="1700" baseline="0" dirty="0">
                          <a:latin typeface="Arial Narrow" panose="020B0606020202030204" pitchFamily="34" charset="0"/>
                        </a:rPr>
                        <a:t> </a:t>
                      </a:r>
                      <a:r>
                        <a:rPr lang="en-US" sz="1700" baseline="0" dirty="0" err="1">
                          <a:latin typeface="Arial Narrow" panose="020B0606020202030204" pitchFamily="34" charset="0"/>
                        </a:rPr>
                        <a:t>d’une</a:t>
                      </a:r>
                      <a:r>
                        <a:rPr lang="en-US" sz="1700" baseline="0" dirty="0">
                          <a:latin typeface="Arial Narrow" panose="020B0606020202030204" pitchFamily="34" charset="0"/>
                        </a:rPr>
                        <a:t> </a:t>
                      </a:r>
                      <a:r>
                        <a:rPr lang="en-US" sz="1700" baseline="0" dirty="0" err="1">
                          <a:latin typeface="Arial Narrow" panose="020B0606020202030204" pitchFamily="34" charset="0"/>
                        </a:rPr>
                        <a:t>même</a:t>
                      </a:r>
                      <a:r>
                        <a:rPr lang="en-US" sz="1700" baseline="0" dirty="0">
                          <a:latin typeface="Arial Narrow" panose="020B0606020202030204" pitchFamily="34" charset="0"/>
                        </a:rPr>
                        <a:t> </a:t>
                      </a:r>
                      <a:r>
                        <a:rPr lang="en-US" sz="1700" baseline="0" dirty="0" err="1">
                          <a:latin typeface="Arial Narrow" panose="020B0606020202030204" pitchFamily="34" charset="0"/>
                        </a:rPr>
                        <a:t>période</a:t>
                      </a:r>
                      <a:r>
                        <a:rPr lang="en-US" sz="1700" baseline="0" dirty="0">
                          <a:latin typeface="Arial Narrow" panose="020B0606020202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a:latin typeface="Arial Narrow" panose="020B0606020202030204" pitchFamily="34" charset="0"/>
                        </a:rPr>
                        <a:t>Access: </a:t>
                      </a:r>
                      <a:r>
                        <a:rPr lang="en-US" sz="1700" baseline="0" dirty="0" err="1">
                          <a:latin typeface="Arial Narrow" panose="020B0606020202030204" pitchFamily="34" charset="0"/>
                        </a:rPr>
                        <a:t>outil</a:t>
                      </a:r>
                      <a:r>
                        <a:rPr lang="en-US" sz="1700" baseline="0" dirty="0">
                          <a:latin typeface="Arial Narrow" panose="020B0606020202030204" pitchFamily="34" charset="0"/>
                        </a:rPr>
                        <a:t> de </a:t>
                      </a:r>
                      <a:r>
                        <a:rPr lang="en-US" sz="1700" baseline="0" dirty="0" err="1">
                          <a:latin typeface="Arial Narrow" panose="020B0606020202030204" pitchFamily="34" charset="0"/>
                        </a:rPr>
                        <a:t>saisie</a:t>
                      </a:r>
                      <a:r>
                        <a:rPr lang="en-US" sz="1700" baseline="0" dirty="0">
                          <a:latin typeface="Arial Narrow" panose="020B0606020202030204" pitchFamily="34" charset="0"/>
                        </a:rPr>
                        <a:t> et de reporting en </a:t>
                      </a:r>
                      <a:r>
                        <a:rPr lang="en-US" sz="1700" baseline="0" dirty="0" err="1">
                          <a:latin typeface="Arial Narrow" panose="020B0606020202030204" pitchFamily="34" charset="0"/>
                        </a:rPr>
                        <a:t>cours</a:t>
                      </a:r>
                      <a:r>
                        <a:rPr lang="en-US" sz="1700" baseline="0" dirty="0">
                          <a:latin typeface="Arial Narrow" panose="020B0606020202030204" pitchFamily="34" charset="0"/>
                        </a:rPr>
                        <a:t> de transition </a:t>
                      </a:r>
                      <a:r>
                        <a:rPr lang="en-US" sz="1700" baseline="0" dirty="0" err="1">
                          <a:latin typeface="Arial Narrow" panose="020B0606020202030204" pitchFamily="34" charset="0"/>
                        </a:rPr>
                        <a:t>vers</a:t>
                      </a:r>
                      <a:r>
                        <a:rPr lang="en-US" sz="1700" baseline="0" dirty="0">
                          <a:latin typeface="Arial Narrow" panose="020B0606020202030204" pitchFamily="34" charset="0"/>
                        </a:rPr>
                        <a:t> DHIS2; </a:t>
                      </a:r>
                      <a:r>
                        <a:rPr lang="en-US" sz="1700" baseline="0" dirty="0" err="1">
                          <a:latin typeface="Arial Narrow" panose="020B0606020202030204" pitchFamily="34" charset="0"/>
                        </a:rPr>
                        <a:t>contient</a:t>
                      </a:r>
                      <a:r>
                        <a:rPr lang="en-US" sz="1700" baseline="0" dirty="0">
                          <a:latin typeface="Arial Narrow" panose="020B0606020202030204" pitchFamily="34" charset="0"/>
                        </a:rPr>
                        <a:t> des </a:t>
                      </a:r>
                      <a:r>
                        <a:rPr lang="en-US" sz="1700" baseline="0" dirty="0" err="1">
                          <a:latin typeface="Arial Narrow" panose="020B0606020202030204" pitchFamily="34" charset="0"/>
                        </a:rPr>
                        <a:t>sauts</a:t>
                      </a:r>
                      <a:r>
                        <a:rPr lang="en-US" sz="1700" baseline="0" dirty="0">
                          <a:latin typeface="Arial Narrow" panose="020B0606020202030204" pitchFamily="34" charset="0"/>
                        </a:rPr>
                        <a:t> </a:t>
                      </a:r>
                      <a:r>
                        <a:rPr lang="en-US" sz="1700" baseline="0" dirty="0" err="1">
                          <a:latin typeface="Arial Narrow" panose="020B0606020202030204" pitchFamily="34" charset="0"/>
                        </a:rPr>
                        <a:t>logiques</a:t>
                      </a:r>
                      <a:r>
                        <a:rPr lang="en-US" sz="1700" baseline="0" dirty="0">
                          <a:latin typeface="Arial Narrow" panose="020B0606020202030204" pitchFamily="34" charset="0"/>
                        </a:rPr>
                        <a:t> pour </a:t>
                      </a:r>
                      <a:r>
                        <a:rPr lang="en-US" sz="1700" baseline="0" dirty="0" err="1">
                          <a:latin typeface="Arial Narrow" panose="020B0606020202030204" pitchFamily="34" charset="0"/>
                        </a:rPr>
                        <a:t>détecter</a:t>
                      </a:r>
                      <a:r>
                        <a:rPr lang="en-US" sz="1700" baseline="0" dirty="0">
                          <a:latin typeface="Arial Narrow" panose="020B0606020202030204" pitchFamily="34" charset="0"/>
                        </a:rPr>
                        <a:t> </a:t>
                      </a:r>
                      <a:r>
                        <a:rPr lang="en-US" sz="1700" baseline="0" dirty="0" err="1">
                          <a:latin typeface="Arial Narrow" panose="020B0606020202030204" pitchFamily="34" charset="0"/>
                        </a:rPr>
                        <a:t>automatiquement</a:t>
                      </a:r>
                      <a:r>
                        <a:rPr lang="en-US" sz="1700" baseline="0" dirty="0">
                          <a:latin typeface="Arial Narrow" panose="020B0606020202030204" pitchFamily="34" charset="0"/>
                        </a:rPr>
                        <a:t> les </a:t>
                      </a:r>
                      <a:r>
                        <a:rPr lang="en-US" sz="1700" baseline="0" dirty="0" err="1">
                          <a:latin typeface="Arial Narrow" panose="020B0606020202030204" pitchFamily="34" charset="0"/>
                        </a:rPr>
                        <a:t>incohérences</a:t>
                      </a:r>
                      <a:endParaRPr lang="en-US" sz="1700" baseline="0" dirty="0">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err="1">
                          <a:latin typeface="Arial Narrow" panose="020B0606020202030204" pitchFamily="34" charset="0"/>
                        </a:rPr>
                        <a:t>Contrôle</a:t>
                      </a:r>
                      <a:r>
                        <a:rPr lang="en-US" sz="1700" baseline="0" dirty="0">
                          <a:latin typeface="Arial Narrow" panose="020B0606020202030204" pitchFamily="34" charset="0"/>
                        </a:rPr>
                        <a:t> </a:t>
                      </a:r>
                      <a:r>
                        <a:rPr lang="en-US" sz="1700" baseline="0" dirty="0" err="1">
                          <a:latin typeface="Arial Narrow" panose="020B0606020202030204" pitchFamily="34" charset="0"/>
                        </a:rPr>
                        <a:t>qualité</a:t>
                      </a:r>
                      <a:r>
                        <a:rPr lang="en-US" sz="1700" baseline="0" dirty="0">
                          <a:latin typeface="Arial Narrow" panose="020B0606020202030204" pitchFamily="34" charset="0"/>
                        </a:rPr>
                        <a:t> des </a:t>
                      </a:r>
                      <a:r>
                        <a:rPr lang="en-US" sz="1700" baseline="0" dirty="0" err="1">
                          <a:latin typeface="Arial Narrow" panose="020B0606020202030204" pitchFamily="34" charset="0"/>
                        </a:rPr>
                        <a:t>données</a:t>
                      </a:r>
                      <a:r>
                        <a:rPr lang="en-US" sz="1700" baseline="0" dirty="0">
                          <a:latin typeface="Arial Narrow" panose="020B0606020202030204" pitchFamily="34" charset="0"/>
                        </a:rPr>
                        <a:t> </a:t>
                      </a:r>
                      <a:r>
                        <a:rPr lang="en-US" sz="1700" baseline="0" dirty="0" err="1">
                          <a:latin typeface="Arial Narrow" panose="020B0606020202030204" pitchFamily="34" charset="0"/>
                        </a:rPr>
                        <a:t>limité</a:t>
                      </a:r>
                      <a:r>
                        <a:rPr lang="en-US" sz="1700" baseline="0" dirty="0">
                          <a:latin typeface="Arial Narrow" panose="020B0606020202030204" pitchFamily="34" charset="0"/>
                        </a:rPr>
                        <a:t> et pas </a:t>
                      </a:r>
                      <a:r>
                        <a:rPr lang="en-US" sz="1700" baseline="0" dirty="0" err="1">
                          <a:latin typeface="Arial Narrow" panose="020B0606020202030204" pitchFamily="34" charset="0"/>
                        </a:rPr>
                        <a:t>régulier</a:t>
                      </a:r>
                      <a:endParaRPr lang="en-US" sz="1700" baseline="0" dirty="0">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00" baseline="0" dirty="0">
                          <a:latin typeface="Arial Narrow" panose="020B0606020202030204" pitchFamily="34" charset="0"/>
                        </a:rPr>
                        <a:t>PBF pour le </a:t>
                      </a:r>
                      <a:r>
                        <a:rPr lang="en-US" sz="1700" baseline="0" dirty="0" err="1">
                          <a:latin typeface="Arial Narrow" panose="020B0606020202030204" pitchFamily="34" charset="0"/>
                        </a:rPr>
                        <a:t>renforcement</a:t>
                      </a:r>
                      <a:r>
                        <a:rPr lang="en-US" sz="1700" baseline="0" dirty="0">
                          <a:latin typeface="Arial Narrow" panose="020B0606020202030204" pitchFamily="34" charset="0"/>
                        </a:rPr>
                        <a:t> de la </a:t>
                      </a:r>
                      <a:r>
                        <a:rPr lang="en-US" sz="1700" baseline="0" dirty="0" err="1">
                          <a:latin typeface="Arial Narrow" panose="020B0606020202030204" pitchFamily="34" charset="0"/>
                        </a:rPr>
                        <a:t>qualité</a:t>
                      </a:r>
                      <a:r>
                        <a:rPr lang="en-US" sz="1700" baseline="0" dirty="0">
                          <a:latin typeface="Arial Narrow" panose="020B0606020202030204" pitchFamily="34" charset="0"/>
                        </a:rPr>
                        <a:t> des </a:t>
                      </a:r>
                      <a:r>
                        <a:rPr lang="en-US" sz="1700" baseline="0" dirty="0" err="1">
                          <a:latin typeface="Arial Narrow" panose="020B0606020202030204" pitchFamily="34" charset="0"/>
                        </a:rPr>
                        <a:t>données</a:t>
                      </a:r>
                      <a:r>
                        <a:rPr lang="en-US" sz="1700" baseline="0" dirty="0">
                          <a:latin typeface="Arial Narrow" panose="020B0606020202030204" pitchFamily="34" charset="0"/>
                        </a:rPr>
                        <a:t> </a:t>
                      </a:r>
                      <a:r>
                        <a:rPr lang="en-US" sz="1700" baseline="0" dirty="0" err="1">
                          <a:latin typeface="Arial Narrow" panose="020B0606020202030204" pitchFamily="34" charset="0"/>
                        </a:rPr>
                        <a:t>dans</a:t>
                      </a:r>
                      <a:r>
                        <a:rPr lang="en-US" sz="1700" baseline="0" dirty="0">
                          <a:latin typeface="Arial Narrow" panose="020B0606020202030204" pitchFamily="34" charset="0"/>
                        </a:rPr>
                        <a:t> </a:t>
                      </a:r>
                      <a:r>
                        <a:rPr lang="en-US" sz="1700" baseline="0" dirty="0" err="1">
                          <a:latin typeface="Arial Narrow" panose="020B0606020202030204" pitchFamily="34" charset="0"/>
                        </a:rPr>
                        <a:t>certaines</a:t>
                      </a:r>
                      <a:r>
                        <a:rPr lang="en-US" sz="1700" baseline="0" dirty="0">
                          <a:latin typeface="Arial Narrow" panose="020B0606020202030204" pitchFamily="34" charset="0"/>
                        </a:rPr>
                        <a:t> FOSA</a:t>
                      </a:r>
                      <a:endParaRPr lang="en-US" sz="1700" dirty="0">
                        <a:latin typeface="Arial Narrow" panose="020B0606020202030204" pitchFamily="34" charset="0"/>
                      </a:endParaRPr>
                    </a:p>
                  </a:txBody>
                  <a:tcPr/>
                </a:tc>
                <a:extLst>
                  <a:ext uri="{0D108BD9-81ED-4DB2-BD59-A6C34878D82A}">
                    <a16:rowId xmlns:a16="http://schemas.microsoft.com/office/drawing/2014/main" val="2615509149"/>
                  </a:ext>
                </a:extLst>
              </a:tr>
            </a:tbl>
          </a:graphicData>
        </a:graphic>
      </p:graphicFrame>
    </p:spTree>
    <p:extLst>
      <p:ext uri="{BB962C8B-B14F-4D97-AF65-F5344CB8AC3E}">
        <p14:creationId xmlns:p14="http://schemas.microsoft.com/office/powerpoint/2010/main" val="323275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A4FEC-D863-EC47-BA78-DEE1F230708A}"/>
              </a:ext>
            </a:extLst>
          </p:cNvPr>
          <p:cNvSpPr>
            <a:spLocks noGrp="1"/>
          </p:cNvSpPr>
          <p:nvPr>
            <p:ph type="sldNum" sz="quarter" idx="12"/>
          </p:nvPr>
        </p:nvSpPr>
        <p:spPr/>
        <p:txBody>
          <a:bodyPr/>
          <a:lstStyle/>
          <a:p>
            <a:fld id="{FC3B48CF-7C8F-46A0-848A-C64E07C2F07C}" type="slidenum">
              <a:rPr lang="en-US" smtClean="0"/>
              <a:t>13</a:t>
            </a:fld>
            <a:endParaRPr lang="en-US"/>
          </a:p>
        </p:txBody>
      </p:sp>
      <p:graphicFrame>
        <p:nvGraphicFramePr>
          <p:cNvPr id="6" name="Table 5">
            <a:extLst>
              <a:ext uri="{FF2B5EF4-FFF2-40B4-BE49-F238E27FC236}">
                <a16:creationId xmlns:a16="http://schemas.microsoft.com/office/drawing/2014/main" id="{4E36772F-8C03-C94D-A8B0-7F41F2CC6717}"/>
              </a:ext>
            </a:extLst>
          </p:cNvPr>
          <p:cNvGraphicFramePr>
            <a:graphicFrameLocks noGrp="1"/>
          </p:cNvGraphicFramePr>
          <p:nvPr>
            <p:extLst>
              <p:ext uri="{D42A27DB-BD31-4B8C-83A1-F6EECF244321}">
                <p14:modId xmlns:p14="http://schemas.microsoft.com/office/powerpoint/2010/main" val="4242482621"/>
              </p:ext>
            </p:extLst>
          </p:nvPr>
        </p:nvGraphicFramePr>
        <p:xfrm>
          <a:off x="76200" y="1295400"/>
          <a:ext cx="8991600" cy="4724400"/>
        </p:xfrm>
        <a:graphic>
          <a:graphicData uri="http://schemas.openxmlformats.org/drawingml/2006/table">
            <a:tbl>
              <a:tblPr firstRow="1" bandRow="1">
                <a:tableStyleId>{5C22544A-7EE6-4342-B048-85BDC9FD1C3A}</a:tableStyleId>
              </a:tblPr>
              <a:tblGrid>
                <a:gridCol w="1627790">
                  <a:extLst>
                    <a:ext uri="{9D8B030D-6E8A-4147-A177-3AD203B41FA5}">
                      <a16:colId xmlns:a16="http://schemas.microsoft.com/office/drawing/2014/main" val="2696529603"/>
                    </a:ext>
                  </a:extLst>
                </a:gridCol>
                <a:gridCol w="7363810">
                  <a:extLst>
                    <a:ext uri="{9D8B030D-6E8A-4147-A177-3AD203B41FA5}">
                      <a16:colId xmlns:a16="http://schemas.microsoft.com/office/drawing/2014/main" val="830247997"/>
                    </a:ext>
                  </a:extLst>
                </a:gridCol>
              </a:tblGrid>
              <a:tr h="521099">
                <a:tc>
                  <a:txBody>
                    <a:bodyPr/>
                    <a:lstStyle/>
                    <a:p>
                      <a:endParaRPr lang="en-US" dirty="0"/>
                    </a:p>
                  </a:txBody>
                  <a:tcPr/>
                </a:tc>
                <a:tc>
                  <a:txBody>
                    <a:bodyPr/>
                    <a:lstStyle/>
                    <a:p>
                      <a:r>
                        <a:rPr lang="en-US" sz="1800" dirty="0"/>
                        <a:t>OBSERVATIONS </a:t>
                      </a:r>
                      <a:endParaRPr lang="en-US" dirty="0"/>
                    </a:p>
                  </a:txBody>
                  <a:tcPr/>
                </a:tc>
                <a:extLst>
                  <a:ext uri="{0D108BD9-81ED-4DB2-BD59-A6C34878D82A}">
                    <a16:rowId xmlns:a16="http://schemas.microsoft.com/office/drawing/2014/main" val="3273363757"/>
                  </a:ext>
                </a:extLst>
              </a:tr>
              <a:tr h="4203301">
                <a:tc>
                  <a:txBody>
                    <a:bodyPr/>
                    <a:lstStyle/>
                    <a:p>
                      <a:pPr lvl="0"/>
                      <a:r>
                        <a:rPr lang="en-US" sz="1800" b="1" dirty="0">
                          <a:latin typeface="Arial Narrow" panose="020B0606020202030204" pitchFamily="34" charset="0"/>
                        </a:rPr>
                        <a:t>Communication </a:t>
                      </a:r>
                    </a:p>
                  </a:txBody>
                  <a:tcPr/>
                </a:tc>
                <a:tc>
                  <a:txBody>
                    <a:bodyPr/>
                    <a:lstStyle/>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Passer</a:t>
                      </a:r>
                      <a:r>
                        <a:rPr lang="fr-FR" sz="1700" kern="1200" baseline="0" dirty="0">
                          <a:solidFill>
                            <a:schemeClr val="dk1"/>
                          </a:solidFill>
                          <a:effectLst/>
                          <a:latin typeface="Arial Narrow" panose="020B0606020202030204" pitchFamily="34" charset="0"/>
                          <a:ea typeface="+mn-ea"/>
                          <a:cs typeface="+mn-cs"/>
                        </a:rPr>
                        <a:t> </a:t>
                      </a:r>
                      <a:r>
                        <a:rPr lang="fr-FR" sz="1700" kern="1200" dirty="0">
                          <a:solidFill>
                            <a:schemeClr val="dk1"/>
                          </a:solidFill>
                          <a:effectLst/>
                          <a:latin typeface="Arial Narrow" panose="020B0606020202030204" pitchFamily="34" charset="0"/>
                          <a:ea typeface="+mn-ea"/>
                          <a:cs typeface="+mn-cs"/>
                        </a:rPr>
                        <a:t>par les Chefs</a:t>
                      </a:r>
                      <a:r>
                        <a:rPr lang="fr-FR" sz="1700" kern="1200" baseline="0" dirty="0">
                          <a:solidFill>
                            <a:schemeClr val="dk1"/>
                          </a:solidFill>
                          <a:effectLst/>
                          <a:latin typeface="Arial Narrow" panose="020B0606020202030204" pitchFamily="34" charset="0"/>
                          <a:ea typeface="+mn-ea"/>
                          <a:cs typeface="+mn-cs"/>
                        </a:rPr>
                        <a:t> de famille</a:t>
                      </a:r>
                      <a:r>
                        <a:rPr lang="fr-FR" sz="1700" kern="1200" dirty="0">
                          <a:solidFill>
                            <a:schemeClr val="dk1"/>
                          </a:solidFill>
                          <a:effectLst/>
                          <a:latin typeface="Arial Narrow" panose="020B0606020202030204" pitchFamily="34" charset="0"/>
                          <a:ea typeface="+mn-ea"/>
                          <a:cs typeface="+mn-cs"/>
                        </a:rPr>
                        <a:t> pour avoir l'autorisation d'entrer dans la maison et c'est plus facile pour les femmes de voir les femmes (Islam)</a:t>
                      </a:r>
                    </a:p>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Nécessité d’impliquer des chefs traditionnels et religieux </a:t>
                      </a:r>
                    </a:p>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Le Chef CS et ASC travaille avec les chefs traditionnels et religieux</a:t>
                      </a:r>
                      <a:endParaRPr lang="fr-FR" sz="1700" dirty="0">
                        <a:effectLst/>
                        <a:latin typeface="Arial Narrow" panose="020B0606020202030204" pitchFamily="34" charset="0"/>
                      </a:endParaRPr>
                    </a:p>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Importance des ASC</a:t>
                      </a:r>
                    </a:p>
                    <a:p>
                      <a:pPr marL="742950" lvl="1" indent="-285750">
                        <a:buFont typeface="Courier New" panose="02070309020205020404" pitchFamily="49" charset="0"/>
                        <a:buChar char="o"/>
                      </a:pPr>
                      <a:r>
                        <a:rPr lang="fr-FR" sz="1700" kern="1200" dirty="0">
                          <a:solidFill>
                            <a:schemeClr val="dk1"/>
                          </a:solidFill>
                          <a:effectLst/>
                          <a:latin typeface="Arial Narrow" panose="020B0606020202030204" pitchFamily="34" charset="0"/>
                          <a:ea typeface="+mn-ea"/>
                          <a:cs typeface="+mn-cs"/>
                        </a:rPr>
                        <a:t>Accompagner les FE pour la CPN </a:t>
                      </a:r>
                      <a:endParaRPr lang="fr-FR" sz="1700" dirty="0">
                        <a:effectLst/>
                        <a:latin typeface="Arial Narrow" panose="020B0606020202030204" pitchFamily="34" charset="0"/>
                      </a:endParaRPr>
                    </a:p>
                    <a:p>
                      <a:pPr marL="742950" lvl="1" indent="-285750">
                        <a:buFont typeface="Courier New" panose="02070309020205020404" pitchFamily="49" charset="0"/>
                        <a:buChar char="o"/>
                      </a:pPr>
                      <a:r>
                        <a:rPr lang="fr-FR" sz="1700" kern="1200" dirty="0">
                          <a:solidFill>
                            <a:schemeClr val="dk1"/>
                          </a:solidFill>
                          <a:effectLst/>
                          <a:latin typeface="Arial Narrow" panose="020B0606020202030204" pitchFamily="34" charset="0"/>
                          <a:ea typeface="+mn-ea"/>
                          <a:cs typeface="+mn-cs"/>
                        </a:rPr>
                        <a:t>Causeries (avec la bouillie locale, </a:t>
                      </a:r>
                      <a:r>
                        <a:rPr lang="fr-FR" sz="1700" kern="1200" dirty="0" err="1">
                          <a:solidFill>
                            <a:schemeClr val="dk1"/>
                          </a:solidFill>
                          <a:effectLst/>
                          <a:latin typeface="Arial Narrow" panose="020B0606020202030204" pitchFamily="34" charset="0"/>
                          <a:ea typeface="+mn-ea"/>
                          <a:cs typeface="+mn-cs"/>
                        </a:rPr>
                        <a:t>approx</a:t>
                      </a:r>
                      <a:r>
                        <a:rPr lang="fr-FR" sz="1700" kern="1200" dirty="0">
                          <a:solidFill>
                            <a:schemeClr val="dk1"/>
                          </a:solidFill>
                          <a:effectLst/>
                          <a:latin typeface="Arial Narrow" panose="020B0606020202030204" pitchFamily="34" charset="0"/>
                          <a:ea typeface="+mn-ea"/>
                          <a:cs typeface="+mn-cs"/>
                        </a:rPr>
                        <a:t> 180 FE) </a:t>
                      </a:r>
                      <a:endParaRPr lang="fr-FR" sz="1700" dirty="0">
                        <a:effectLst/>
                        <a:latin typeface="Arial Narrow" panose="020B0606020202030204" pitchFamily="34" charset="0"/>
                      </a:endParaRPr>
                    </a:p>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Opportunités de collaborer avec Malaria No More, UNICEF, ACMS (Centres </a:t>
                      </a:r>
                      <a:r>
                        <a:rPr lang="fr-FR" sz="1700" kern="1200" dirty="0" err="1">
                          <a:solidFill>
                            <a:schemeClr val="dk1"/>
                          </a:solidFill>
                          <a:effectLst/>
                          <a:latin typeface="Arial Narrow" panose="020B0606020202030204" pitchFamily="34" charset="0"/>
                          <a:ea typeface="+mn-ea"/>
                          <a:cs typeface="+mn-cs"/>
                        </a:rPr>
                        <a:t>ProFam</a:t>
                      </a:r>
                      <a:r>
                        <a:rPr lang="fr-FR" sz="1700" kern="1200" dirty="0">
                          <a:solidFill>
                            <a:schemeClr val="dk1"/>
                          </a:solidFill>
                          <a:effectLst/>
                          <a:latin typeface="Arial Narrow" panose="020B0606020202030204" pitchFamily="34" charset="0"/>
                          <a:ea typeface="+mn-ea"/>
                          <a:cs typeface="+mn-cs"/>
                        </a:rPr>
                        <a:t>) </a:t>
                      </a:r>
                    </a:p>
                    <a:p>
                      <a:pPr lvl="0"/>
                      <a:r>
                        <a:rPr lang="fr-FR" sz="1700" kern="1200" dirty="0">
                          <a:solidFill>
                            <a:schemeClr val="dk1"/>
                          </a:solidFill>
                          <a:effectLst/>
                          <a:latin typeface="Arial Narrow" panose="020B0606020202030204" pitchFamily="34" charset="0"/>
                          <a:ea typeface="+mn-ea"/>
                          <a:cs typeface="+mn-cs"/>
                        </a:rPr>
                        <a:t>prenant en compte le niveau d’</a:t>
                      </a:r>
                      <a:r>
                        <a:rPr lang="fr-FR" sz="1700" kern="1200" dirty="0" err="1">
                          <a:solidFill>
                            <a:schemeClr val="dk1"/>
                          </a:solidFill>
                          <a:effectLst/>
                          <a:latin typeface="Arial Narrow" panose="020B0606020202030204" pitchFamily="34" charset="0"/>
                          <a:ea typeface="+mn-ea"/>
                          <a:cs typeface="+mn-cs"/>
                        </a:rPr>
                        <a:t>alphabetisation</a:t>
                      </a:r>
                      <a:r>
                        <a:rPr lang="fr-FR" sz="1700" kern="1200" dirty="0">
                          <a:solidFill>
                            <a:schemeClr val="dk1"/>
                          </a:solidFill>
                          <a:effectLst/>
                          <a:latin typeface="Arial Narrow" panose="020B0606020202030204" pitchFamily="34" charset="0"/>
                          <a:ea typeface="+mn-ea"/>
                          <a:cs typeface="+mn-cs"/>
                        </a:rPr>
                        <a:t> </a:t>
                      </a:r>
                    </a:p>
                    <a:p>
                      <a:pPr marL="285750" lvl="0" indent="-285750">
                        <a:buFont typeface="Wingdings" panose="05000000000000000000" pitchFamily="2" charset="2"/>
                        <a:buChar char="§"/>
                      </a:pPr>
                      <a:r>
                        <a:rPr lang="fr-FR" sz="1700" kern="1200" dirty="0">
                          <a:solidFill>
                            <a:schemeClr val="dk1"/>
                          </a:solidFill>
                          <a:effectLst/>
                          <a:latin typeface="Arial Narrow" panose="020B0606020202030204" pitchFamily="34" charset="0"/>
                          <a:ea typeface="+mn-ea"/>
                          <a:cs typeface="+mn-cs"/>
                        </a:rPr>
                        <a:t>Blocages relevés:</a:t>
                      </a:r>
                    </a:p>
                    <a:p>
                      <a:pPr marL="742950" lvl="1" indent="-285750">
                        <a:buFont typeface="Courier New" panose="02070309020205020404" pitchFamily="49" charset="0"/>
                        <a:buChar char="o"/>
                      </a:pPr>
                      <a:r>
                        <a:rPr lang="fr-FR" sz="1700" kern="1200" dirty="0">
                          <a:solidFill>
                            <a:schemeClr val="dk1"/>
                          </a:solidFill>
                          <a:effectLst/>
                          <a:latin typeface="Arial Narrow" panose="020B0606020202030204" pitchFamily="34" charset="0"/>
                          <a:ea typeface="+mn-ea"/>
                          <a:cs typeface="+mn-cs"/>
                        </a:rPr>
                        <a:t>pour la CPN, le moyen financier manque, surtout pour les examens,</a:t>
                      </a:r>
                      <a:endParaRPr lang="fr-FR" sz="1700" dirty="0">
                        <a:effectLst/>
                        <a:latin typeface="Arial Narrow" panose="020B0606020202030204" pitchFamily="34" charset="0"/>
                      </a:endParaRPr>
                    </a:p>
                    <a:p>
                      <a:pPr lvl="1"/>
                      <a:r>
                        <a:rPr lang="fr-FR" sz="1700" kern="1200" dirty="0">
                          <a:solidFill>
                            <a:schemeClr val="dk1"/>
                          </a:solidFill>
                          <a:effectLst/>
                          <a:latin typeface="Arial Narrow" panose="020B0606020202030204" pitchFamily="34" charset="0"/>
                          <a:ea typeface="+mn-ea"/>
                          <a:cs typeface="+mn-cs"/>
                        </a:rPr>
                        <a:t>Dans l’Islam, le chef de famille ne veut pas que sa femme "se découvre" </a:t>
                      </a:r>
                    </a:p>
                    <a:p>
                      <a:pPr marL="268288" lvl="1" indent="-268288">
                        <a:buFont typeface="Wingdings" panose="05000000000000000000" pitchFamily="2" charset="2"/>
                        <a:buChar char="§"/>
                      </a:pPr>
                      <a:r>
                        <a:rPr lang="fr-CM" sz="1700" kern="1200" dirty="0">
                          <a:solidFill>
                            <a:schemeClr val="dk1"/>
                          </a:solidFill>
                          <a:effectLst/>
                          <a:latin typeface="Arial Narrow" panose="020B0606020202030204" pitchFamily="34" charset="0"/>
                          <a:ea typeface="+mn-ea"/>
                          <a:cs typeface="+mn-cs"/>
                        </a:rPr>
                        <a:t>Les matrones qui existent</a:t>
                      </a:r>
                      <a:r>
                        <a:rPr lang="fr-CM" sz="1700" kern="1200" baseline="0" dirty="0">
                          <a:solidFill>
                            <a:schemeClr val="dk1"/>
                          </a:solidFill>
                          <a:effectLst/>
                          <a:latin typeface="Arial Narrow" panose="020B0606020202030204" pitchFamily="34" charset="0"/>
                          <a:ea typeface="+mn-ea"/>
                          <a:cs typeface="+mn-cs"/>
                        </a:rPr>
                        <a:t> dans la plupart des communautés pourraient être mise à contribution pour la communication et la sensibilisation des FE</a:t>
                      </a:r>
                      <a:endParaRPr lang="fr-FR" sz="1700" dirty="0">
                        <a:effectLst/>
                        <a:latin typeface="Arial Narrow" panose="020B0606020202030204" pitchFamily="34" charset="0"/>
                      </a:endParaRPr>
                    </a:p>
                    <a:p>
                      <a:endParaRPr lang="en-US" sz="1600" dirty="0"/>
                    </a:p>
                  </a:txBody>
                  <a:tcPr/>
                </a:tc>
                <a:extLst>
                  <a:ext uri="{0D108BD9-81ED-4DB2-BD59-A6C34878D82A}">
                    <a16:rowId xmlns:a16="http://schemas.microsoft.com/office/drawing/2014/main" val="3116862285"/>
                  </a:ext>
                </a:extLst>
              </a:tr>
            </a:tbl>
          </a:graphicData>
        </a:graphic>
      </p:graphicFrame>
      <p:sp>
        <p:nvSpPr>
          <p:cNvPr id="7" name="Title 1">
            <a:extLst>
              <a:ext uri="{FF2B5EF4-FFF2-40B4-BE49-F238E27FC236}">
                <a16:creationId xmlns:a16="http://schemas.microsoft.com/office/drawing/2014/main" id="{89FA1BFF-6D5E-D34F-9D20-6B2FC0280788}"/>
              </a:ext>
            </a:extLst>
          </p:cNvPr>
          <p:cNvSpPr>
            <a:spLocks noGrp="1"/>
          </p:cNvSpPr>
          <p:nvPr>
            <p:ph type="title"/>
          </p:nvPr>
        </p:nvSpPr>
        <p:spPr>
          <a:xfrm>
            <a:off x="1858347" y="24882"/>
            <a:ext cx="6858000" cy="1143000"/>
          </a:xfrm>
        </p:spPr>
        <p:txBody>
          <a:bodyPr>
            <a:normAutofit/>
          </a:bodyPr>
          <a:lstStyle/>
          <a:p>
            <a:r>
              <a:rPr lang="en-US" sz="2600" dirty="0"/>
              <a:t>DISTRIBUTION DE MILDA AU CAMEROON</a:t>
            </a:r>
          </a:p>
        </p:txBody>
      </p:sp>
    </p:spTree>
    <p:extLst>
      <p:ext uri="{BB962C8B-B14F-4D97-AF65-F5344CB8AC3E}">
        <p14:creationId xmlns:p14="http://schemas.microsoft.com/office/powerpoint/2010/main" val="252177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CB03-CCFE-6042-A64D-5976C4FC8BD6}"/>
              </a:ext>
            </a:extLst>
          </p:cNvPr>
          <p:cNvSpPr>
            <a:spLocks noGrp="1"/>
          </p:cNvSpPr>
          <p:nvPr>
            <p:ph type="title"/>
          </p:nvPr>
        </p:nvSpPr>
        <p:spPr>
          <a:xfrm>
            <a:off x="2514600" y="27008"/>
            <a:ext cx="6621684" cy="1143000"/>
          </a:xfrm>
        </p:spPr>
        <p:txBody>
          <a:bodyPr>
            <a:normAutofit/>
          </a:bodyPr>
          <a:lstStyle/>
          <a:p>
            <a:r>
              <a:rPr lang="en-US" sz="2400" dirty="0"/>
              <a:t>RECOMMANDATIONS  DE L’EQUIPE</a:t>
            </a:r>
          </a:p>
        </p:txBody>
      </p:sp>
      <p:sp>
        <p:nvSpPr>
          <p:cNvPr id="4" name="Slide Number Placeholder 3">
            <a:extLst>
              <a:ext uri="{FF2B5EF4-FFF2-40B4-BE49-F238E27FC236}">
                <a16:creationId xmlns:a16="http://schemas.microsoft.com/office/drawing/2014/main" id="{069BAD14-75A0-A545-883E-CD6F714FA4DD}"/>
              </a:ext>
            </a:extLst>
          </p:cNvPr>
          <p:cNvSpPr>
            <a:spLocks noGrp="1"/>
          </p:cNvSpPr>
          <p:nvPr>
            <p:ph type="sldNum" sz="quarter" idx="12"/>
          </p:nvPr>
        </p:nvSpPr>
        <p:spPr/>
        <p:txBody>
          <a:bodyPr/>
          <a:lstStyle/>
          <a:p>
            <a:fld id="{FC3B48CF-7C8F-46A0-848A-C64E07C2F07C}" type="slidenum">
              <a:rPr lang="en-US" smtClean="0"/>
              <a:t>14</a:t>
            </a:fld>
            <a:endParaRPr lang="en-US"/>
          </a:p>
        </p:txBody>
      </p:sp>
      <p:sp>
        <p:nvSpPr>
          <p:cNvPr id="3" name="ZoneTexte 2"/>
          <p:cNvSpPr txBox="1"/>
          <p:nvPr/>
        </p:nvSpPr>
        <p:spPr>
          <a:xfrm>
            <a:off x="304800" y="1170008"/>
            <a:ext cx="8610600" cy="6186309"/>
          </a:xfrm>
          <a:prstGeom prst="rect">
            <a:avLst/>
          </a:prstGeom>
          <a:noFill/>
        </p:spPr>
        <p:txBody>
          <a:bodyPr wrap="square" rtlCol="0">
            <a:spAutoFit/>
          </a:bodyPr>
          <a:lstStyle/>
          <a:p>
            <a:pPr marL="285750" indent="-285750">
              <a:buFont typeface="Wingdings" panose="05000000000000000000" pitchFamily="2" charset="2"/>
              <a:buChar char="§"/>
            </a:pPr>
            <a:r>
              <a:rPr lang="fr-FR" dirty="0">
                <a:latin typeface="Arial Narrow" panose="020B0606020202030204" pitchFamily="34" charset="0"/>
              </a:rPr>
              <a:t>Identifier d’autres options de traçabilité de distribution des MILDA en routine aux </a:t>
            </a:r>
            <a:r>
              <a:rPr lang="fr-FR" dirty="0" err="1">
                <a:latin typeface="Arial Narrow" panose="020B0606020202030204" pitchFamily="34" charset="0"/>
              </a:rPr>
              <a:t>bénéficaires</a:t>
            </a:r>
            <a:r>
              <a:rPr lang="fr-FR" dirty="0">
                <a:latin typeface="Arial Narrow" panose="020B0606020202030204" pitchFamily="34" charset="0"/>
              </a:rPr>
              <a:t>, en dehors des CNI et empreintes</a:t>
            </a:r>
          </a:p>
          <a:p>
            <a:pPr marL="285750" indent="-285750">
              <a:buFont typeface="Wingdings" panose="05000000000000000000" pitchFamily="2" charset="2"/>
              <a:buChar char="§"/>
            </a:pPr>
            <a:r>
              <a:rPr lang="fr-FR" dirty="0">
                <a:latin typeface="Arial Narrow" panose="020B0606020202030204" pitchFamily="34" charset="0"/>
              </a:rPr>
              <a:t>  Mettre en place un système d’alerte et de commande pour prévenir les ruptures et donner une visibilité aux Chef CSI pour la sécurité des stocks futurs</a:t>
            </a:r>
          </a:p>
          <a:p>
            <a:pPr marL="285750" indent="-285750">
              <a:buFont typeface="Wingdings" panose="05000000000000000000" pitchFamily="2" charset="2"/>
              <a:buChar char="§"/>
            </a:pPr>
            <a:r>
              <a:rPr lang="fr-FR" dirty="0">
                <a:latin typeface="Arial Narrow" panose="020B0606020202030204" pitchFamily="34" charset="0"/>
              </a:rPr>
              <a:t>Partager des contraintes observées de la mise en œuvre de la stratégie avancée avec la hiérarchie de MINSANTE pour action</a:t>
            </a:r>
          </a:p>
          <a:p>
            <a:pPr marL="285750" indent="-285750">
              <a:buFont typeface="Wingdings" panose="05000000000000000000" pitchFamily="2" charset="2"/>
              <a:buChar char="§"/>
            </a:pPr>
            <a:r>
              <a:rPr lang="fr-CM" dirty="0">
                <a:latin typeface="Arial Narrow" panose="020B0606020202030204" pitchFamily="34" charset="0"/>
              </a:rPr>
              <a:t>Renforcer la vérification des incohérence au niveau des indicateurs clés liés aux visites des FE et à la distribution de routine des MILDA.</a:t>
            </a:r>
            <a:endParaRPr lang="fr-FR" dirty="0">
              <a:latin typeface="Arial Narrow" panose="020B0606020202030204" pitchFamily="34" charset="0"/>
            </a:endParaRPr>
          </a:p>
          <a:p>
            <a:pPr marL="285750" indent="-285750">
              <a:buFont typeface="Wingdings" panose="05000000000000000000" pitchFamily="2" charset="2"/>
              <a:buChar char="§"/>
            </a:pPr>
            <a:r>
              <a:rPr lang="fr-CM" dirty="0">
                <a:latin typeface="Arial Narrow" panose="020B0606020202030204" pitchFamily="34" charset="0"/>
              </a:rPr>
              <a:t>Ajouter à la grille de supervision, des points de vérification de qualité des données de gestion des stocks liées à la distribution de la MILDA</a:t>
            </a:r>
          </a:p>
          <a:p>
            <a:pPr marL="285750" indent="-285750">
              <a:buFont typeface="Wingdings" panose="05000000000000000000" pitchFamily="2" charset="2"/>
              <a:buChar char="§"/>
            </a:pPr>
            <a:r>
              <a:rPr lang="fr-CM" dirty="0">
                <a:latin typeface="Arial Narrow" panose="020B0606020202030204" pitchFamily="34" charset="0"/>
              </a:rPr>
              <a:t>Approche stratégique avec les leaders traditionnels, religieux et les ASC pour la sensibilisation des FE pour la CPN</a:t>
            </a:r>
          </a:p>
          <a:p>
            <a:pPr marL="285750" indent="-285750">
              <a:buFont typeface="Wingdings" panose="05000000000000000000" pitchFamily="2" charset="2"/>
              <a:buChar char="§"/>
            </a:pPr>
            <a:r>
              <a:rPr lang="fr-CM" dirty="0">
                <a:latin typeface="Arial Narrow" panose="020B0606020202030204" pitchFamily="34" charset="0"/>
              </a:rPr>
              <a:t>Assurer la disponibilité des outils de communication tels que les dépliants avec images, les calendriers avec verset du Coran et de la Bible pour les religieux, les matériels qui identifient les acteurs communautaires (leaders et ASC)</a:t>
            </a:r>
          </a:p>
          <a:p>
            <a:pPr marL="285750" indent="-285750">
              <a:buFont typeface="Wingdings" panose="05000000000000000000" pitchFamily="2" charset="2"/>
              <a:buChar char="§"/>
            </a:pPr>
            <a:r>
              <a:rPr lang="fr-CM" dirty="0">
                <a:latin typeface="Arial Narrow" panose="020B0606020202030204" pitchFamily="34" charset="0"/>
              </a:rPr>
              <a:t>Explorer un cadre de collaboration avec Malaria No More pour bâtir les sur acquis en termes de CCC.</a:t>
            </a:r>
          </a:p>
          <a:p>
            <a:pPr marL="285750" indent="-285750">
              <a:buFont typeface="Wingdings" panose="05000000000000000000" pitchFamily="2" charset="2"/>
              <a:buChar char="§"/>
            </a:pPr>
            <a:r>
              <a:rPr lang="en-US" dirty="0">
                <a:latin typeface="Arial Narrow" panose="020B0606020202030204" pitchFamily="34" charset="0"/>
              </a:rPr>
              <a:t>Multiplier les </a:t>
            </a:r>
            <a:r>
              <a:rPr lang="en-US" dirty="0" err="1">
                <a:latin typeface="Arial Narrow" panose="020B0606020202030204" pitchFamily="34" charset="0"/>
              </a:rPr>
              <a:t>canaux</a:t>
            </a:r>
            <a:r>
              <a:rPr lang="en-US" dirty="0">
                <a:latin typeface="Arial Narrow" panose="020B0606020202030204" pitchFamily="34" charset="0"/>
              </a:rPr>
              <a:t> de distribution des MILDA en routine: les femmes qui </a:t>
            </a:r>
            <a:r>
              <a:rPr lang="en-US" dirty="0" err="1">
                <a:latin typeface="Arial Narrow" panose="020B0606020202030204" pitchFamily="34" charset="0"/>
              </a:rPr>
              <a:t>accouchent</a:t>
            </a:r>
            <a:r>
              <a:rPr lang="en-US" dirty="0">
                <a:latin typeface="Arial Narrow" panose="020B0606020202030204" pitchFamily="34" charset="0"/>
              </a:rPr>
              <a:t> à la FOSA, les </a:t>
            </a:r>
            <a:r>
              <a:rPr lang="en-US" dirty="0" err="1">
                <a:latin typeface="Arial Narrow" panose="020B0606020202030204" pitchFamily="34" charset="0"/>
              </a:rPr>
              <a:t>enfants</a:t>
            </a:r>
            <a:r>
              <a:rPr lang="en-US" dirty="0">
                <a:latin typeface="Arial Narrow" panose="020B0606020202030204" pitchFamily="34" charset="0"/>
              </a:rPr>
              <a:t> qui </a:t>
            </a:r>
            <a:r>
              <a:rPr lang="en-US" dirty="0" err="1">
                <a:latin typeface="Arial Narrow" panose="020B0606020202030204" pitchFamily="34" charset="0"/>
              </a:rPr>
              <a:t>viennent</a:t>
            </a:r>
            <a:r>
              <a:rPr lang="en-US" dirty="0">
                <a:latin typeface="Arial Narrow" panose="020B0606020202030204" pitchFamily="34" charset="0"/>
              </a:rPr>
              <a:t> en vaccination et les femmes </a:t>
            </a:r>
            <a:r>
              <a:rPr lang="en-US" dirty="0" err="1">
                <a:latin typeface="Arial Narrow" panose="020B0606020202030204" pitchFamily="34" charset="0"/>
              </a:rPr>
              <a:t>vues</a:t>
            </a:r>
            <a:r>
              <a:rPr lang="en-US" dirty="0">
                <a:latin typeface="Arial Narrow" panose="020B0606020202030204" pitchFamily="34" charset="0"/>
              </a:rPr>
              <a:t> </a:t>
            </a:r>
            <a:r>
              <a:rPr lang="en-US" dirty="0" err="1">
                <a:latin typeface="Arial Narrow" panose="020B0606020202030204" pitchFamily="34" charset="0"/>
              </a:rPr>
              <a:t>lors</a:t>
            </a:r>
            <a:r>
              <a:rPr lang="en-US" dirty="0">
                <a:latin typeface="Arial Narrow" panose="020B0606020202030204" pitchFamily="34" charset="0"/>
              </a:rPr>
              <a:t> des interventions à base </a:t>
            </a:r>
            <a:r>
              <a:rPr lang="en-US" dirty="0" err="1">
                <a:latin typeface="Arial Narrow" panose="020B0606020202030204" pitchFamily="34" charset="0"/>
              </a:rPr>
              <a:t>communautaires</a:t>
            </a:r>
            <a:r>
              <a:rPr lang="en-US" dirty="0">
                <a:latin typeface="Arial Narrow" panose="020B0606020202030204" pitchFamily="34" charset="0"/>
              </a:rPr>
              <a:t> (ASC);</a:t>
            </a:r>
          </a:p>
          <a:p>
            <a:pPr marL="285750" indent="-285750">
              <a:buFont typeface="Wingdings" panose="05000000000000000000" pitchFamily="2" charset="2"/>
              <a:buChar char="§"/>
            </a:pPr>
            <a:endParaRPr lang="fr-CM" dirty="0">
              <a:latin typeface="Arial Narrow" panose="020B0606020202030204" pitchFamily="34" charset="0"/>
            </a:endParaRPr>
          </a:p>
          <a:p>
            <a:pPr marL="285750" indent="-285750">
              <a:buFontTx/>
              <a:buChar char="-"/>
            </a:pPr>
            <a:endParaRPr lang="fr-FR" dirty="0"/>
          </a:p>
        </p:txBody>
      </p:sp>
    </p:spTree>
    <p:extLst>
      <p:ext uri="{BB962C8B-B14F-4D97-AF65-F5344CB8AC3E}">
        <p14:creationId xmlns:p14="http://schemas.microsoft.com/office/powerpoint/2010/main" val="145337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CB03-CCFE-6042-A64D-5976C4FC8BD6}"/>
              </a:ext>
            </a:extLst>
          </p:cNvPr>
          <p:cNvSpPr>
            <a:spLocks noGrp="1"/>
          </p:cNvSpPr>
          <p:nvPr>
            <p:ph type="title"/>
          </p:nvPr>
        </p:nvSpPr>
        <p:spPr>
          <a:xfrm>
            <a:off x="1905000" y="27008"/>
            <a:ext cx="7231284" cy="1143000"/>
          </a:xfrm>
        </p:spPr>
        <p:txBody>
          <a:bodyPr>
            <a:normAutofit/>
          </a:bodyPr>
          <a:lstStyle/>
          <a:p>
            <a:r>
              <a:rPr lang="en-US" sz="2400" dirty="0"/>
              <a:t>RECOMMANDATIONS  DE L’EQUIPE</a:t>
            </a:r>
          </a:p>
        </p:txBody>
      </p:sp>
      <p:sp>
        <p:nvSpPr>
          <p:cNvPr id="4" name="Slide Number Placeholder 3">
            <a:extLst>
              <a:ext uri="{FF2B5EF4-FFF2-40B4-BE49-F238E27FC236}">
                <a16:creationId xmlns:a16="http://schemas.microsoft.com/office/drawing/2014/main" id="{069BAD14-75A0-A545-883E-CD6F714FA4DD}"/>
              </a:ext>
            </a:extLst>
          </p:cNvPr>
          <p:cNvSpPr>
            <a:spLocks noGrp="1"/>
          </p:cNvSpPr>
          <p:nvPr>
            <p:ph type="sldNum" sz="quarter" idx="12"/>
          </p:nvPr>
        </p:nvSpPr>
        <p:spPr/>
        <p:txBody>
          <a:bodyPr/>
          <a:lstStyle/>
          <a:p>
            <a:fld id="{FC3B48CF-7C8F-46A0-848A-C64E07C2F07C}" type="slidenum">
              <a:rPr lang="en-US" smtClean="0"/>
              <a:t>15</a:t>
            </a:fld>
            <a:endParaRPr lang="en-US"/>
          </a:p>
        </p:txBody>
      </p:sp>
      <p:sp>
        <p:nvSpPr>
          <p:cNvPr id="3" name="ZoneTexte 2"/>
          <p:cNvSpPr txBox="1"/>
          <p:nvPr/>
        </p:nvSpPr>
        <p:spPr>
          <a:xfrm>
            <a:off x="152400" y="1501021"/>
            <a:ext cx="8794376" cy="4524315"/>
          </a:xfrm>
          <a:prstGeom prst="rect">
            <a:avLst/>
          </a:prstGeom>
          <a:noFill/>
        </p:spPr>
        <p:txBody>
          <a:bodyPr wrap="square" rtlCol="0">
            <a:spAutoFit/>
          </a:bodyPr>
          <a:lstStyle/>
          <a:p>
            <a:pPr marL="285750" indent="-285750">
              <a:buFont typeface="Wingdings" panose="05000000000000000000" pitchFamily="2" charset="2"/>
              <a:buChar char="§"/>
            </a:pPr>
            <a:r>
              <a:rPr lang="fr-CM" dirty="0">
                <a:latin typeface="Arial Narrow" panose="020B0606020202030204" pitchFamily="34" charset="0"/>
              </a:rPr>
              <a:t>Renforcer les liens inter-division par la continuité de la tenue des réunions du sous-groupe technique Prévention, comme plateforme opérationnelle</a:t>
            </a:r>
          </a:p>
          <a:p>
            <a:pPr marL="285750" indent="-285750">
              <a:buFont typeface="Wingdings" panose="05000000000000000000" pitchFamily="2" charset="2"/>
              <a:buChar char="§"/>
            </a:pPr>
            <a:r>
              <a:rPr lang="fr-CM" dirty="0">
                <a:latin typeface="Arial Narrow" panose="020B0606020202030204" pitchFamily="34" charset="0"/>
              </a:rPr>
              <a:t>Finaliser les directives opérationnelles de la distribution continue des MILDA aux FE dans les FOSA.</a:t>
            </a:r>
          </a:p>
          <a:p>
            <a:pPr marL="285750" indent="-285750">
              <a:buFont typeface="Wingdings" panose="05000000000000000000" pitchFamily="2" charset="2"/>
              <a:buChar char="§"/>
            </a:pPr>
            <a:r>
              <a:rPr lang="fr-CM" dirty="0">
                <a:latin typeface="Arial Narrow" panose="020B0606020202030204" pitchFamily="34" charset="0"/>
              </a:rPr>
              <a:t>Faire en sorte que la distribution des MILDA permette de maintenir la couverture universelle de MILDA entre les campagnes et véritablement de toucher les groupes cibles spécifiques;</a:t>
            </a:r>
          </a:p>
          <a:p>
            <a:pPr marL="285750" indent="-285750">
              <a:buFont typeface="Wingdings" panose="05000000000000000000" pitchFamily="2" charset="2"/>
              <a:buChar char="§"/>
            </a:pPr>
            <a:r>
              <a:rPr lang="fr-CM" dirty="0">
                <a:latin typeface="Arial Narrow" panose="020B0606020202030204" pitchFamily="34" charset="0"/>
              </a:rPr>
              <a:t>Produire des carnets de CPN portant des indications sur la réception de la MILDA et les messages clés sur l’utilisation</a:t>
            </a:r>
          </a:p>
          <a:p>
            <a:pPr marL="285750" indent="-285750">
              <a:buFont typeface="Wingdings" panose="05000000000000000000" pitchFamily="2" charset="2"/>
              <a:buChar char="§"/>
            </a:pPr>
            <a:r>
              <a:rPr lang="fr-FR" dirty="0">
                <a:latin typeface="Arial Narrow" panose="020B0606020202030204" pitchFamily="34" charset="0"/>
              </a:rPr>
              <a:t>Evaluer avec le FRPS et le projet PSM les éventuelles pistes de collaboration pour le transport et livraison des MILDA</a:t>
            </a:r>
          </a:p>
          <a:p>
            <a:pPr marL="285750" indent="-285750">
              <a:buFont typeface="Wingdings" panose="05000000000000000000" pitchFamily="2" charset="2"/>
              <a:buChar char="§"/>
            </a:pPr>
            <a:r>
              <a:rPr lang="fr-FR" dirty="0">
                <a:latin typeface="Arial Narrow" panose="020B0606020202030204" pitchFamily="34" charset="0"/>
              </a:rPr>
              <a:t>Etat des lieux des outils de gestion et commande pour les stock et distribution des MILDA ; des magasins de stock (Questionnaire aux responsables)</a:t>
            </a:r>
          </a:p>
          <a:p>
            <a:pPr marL="285750" indent="-285750">
              <a:buFont typeface="Wingdings" panose="05000000000000000000" pitchFamily="2" charset="2"/>
              <a:buChar char="§"/>
            </a:pPr>
            <a:r>
              <a:rPr lang="fr-CM" dirty="0">
                <a:latin typeface="Arial Narrow" panose="020B0606020202030204" pitchFamily="34" charset="0"/>
              </a:rPr>
              <a:t>Renforcer la supervision formative à tous les niveaux de la pyramide sanitaires pendant la distribution de routine et pendant la campagne de distribution des MILDA</a:t>
            </a:r>
          </a:p>
          <a:p>
            <a:pPr marL="285750" indent="-285750">
              <a:buFont typeface="Wingdings" panose="05000000000000000000" pitchFamily="2" charset="2"/>
              <a:buChar char="§"/>
            </a:pPr>
            <a:r>
              <a:rPr lang="fr-CM" dirty="0">
                <a:latin typeface="Arial Narrow" panose="020B0606020202030204" pitchFamily="34" charset="0"/>
              </a:rPr>
              <a:t>Renforcer les capacités des Districts de Santé à pouvoir gérer et redistribuer les stocks de MILDA aux AS.  </a:t>
            </a:r>
          </a:p>
        </p:txBody>
      </p:sp>
    </p:spTree>
    <p:extLst>
      <p:ext uri="{BB962C8B-B14F-4D97-AF65-F5344CB8AC3E}">
        <p14:creationId xmlns:p14="http://schemas.microsoft.com/office/powerpoint/2010/main" val="128518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dirty="0"/>
          </a:p>
        </p:txBody>
      </p:sp>
      <p:sp>
        <p:nvSpPr>
          <p:cNvPr id="8" name="Content Placeholder 8"/>
          <p:cNvSpPr txBox="1">
            <a:spLocks/>
          </p:cNvSpPr>
          <p:nvPr/>
        </p:nvSpPr>
        <p:spPr>
          <a:xfrm>
            <a:off x="381000" y="1524000"/>
            <a:ext cx="80772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u="sng" dirty="0"/>
              <a:t>SCOPE OF WORK</a:t>
            </a:r>
          </a:p>
          <a:p>
            <a:pPr lvl="0"/>
            <a:r>
              <a:rPr lang="en-US" sz="2400" dirty="0"/>
              <a:t>Support a </a:t>
            </a:r>
            <a:r>
              <a:rPr lang="en-US" sz="2400" b="1" dirty="0"/>
              <a:t>qualitative review </a:t>
            </a:r>
            <a:r>
              <a:rPr lang="en-US" sz="2400" dirty="0"/>
              <a:t>of ITN continuous distribution</a:t>
            </a:r>
          </a:p>
          <a:p>
            <a:pPr lvl="0"/>
            <a:r>
              <a:rPr lang="en-US" sz="2400" b="1" dirty="0"/>
              <a:t>Provide information </a:t>
            </a:r>
            <a:r>
              <a:rPr lang="en-US" sz="2400" dirty="0"/>
              <a:t>to the NMCP, PMI, other partners to better understand continuous distribution processes and strengthen planned and strategic ITN distribution, based on best practices adapted to context</a:t>
            </a:r>
          </a:p>
          <a:p>
            <a:pPr lvl="0"/>
            <a:r>
              <a:rPr lang="en-US" sz="2400" b="1" dirty="0"/>
              <a:t>Identify and prioritize improvements </a:t>
            </a:r>
            <a:r>
              <a:rPr lang="en-US" sz="2400" dirty="0"/>
              <a:t>that can bring efficiency gains in ITN continuous distribution </a:t>
            </a:r>
          </a:p>
          <a:p>
            <a:pPr lvl="0"/>
            <a:r>
              <a:rPr lang="en-US" sz="2400" b="1" dirty="0"/>
              <a:t>Identify areas of collaboration </a:t>
            </a:r>
            <a:r>
              <a:rPr lang="en-US" sz="2400" dirty="0"/>
              <a:t>and coordination with malaria prevention and ITN partners</a:t>
            </a:r>
            <a:endParaRPr lang="fr-FR" sz="2400" dirty="0"/>
          </a:p>
          <a:p>
            <a:pPr marL="0" indent="0">
              <a:buNone/>
            </a:pPr>
            <a:endParaRPr lang="fr-FR" sz="800" dirty="0"/>
          </a:p>
        </p:txBody>
      </p:sp>
      <p:sp>
        <p:nvSpPr>
          <p:cNvPr id="9" name="Title 1">
            <a:extLst>
              <a:ext uri="{FF2B5EF4-FFF2-40B4-BE49-F238E27FC236}">
                <a16:creationId xmlns:a16="http://schemas.microsoft.com/office/drawing/2014/main" id="{C0FD8676-F5F5-0645-BFA3-35663505EAD4}"/>
              </a:ext>
            </a:extLst>
          </p:cNvPr>
          <p:cNvSpPr txBox="1">
            <a:spLocks/>
          </p:cNvSpPr>
          <p:nvPr/>
        </p:nvSpPr>
        <p:spPr>
          <a:xfrm>
            <a:off x="2209800" y="76200"/>
            <a:ext cx="7162800" cy="1219200"/>
          </a:xfrm>
          <a:prstGeom prst="rect">
            <a:avLst/>
          </a:prstGeom>
          <a:effectLst/>
        </p:spPr>
        <p:txBody>
          <a:bodyPr vert="horz" anchor="ctr">
            <a:normAutofit fontScale="37500" lnSpcReduction="20000"/>
            <a:scene3d>
              <a:camera prst="orthographicFront"/>
              <a:lightRig rig="soft" dir="t"/>
            </a:scene3d>
            <a:sp3d prstMaterial="softEdge">
              <a:bevelT w="25400" h="25400"/>
            </a:sp3d>
          </a:bodyPr>
          <a:lst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a:lstStyle>
          <a:p>
            <a:br>
              <a:rPr lang="en-US" sz="2800" dirty="0"/>
            </a:br>
            <a:r>
              <a:rPr lang="en-US" sz="8000" dirty="0"/>
              <a:t>ITN Continuous Distribution </a:t>
            </a:r>
          </a:p>
          <a:p>
            <a:r>
              <a:rPr lang="en-US" sz="8000" dirty="0"/>
              <a:t>Assessments</a:t>
            </a:r>
            <a:br>
              <a:rPr lang="en-US" dirty="0"/>
            </a:br>
            <a:endParaRPr lang="en-US" dirty="0"/>
          </a:p>
        </p:txBody>
      </p:sp>
    </p:spTree>
    <p:extLst>
      <p:ext uri="{BB962C8B-B14F-4D97-AF65-F5344CB8AC3E}">
        <p14:creationId xmlns:p14="http://schemas.microsoft.com/office/powerpoint/2010/main" val="41273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0321-14A1-724F-97EA-69B85EB5885F}"/>
              </a:ext>
            </a:extLst>
          </p:cNvPr>
          <p:cNvSpPr>
            <a:spLocks noGrp="1"/>
          </p:cNvSpPr>
          <p:nvPr>
            <p:ph type="title"/>
          </p:nvPr>
        </p:nvSpPr>
        <p:spPr>
          <a:xfrm>
            <a:off x="2133600" y="76200"/>
            <a:ext cx="6934200" cy="1095335"/>
          </a:xfrm>
        </p:spPr>
        <p:txBody>
          <a:bodyPr>
            <a:normAutofit/>
          </a:bodyPr>
          <a:lstStyle/>
          <a:p>
            <a:r>
              <a:rPr lang="en-US" dirty="0"/>
              <a:t>Approach (1) </a:t>
            </a:r>
          </a:p>
        </p:txBody>
      </p:sp>
      <p:sp>
        <p:nvSpPr>
          <p:cNvPr id="4" name="Slide Number Placeholder 3">
            <a:extLst>
              <a:ext uri="{FF2B5EF4-FFF2-40B4-BE49-F238E27FC236}">
                <a16:creationId xmlns:a16="http://schemas.microsoft.com/office/drawing/2014/main" id="{48F4A363-FC08-2544-BFCB-2AEFBCC692DE}"/>
              </a:ext>
            </a:extLst>
          </p:cNvPr>
          <p:cNvSpPr>
            <a:spLocks noGrp="1"/>
          </p:cNvSpPr>
          <p:nvPr>
            <p:ph type="sldNum" sz="quarter" idx="12"/>
          </p:nvPr>
        </p:nvSpPr>
        <p:spPr/>
        <p:txBody>
          <a:bodyPr/>
          <a:lstStyle/>
          <a:p>
            <a:fld id="{FC3B48CF-7C8F-46A0-848A-C64E07C2F07C}" type="slidenum">
              <a:rPr lang="en-US" smtClean="0"/>
              <a:t>3</a:t>
            </a:fld>
            <a:endParaRPr lang="en-US"/>
          </a:p>
        </p:txBody>
      </p:sp>
      <p:graphicFrame>
        <p:nvGraphicFramePr>
          <p:cNvPr id="6" name="Table 5">
            <a:extLst>
              <a:ext uri="{FF2B5EF4-FFF2-40B4-BE49-F238E27FC236}">
                <a16:creationId xmlns:a16="http://schemas.microsoft.com/office/drawing/2014/main" id="{734626BE-2C04-9341-86BC-426ED0AAC388}"/>
              </a:ext>
            </a:extLst>
          </p:cNvPr>
          <p:cNvGraphicFramePr>
            <a:graphicFrameLocks noGrp="1"/>
          </p:cNvGraphicFramePr>
          <p:nvPr>
            <p:extLst>
              <p:ext uri="{D42A27DB-BD31-4B8C-83A1-F6EECF244321}">
                <p14:modId xmlns:p14="http://schemas.microsoft.com/office/powerpoint/2010/main" val="137938144"/>
              </p:ext>
            </p:extLst>
          </p:nvPr>
        </p:nvGraphicFramePr>
        <p:xfrm>
          <a:off x="0" y="1295402"/>
          <a:ext cx="9144000" cy="5549940"/>
        </p:xfrm>
        <a:graphic>
          <a:graphicData uri="http://schemas.openxmlformats.org/drawingml/2006/table">
            <a:tbl>
              <a:tblPr firstRow="1" bandRow="1">
                <a:tableStyleId>{F5AB1C69-6EDB-4FF4-983F-18BD219EF322}</a:tableStyleId>
              </a:tblPr>
              <a:tblGrid>
                <a:gridCol w="2710836">
                  <a:extLst>
                    <a:ext uri="{9D8B030D-6E8A-4147-A177-3AD203B41FA5}">
                      <a16:colId xmlns:a16="http://schemas.microsoft.com/office/drawing/2014/main" val="20000"/>
                    </a:ext>
                  </a:extLst>
                </a:gridCol>
                <a:gridCol w="2144389">
                  <a:extLst>
                    <a:ext uri="{9D8B030D-6E8A-4147-A177-3AD203B41FA5}">
                      <a16:colId xmlns:a16="http://schemas.microsoft.com/office/drawing/2014/main" val="20003"/>
                    </a:ext>
                  </a:extLst>
                </a:gridCol>
                <a:gridCol w="2230163">
                  <a:extLst>
                    <a:ext uri="{9D8B030D-6E8A-4147-A177-3AD203B41FA5}">
                      <a16:colId xmlns:a16="http://schemas.microsoft.com/office/drawing/2014/main" val="20004"/>
                    </a:ext>
                  </a:extLst>
                </a:gridCol>
                <a:gridCol w="2058612">
                  <a:extLst>
                    <a:ext uri="{9D8B030D-6E8A-4147-A177-3AD203B41FA5}">
                      <a16:colId xmlns:a16="http://schemas.microsoft.com/office/drawing/2014/main" val="20005"/>
                    </a:ext>
                  </a:extLst>
                </a:gridCol>
              </a:tblGrid>
              <a:tr h="459353">
                <a:tc gridSpan="4">
                  <a:txBody>
                    <a:bodyPr/>
                    <a:lstStyle/>
                    <a:p>
                      <a:pPr algn="ctr"/>
                      <a:r>
                        <a:rPr lang="en-GB" sz="1600" dirty="0"/>
                        <a:t>ITN Continuous Distribution Assessment Framework</a:t>
                      </a:r>
                    </a:p>
                  </a:txBody>
                  <a:tcPr marL="68580" marR="6858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14715">
                <a:tc>
                  <a:txBody>
                    <a:bodyPr/>
                    <a:lstStyle/>
                    <a:p>
                      <a:pPr marL="0" indent="0">
                        <a:tabLst/>
                      </a:pPr>
                      <a:endParaRPr lang="en-GB" sz="1600" dirty="0">
                        <a:solidFill>
                          <a:schemeClr val="tx1"/>
                        </a:solidFill>
                      </a:endParaRPr>
                    </a:p>
                  </a:txBody>
                  <a:tcPr marL="68580" marR="68580"/>
                </a:tc>
                <a:tc>
                  <a:txBody>
                    <a:bodyPr/>
                    <a:lstStyle/>
                    <a:p>
                      <a:pPr algn="ctr"/>
                      <a:r>
                        <a:rPr lang="en-GB" sz="1600" b="1" dirty="0">
                          <a:solidFill>
                            <a:schemeClr val="tx1"/>
                          </a:solidFill>
                        </a:rPr>
                        <a:t>Central level</a:t>
                      </a:r>
                    </a:p>
                  </a:txBody>
                  <a:tcPr marL="68580" marR="68580"/>
                </a:tc>
                <a:tc>
                  <a:txBody>
                    <a:bodyPr/>
                    <a:lstStyle/>
                    <a:p>
                      <a:pPr algn="ctr"/>
                      <a:r>
                        <a:rPr lang="en-GB" sz="1600" b="1" dirty="0">
                          <a:solidFill>
                            <a:schemeClr val="tx1"/>
                          </a:solidFill>
                        </a:rPr>
                        <a:t>Region / District</a:t>
                      </a:r>
                    </a:p>
                  </a:txBody>
                  <a:tcPr marL="68580" marR="68580"/>
                </a:tc>
                <a:tc>
                  <a:txBody>
                    <a:bodyPr/>
                    <a:lstStyle/>
                    <a:p>
                      <a:pPr algn="ctr"/>
                      <a:r>
                        <a:rPr lang="en-GB" sz="1600" b="1" dirty="0">
                          <a:solidFill>
                            <a:schemeClr val="tx1"/>
                          </a:solidFill>
                        </a:rPr>
                        <a:t>Health facility</a:t>
                      </a:r>
                    </a:p>
                  </a:txBody>
                  <a:tcPr marL="68580" marR="68580"/>
                </a:tc>
                <a:extLst>
                  <a:ext uri="{0D108BD9-81ED-4DB2-BD59-A6C34878D82A}">
                    <a16:rowId xmlns:a16="http://schemas.microsoft.com/office/drawing/2014/main" val="10001"/>
                  </a:ext>
                </a:extLst>
              </a:tr>
              <a:tr h="840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Exploration of all potential continuous distribution channels</a:t>
                      </a: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855160947"/>
                  </a:ext>
                </a:extLst>
              </a:tr>
              <a:tr h="342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Planning and coordination </a:t>
                      </a: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10003"/>
                  </a:ext>
                </a:extLst>
              </a:tr>
              <a:tr h="342608">
                <a:tc>
                  <a:txBody>
                    <a:bodyPr/>
                    <a:lstStyle/>
                    <a:p>
                      <a:pPr marL="12700" marR="0" lvl="0" indent="-12700" algn="l" defTabSz="914400" rtl="0" eaLnBrk="1" fontAlgn="auto" latinLnBrk="0" hangingPunct="1">
                        <a:lnSpc>
                          <a:spcPct val="100000"/>
                        </a:lnSpc>
                        <a:spcBef>
                          <a:spcPts val="0"/>
                        </a:spcBef>
                        <a:spcAft>
                          <a:spcPts val="0"/>
                        </a:spcAft>
                        <a:buClrTx/>
                        <a:buSzTx/>
                        <a:buFontTx/>
                        <a:buNone/>
                        <a:tabLst/>
                        <a:defRPr/>
                      </a:pPr>
                      <a:r>
                        <a:rPr lang="fr-FR" sz="1600" dirty="0"/>
                        <a:t>Beneficiary identification</a:t>
                      </a: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10004"/>
                  </a:ext>
                </a:extLst>
              </a:tr>
              <a:tr h="372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Quantification</a:t>
                      </a:r>
                      <a:r>
                        <a:rPr lang="en-US" sz="1600" dirty="0"/>
                        <a:t> </a:t>
                      </a: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extLst>
                  <a:ext uri="{0D108BD9-81ED-4DB2-BD59-A6C34878D82A}">
                    <a16:rowId xmlns:a16="http://schemas.microsoft.com/office/drawing/2014/main" val="10005"/>
                  </a:ext>
                </a:extLst>
              </a:tr>
              <a:tr h="503390">
                <a:tc>
                  <a:txBody>
                    <a:bodyPr/>
                    <a:lstStyle/>
                    <a:p>
                      <a:pPr marL="12700" marR="0" lvl="0" indent="-12700" algn="l" defTabSz="914400" rtl="0" eaLnBrk="1" fontAlgn="auto" latinLnBrk="0" hangingPunct="1">
                        <a:lnSpc>
                          <a:spcPct val="100000"/>
                        </a:lnSpc>
                        <a:spcBef>
                          <a:spcPts val="0"/>
                        </a:spcBef>
                        <a:spcAft>
                          <a:spcPts val="0"/>
                        </a:spcAft>
                        <a:buClrTx/>
                        <a:buSzTx/>
                        <a:buFontTx/>
                        <a:buNone/>
                        <a:tabLst/>
                        <a:defRPr/>
                      </a:pPr>
                      <a:r>
                        <a:rPr lang="en-US" sz="1600" dirty="0"/>
                        <a:t>Transport and stock management</a:t>
                      </a: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10006"/>
                  </a:ext>
                </a:extLst>
              </a:tr>
              <a:tr h="364725">
                <a:tc>
                  <a: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600" dirty="0"/>
                        <a:t>Distribution </a:t>
                      </a: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extLst>
                  <a:ext uri="{0D108BD9-81ED-4DB2-BD59-A6C34878D82A}">
                    <a16:rowId xmlns:a16="http://schemas.microsoft.com/office/drawing/2014/main" val="10008"/>
                  </a:ext>
                </a:extLst>
              </a:tr>
              <a:tr h="342608">
                <a:tc>
                  <a:txBody>
                    <a:bodyPr/>
                    <a:lstStyle/>
                    <a:p>
                      <a:pPr marL="0" indent="0">
                        <a:tabLst/>
                      </a:pPr>
                      <a:r>
                        <a:rPr lang="en-US" sz="1600" dirty="0"/>
                        <a:t>Personnel </a:t>
                      </a:r>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extLst>
                  <a:ext uri="{0D108BD9-81ED-4DB2-BD59-A6C34878D82A}">
                    <a16:rowId xmlns:a16="http://schemas.microsoft.com/office/drawing/2014/main" val="10009"/>
                  </a:ext>
                </a:extLst>
              </a:tr>
              <a:tr h="342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Training</a:t>
                      </a: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2699680981"/>
                  </a:ext>
                </a:extLst>
              </a:tr>
              <a:tr h="342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Supervision </a:t>
                      </a:r>
                      <a:endParaRPr lang="fr-FR" sz="1600" dirty="0"/>
                    </a:p>
                  </a:txBody>
                  <a:tcPr marL="68580" marR="68580"/>
                </a:tc>
                <a:tc>
                  <a:txBody>
                    <a:bodyPr/>
                    <a:lstStyle/>
                    <a:p>
                      <a:endParaRPr lang="en-GB" sz="160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10011"/>
                  </a:ext>
                </a:extLst>
              </a:tr>
              <a:tr h="342608">
                <a:tc>
                  <a:txBody>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600" dirty="0"/>
                        <a:t>Data management </a:t>
                      </a:r>
                    </a:p>
                  </a:txBody>
                  <a:tcPr marL="68580" marR="68580"/>
                </a:tc>
                <a:tc>
                  <a:txBody>
                    <a:bodyPr/>
                    <a:lstStyle/>
                    <a:p>
                      <a:endParaRPr lang="en-GB" sz="1600" dirty="0">
                        <a:solidFill>
                          <a:schemeClr val="tx1"/>
                        </a:solidFill>
                      </a:endParaRPr>
                    </a:p>
                  </a:txBody>
                  <a:tcPr marL="68580" marR="68580"/>
                </a:tc>
                <a:tc>
                  <a:txBody>
                    <a:bodyPr/>
                    <a:lstStyle/>
                    <a:p>
                      <a:endParaRPr lang="en-GB" sz="160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680784216"/>
                  </a:ext>
                </a:extLst>
              </a:tr>
              <a:tr h="462455">
                <a:tc>
                  <a:txBody>
                    <a:bodyPr/>
                    <a:lstStyle/>
                    <a:p>
                      <a:pPr marL="0" indent="0">
                        <a:tabLst/>
                      </a:pPr>
                      <a:r>
                        <a:rPr lang="en-GB" sz="1600" dirty="0">
                          <a:solidFill>
                            <a:schemeClr val="tx1"/>
                          </a:solidFill>
                        </a:rPr>
                        <a:t>Communication</a:t>
                      </a: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tc>
                  <a:txBody>
                    <a:bodyPr/>
                    <a:lstStyle/>
                    <a:p>
                      <a:endParaRPr lang="en-GB" sz="1600" dirty="0">
                        <a:solidFill>
                          <a:schemeClr val="tx1"/>
                        </a:solidFill>
                      </a:endParaRPr>
                    </a:p>
                  </a:txBody>
                  <a:tcPr marL="68580" marR="68580"/>
                </a:tc>
                <a:extLst>
                  <a:ext uri="{0D108BD9-81ED-4DB2-BD59-A6C34878D82A}">
                    <a16:rowId xmlns:a16="http://schemas.microsoft.com/office/drawing/2014/main" val="10012"/>
                  </a:ext>
                </a:extLst>
              </a:tr>
            </a:tbl>
          </a:graphicData>
        </a:graphic>
      </p:graphicFrame>
      <p:sp>
        <p:nvSpPr>
          <p:cNvPr id="3" name="Left-Right Arrow 2">
            <a:extLst>
              <a:ext uri="{FF2B5EF4-FFF2-40B4-BE49-F238E27FC236}">
                <a16:creationId xmlns:a16="http://schemas.microsoft.com/office/drawing/2014/main" id="{D54A6805-8824-FE4F-924D-B1F00ECDA4F8}"/>
              </a:ext>
            </a:extLst>
          </p:cNvPr>
          <p:cNvSpPr/>
          <p:nvPr/>
        </p:nvSpPr>
        <p:spPr>
          <a:xfrm rot="19565078">
            <a:off x="2488654" y="3179331"/>
            <a:ext cx="6080802" cy="2274791"/>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20000"/>
                    <a:lumOff val="80000"/>
                  </a:schemeClr>
                </a:solidFill>
              </a:rPr>
              <a:t>Template for data collection and analysis</a:t>
            </a:r>
          </a:p>
        </p:txBody>
      </p:sp>
    </p:spTree>
    <p:extLst>
      <p:ext uri="{BB962C8B-B14F-4D97-AF65-F5344CB8AC3E}">
        <p14:creationId xmlns:p14="http://schemas.microsoft.com/office/powerpoint/2010/main" val="225957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8487-C8E8-4BB9-BD1A-C59625C99130}"/>
              </a:ext>
            </a:extLst>
          </p:cNvPr>
          <p:cNvSpPr>
            <a:spLocks noGrp="1"/>
          </p:cNvSpPr>
          <p:nvPr>
            <p:ph type="title"/>
          </p:nvPr>
        </p:nvSpPr>
        <p:spPr/>
        <p:txBody>
          <a:bodyPr/>
          <a:lstStyle/>
          <a:p>
            <a:r>
              <a:rPr lang="en-GB"/>
              <a:t>CD ITN Assessment Toolkit - Activities</a:t>
            </a:r>
          </a:p>
        </p:txBody>
      </p:sp>
      <p:sp>
        <p:nvSpPr>
          <p:cNvPr id="3" name="Content Placeholder 2">
            <a:extLst>
              <a:ext uri="{FF2B5EF4-FFF2-40B4-BE49-F238E27FC236}">
                <a16:creationId xmlns:a16="http://schemas.microsoft.com/office/drawing/2014/main" id="{3D0AD1F2-319B-41AD-B597-5D9F1176655A}"/>
              </a:ext>
            </a:extLst>
          </p:cNvPr>
          <p:cNvSpPr>
            <a:spLocks noGrp="1"/>
          </p:cNvSpPr>
          <p:nvPr>
            <p:ph idx="1"/>
          </p:nvPr>
        </p:nvSpPr>
        <p:spPr/>
        <p:txBody>
          <a:bodyPr vert="horz" lIns="68580" tIns="34290" rIns="68580" bIns="34290" rtlCol="0" anchor="t">
            <a:normAutofit/>
          </a:bodyPr>
          <a:lstStyle/>
          <a:p>
            <a:r>
              <a:rPr lang="en-GB" b="1"/>
              <a:t>Planning</a:t>
            </a:r>
            <a:br>
              <a:rPr lang="en-GB"/>
            </a:br>
            <a:r>
              <a:rPr lang="en-GB" sz="1800"/>
              <a:t>Coordinate; Identify Assessment Team; Desk review and site selection</a:t>
            </a:r>
          </a:p>
          <a:p>
            <a:r>
              <a:rPr lang="en-GB" b="1"/>
              <a:t>Implementation</a:t>
            </a:r>
            <a:br>
              <a:rPr lang="en-GB"/>
            </a:br>
            <a:r>
              <a:rPr lang="en-GB" sz="1800"/>
              <a:t>Conduct stakeholder meetings and  carry out key informant interviews (at all levels of the chain)</a:t>
            </a:r>
          </a:p>
          <a:p>
            <a:r>
              <a:rPr lang="en-GB" b="1"/>
              <a:t>Reporting</a:t>
            </a:r>
            <a:br>
              <a:rPr lang="en-GB"/>
            </a:br>
            <a:r>
              <a:rPr lang="en-GB" sz="1800"/>
              <a:t>Synthesize observations; Identify and present recommendations; Report and implement recommendations</a:t>
            </a:r>
            <a:br>
              <a:rPr lang="en-GB" sz="1800"/>
            </a:br>
            <a:endParaRPr lang="en-GB" sz="1800" i="1"/>
          </a:p>
        </p:txBody>
      </p:sp>
      <p:sp>
        <p:nvSpPr>
          <p:cNvPr id="6" name="Slide Number Placeholder 5">
            <a:extLst>
              <a:ext uri="{FF2B5EF4-FFF2-40B4-BE49-F238E27FC236}">
                <a16:creationId xmlns:a16="http://schemas.microsoft.com/office/drawing/2014/main" id="{4849BC47-CE24-49B5-B31D-7E262BE9EB31}"/>
              </a:ext>
            </a:extLst>
          </p:cNvPr>
          <p:cNvSpPr>
            <a:spLocks noGrp="1"/>
          </p:cNvSpPr>
          <p:nvPr>
            <p:ph type="sldNum" sz="quarter" idx="12"/>
          </p:nvPr>
        </p:nvSpPr>
        <p:spPr/>
        <p:txBody>
          <a:bodyPr/>
          <a:lstStyle/>
          <a:p>
            <a:fld id="{B0C92D6B-5066-40A3-8840-C4291EB91661}" type="slidenum">
              <a:rPr lang="en-US" smtClean="0"/>
              <a:pPr/>
              <a:t>4</a:t>
            </a:fld>
            <a:endParaRPr lang="en-US"/>
          </a:p>
        </p:txBody>
      </p:sp>
    </p:spTree>
    <p:extLst>
      <p:ext uri="{BB962C8B-B14F-4D97-AF65-F5344CB8AC3E}">
        <p14:creationId xmlns:p14="http://schemas.microsoft.com/office/powerpoint/2010/main" val="383726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CB03-CCFE-6042-A64D-5976C4FC8BD6}"/>
              </a:ext>
            </a:extLst>
          </p:cNvPr>
          <p:cNvSpPr>
            <a:spLocks noGrp="1"/>
          </p:cNvSpPr>
          <p:nvPr>
            <p:ph type="title"/>
          </p:nvPr>
        </p:nvSpPr>
        <p:spPr>
          <a:xfrm>
            <a:off x="2209800" y="27008"/>
            <a:ext cx="6621684" cy="1143000"/>
          </a:xfrm>
        </p:spPr>
        <p:txBody>
          <a:bodyPr>
            <a:normAutofit/>
          </a:bodyPr>
          <a:lstStyle/>
          <a:p>
            <a:r>
              <a:rPr lang="en-US" dirty="0"/>
              <a:t>Approach (2)</a:t>
            </a:r>
          </a:p>
        </p:txBody>
      </p:sp>
      <p:sp>
        <p:nvSpPr>
          <p:cNvPr id="4" name="Slide Number Placeholder 3">
            <a:extLst>
              <a:ext uri="{FF2B5EF4-FFF2-40B4-BE49-F238E27FC236}">
                <a16:creationId xmlns:a16="http://schemas.microsoft.com/office/drawing/2014/main" id="{069BAD14-75A0-A545-883E-CD6F714FA4DD}"/>
              </a:ext>
            </a:extLst>
          </p:cNvPr>
          <p:cNvSpPr>
            <a:spLocks noGrp="1"/>
          </p:cNvSpPr>
          <p:nvPr>
            <p:ph type="sldNum" sz="quarter" idx="12"/>
          </p:nvPr>
        </p:nvSpPr>
        <p:spPr/>
        <p:txBody>
          <a:bodyPr/>
          <a:lstStyle/>
          <a:p>
            <a:fld id="{FC3B48CF-7C8F-46A0-848A-C64E07C2F07C}" type="slidenum">
              <a:rPr lang="en-US" smtClean="0"/>
              <a:t>5</a:t>
            </a:fld>
            <a:endParaRPr lang="en-US"/>
          </a:p>
        </p:txBody>
      </p:sp>
      <p:sp>
        <p:nvSpPr>
          <p:cNvPr id="3" name="TextBox 2">
            <a:extLst>
              <a:ext uri="{FF2B5EF4-FFF2-40B4-BE49-F238E27FC236}">
                <a16:creationId xmlns:a16="http://schemas.microsoft.com/office/drawing/2014/main" id="{0EEA1EB0-EB69-3243-AAA0-07A2F7745B4F}"/>
              </a:ext>
            </a:extLst>
          </p:cNvPr>
          <p:cNvSpPr txBox="1"/>
          <p:nvPr/>
        </p:nvSpPr>
        <p:spPr>
          <a:xfrm>
            <a:off x="152400" y="1495484"/>
            <a:ext cx="4369147" cy="5262979"/>
          </a:xfrm>
          <a:prstGeom prst="rect">
            <a:avLst/>
          </a:prstGeom>
          <a:noFill/>
        </p:spPr>
        <p:txBody>
          <a:bodyPr wrap="square" rtlCol="0">
            <a:spAutoFit/>
          </a:bodyPr>
          <a:lstStyle/>
          <a:p>
            <a:pPr marL="350838" lvl="1" indent="-342900">
              <a:buFont typeface="Wingdings" panose="05000000000000000000" pitchFamily="2" charset="2"/>
              <a:buChar char="ü"/>
            </a:pPr>
            <a:r>
              <a:rPr lang="fr-FR" sz="2400" dirty="0"/>
              <a:t>Key informant interviews conducted at each level of the health system</a:t>
            </a:r>
          </a:p>
          <a:p>
            <a:pPr marL="350838" lvl="1" indent="-342900">
              <a:buFont typeface="Wingdings" panose="05000000000000000000" pitchFamily="2" charset="2"/>
              <a:buChar char="ü"/>
            </a:pPr>
            <a:r>
              <a:rPr lang="fr-FR" sz="2400" dirty="0"/>
              <a:t>Includes NMCP, vaccination, reproductive </a:t>
            </a:r>
            <a:r>
              <a:rPr lang="fr-FR" sz="2400" dirty="0" err="1"/>
              <a:t>health</a:t>
            </a:r>
            <a:r>
              <a:rPr lang="fr-FR" sz="2400" dirty="0"/>
              <a:t>, planning, M&amp;E and other Ministry of Health departments; normative and implementation partners; adminstrative authorities</a:t>
            </a:r>
          </a:p>
          <a:p>
            <a:pPr marL="350838" lvl="1" indent="-342900">
              <a:buFont typeface="Wingdings" panose="05000000000000000000" pitchFamily="2" charset="2"/>
              <a:buChar char="ü"/>
            </a:pPr>
            <a:r>
              <a:rPr lang="fr-FR" sz="2400" dirty="0"/>
              <a:t>Detailed observations recorded in Excel </a:t>
            </a:r>
          </a:p>
          <a:p>
            <a:pPr marL="350838" lvl="1" indent="-342900">
              <a:buFont typeface="Wingdings" panose="05000000000000000000" pitchFamily="2" charset="2"/>
              <a:buChar char="ü"/>
            </a:pPr>
            <a:r>
              <a:rPr lang="fr-FR" sz="2400" dirty="0"/>
              <a:t>Analysis of compiled inputs by level </a:t>
            </a:r>
          </a:p>
        </p:txBody>
      </p:sp>
      <p:pic>
        <p:nvPicPr>
          <p:cNvPr id="5" name="Picture 4">
            <a:extLst>
              <a:ext uri="{FF2B5EF4-FFF2-40B4-BE49-F238E27FC236}">
                <a16:creationId xmlns:a16="http://schemas.microsoft.com/office/drawing/2014/main" id="{627E0B12-828C-3D4A-B7B4-DEB41702D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0762" y="2025990"/>
            <a:ext cx="4313238" cy="3155610"/>
          </a:xfrm>
          <a:prstGeom prst="rect">
            <a:avLst/>
          </a:prstGeom>
        </p:spPr>
      </p:pic>
    </p:spTree>
    <p:extLst>
      <p:ext uri="{BB962C8B-B14F-4D97-AF65-F5344CB8AC3E}">
        <p14:creationId xmlns:p14="http://schemas.microsoft.com/office/powerpoint/2010/main" val="66575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20335C-0CDE-6244-BAB6-BF21860F7AAC}"/>
              </a:ext>
            </a:extLst>
          </p:cNvPr>
          <p:cNvSpPr>
            <a:spLocks noGrp="1"/>
          </p:cNvSpPr>
          <p:nvPr>
            <p:ph type="sldNum" sz="quarter" idx="12"/>
          </p:nvPr>
        </p:nvSpPr>
        <p:spPr/>
        <p:txBody>
          <a:bodyPr/>
          <a:lstStyle/>
          <a:p>
            <a:fld id="{FC3B48CF-7C8F-46A0-848A-C64E07C2F07C}" type="slidenum">
              <a:rPr lang="en-US" smtClean="0"/>
              <a:t>6</a:t>
            </a:fld>
            <a:endParaRPr lang="en-US"/>
          </a:p>
        </p:txBody>
      </p:sp>
      <p:sp>
        <p:nvSpPr>
          <p:cNvPr id="7" name="Title 6">
            <a:extLst>
              <a:ext uri="{FF2B5EF4-FFF2-40B4-BE49-F238E27FC236}">
                <a16:creationId xmlns:a16="http://schemas.microsoft.com/office/drawing/2014/main" id="{8DFAD10B-8033-E84F-8385-E9CAA992F6DA}"/>
              </a:ext>
            </a:extLst>
          </p:cNvPr>
          <p:cNvSpPr>
            <a:spLocks noGrp="1"/>
          </p:cNvSpPr>
          <p:nvPr>
            <p:ph type="title"/>
          </p:nvPr>
        </p:nvSpPr>
        <p:spPr>
          <a:xfrm>
            <a:off x="1905000" y="152400"/>
            <a:ext cx="6934200" cy="1143000"/>
          </a:xfrm>
        </p:spPr>
        <p:txBody>
          <a:bodyPr/>
          <a:lstStyle/>
          <a:p>
            <a:r>
              <a:rPr lang="en-US" dirty="0"/>
              <a:t> </a:t>
            </a:r>
          </a:p>
        </p:txBody>
      </p:sp>
      <p:sp>
        <p:nvSpPr>
          <p:cNvPr id="9" name="Title 1">
            <a:extLst>
              <a:ext uri="{FF2B5EF4-FFF2-40B4-BE49-F238E27FC236}">
                <a16:creationId xmlns:a16="http://schemas.microsoft.com/office/drawing/2014/main" id="{E9368C6A-D486-954A-B9D1-9B3EF6CF3423}"/>
              </a:ext>
            </a:extLst>
          </p:cNvPr>
          <p:cNvSpPr txBox="1">
            <a:spLocks/>
          </p:cNvSpPr>
          <p:nvPr/>
        </p:nvSpPr>
        <p:spPr>
          <a:xfrm>
            <a:off x="1981200" y="76200"/>
            <a:ext cx="7162800" cy="1219200"/>
          </a:xfrm>
          <a:prstGeom prst="rect">
            <a:avLst/>
          </a:prstGeom>
          <a:effectLst/>
        </p:spPr>
        <p:txBody>
          <a:bodyPr vert="horz" anchor="ctr">
            <a:normAutofit fontScale="45000" lnSpcReduction="20000"/>
            <a:scene3d>
              <a:camera prst="orthographicFront"/>
              <a:lightRig rig="soft" dir="t"/>
            </a:scene3d>
            <a:sp3d prstMaterial="softEdge">
              <a:bevelT w="25400" h="25400"/>
            </a:sp3d>
          </a:bodyPr>
          <a:lst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a:lstStyle>
          <a:p>
            <a:br>
              <a:rPr lang="en-US" sz="2800" dirty="0"/>
            </a:br>
            <a:r>
              <a:rPr lang="en-US" sz="8000" dirty="0"/>
              <a:t>Team Approach - Cameroon</a:t>
            </a:r>
          </a:p>
          <a:p>
            <a:br>
              <a:rPr lang="en-US" dirty="0"/>
            </a:br>
            <a:endParaRPr lang="en-US" dirty="0"/>
          </a:p>
        </p:txBody>
      </p:sp>
      <p:graphicFrame>
        <p:nvGraphicFramePr>
          <p:cNvPr id="8" name="Table 7">
            <a:extLst>
              <a:ext uri="{FF2B5EF4-FFF2-40B4-BE49-F238E27FC236}">
                <a16:creationId xmlns:a16="http://schemas.microsoft.com/office/drawing/2014/main" id="{13FF5E37-8F34-0B4C-BD70-EE61D985F550}"/>
              </a:ext>
            </a:extLst>
          </p:cNvPr>
          <p:cNvGraphicFramePr>
            <a:graphicFrameLocks noGrp="1"/>
          </p:cNvGraphicFramePr>
          <p:nvPr>
            <p:extLst>
              <p:ext uri="{D42A27DB-BD31-4B8C-83A1-F6EECF244321}">
                <p14:modId xmlns:p14="http://schemas.microsoft.com/office/powerpoint/2010/main" val="2132503593"/>
              </p:ext>
            </p:extLst>
          </p:nvPr>
        </p:nvGraphicFramePr>
        <p:xfrm>
          <a:off x="304800" y="1280160"/>
          <a:ext cx="8686800" cy="914400"/>
        </p:xfrm>
        <a:graphic>
          <a:graphicData uri="http://schemas.openxmlformats.org/drawingml/2006/table">
            <a:tbl>
              <a:tblPr firstRow="1" bandRow="1">
                <a:tableStyleId>{69CF1AB2-1976-4502-BF36-3FF5EA218861}</a:tableStyleId>
              </a:tblPr>
              <a:tblGrid>
                <a:gridCol w="1761551">
                  <a:extLst>
                    <a:ext uri="{9D8B030D-6E8A-4147-A177-3AD203B41FA5}">
                      <a16:colId xmlns:a16="http://schemas.microsoft.com/office/drawing/2014/main" val="1175562599"/>
                    </a:ext>
                  </a:extLst>
                </a:gridCol>
                <a:gridCol w="6925249">
                  <a:extLst>
                    <a:ext uri="{9D8B030D-6E8A-4147-A177-3AD203B41FA5}">
                      <a16:colId xmlns:a16="http://schemas.microsoft.com/office/drawing/2014/main" val="1480838009"/>
                    </a:ext>
                  </a:extLst>
                </a:gridCol>
              </a:tblGrid>
              <a:tr h="669138">
                <a:tc>
                  <a:txBody>
                    <a:bodyPr/>
                    <a:lstStyle/>
                    <a:p>
                      <a:r>
                        <a:rPr lang="en-GB" sz="1800" b="1" dirty="0">
                          <a:latin typeface="Arial Narrow" panose="020B0606020202030204" pitchFamily="34" charset="0"/>
                        </a:rPr>
                        <a:t>Sites </a:t>
                      </a:r>
                    </a:p>
                  </a:txBody>
                  <a:tcPr marL="68580" marR="68580" anchor="ctr">
                    <a:solidFill>
                      <a:schemeClr val="accent1">
                        <a:lumMod val="20000"/>
                        <a:lumOff val="80000"/>
                      </a:schemeClr>
                    </a:solidFill>
                  </a:tcPr>
                </a:tc>
                <a:tc>
                  <a:txBody>
                    <a:bodyPr/>
                    <a:lstStyle/>
                    <a:p>
                      <a:r>
                        <a:rPr lang="en-GB" sz="1800" b="0" i="1" dirty="0">
                          <a:solidFill>
                            <a:schemeClr val="tx1"/>
                          </a:solidFill>
                          <a:latin typeface="Arial Narrow" panose="020B0606020202030204" pitchFamily="34" charset="0"/>
                        </a:rPr>
                        <a:t>Yaoundé</a:t>
                      </a:r>
                    </a:p>
                    <a:p>
                      <a:r>
                        <a:rPr lang="en-GB" sz="1800" b="0" i="1" dirty="0">
                          <a:solidFill>
                            <a:schemeClr val="tx1"/>
                          </a:solidFill>
                          <a:latin typeface="Arial Narrow" panose="020B0606020202030204" pitchFamily="34" charset="0"/>
                        </a:rPr>
                        <a:t>North and Extreme North Regions</a:t>
                      </a:r>
                    </a:p>
                    <a:p>
                      <a:r>
                        <a:rPr lang="en-GB" sz="1800" b="0" i="1" dirty="0" err="1">
                          <a:solidFill>
                            <a:schemeClr val="tx1"/>
                          </a:solidFill>
                          <a:latin typeface="Arial Narrow" panose="020B0606020202030204" pitchFamily="34" charset="0"/>
                        </a:rPr>
                        <a:t>Lagdo</a:t>
                      </a:r>
                      <a:r>
                        <a:rPr lang="en-GB" sz="1800" b="0" i="1" dirty="0">
                          <a:solidFill>
                            <a:schemeClr val="tx1"/>
                          </a:solidFill>
                          <a:latin typeface="Arial Narrow" panose="020B0606020202030204" pitchFamily="34" charset="0"/>
                        </a:rPr>
                        <a:t> et </a:t>
                      </a:r>
                      <a:r>
                        <a:rPr lang="en-GB" sz="1800" b="0" i="1" dirty="0" err="1">
                          <a:solidFill>
                            <a:schemeClr val="tx1"/>
                          </a:solidFill>
                          <a:latin typeface="Arial Narrow" panose="020B0606020202030204" pitchFamily="34" charset="0"/>
                        </a:rPr>
                        <a:t>Yagoua</a:t>
                      </a:r>
                      <a:r>
                        <a:rPr lang="en-GB" sz="1800" b="0" i="1" dirty="0">
                          <a:solidFill>
                            <a:schemeClr val="tx1"/>
                          </a:solidFill>
                          <a:latin typeface="Arial Narrow" panose="020B0606020202030204" pitchFamily="34" charset="0"/>
                        </a:rPr>
                        <a:t> Health Districts</a:t>
                      </a:r>
                    </a:p>
                  </a:txBody>
                  <a:tcPr marL="68580" marR="68580" anchor="ctr">
                    <a:solidFill>
                      <a:schemeClr val="accent1">
                        <a:lumMod val="20000"/>
                        <a:lumOff val="80000"/>
                      </a:schemeClr>
                    </a:solidFill>
                  </a:tcPr>
                </a:tc>
                <a:extLst>
                  <a:ext uri="{0D108BD9-81ED-4DB2-BD59-A6C34878D82A}">
                    <a16:rowId xmlns:a16="http://schemas.microsoft.com/office/drawing/2014/main" val="1174115429"/>
                  </a:ext>
                </a:extLst>
              </a:tr>
            </a:tbl>
          </a:graphicData>
        </a:graphic>
      </p:graphicFrame>
      <p:graphicFrame>
        <p:nvGraphicFramePr>
          <p:cNvPr id="10" name="Content Placeholder 4">
            <a:extLst>
              <a:ext uri="{FF2B5EF4-FFF2-40B4-BE49-F238E27FC236}">
                <a16:creationId xmlns:a16="http://schemas.microsoft.com/office/drawing/2014/main" id="{9127EBB7-A98F-8F4C-9EFD-C71CF50CDBE0}"/>
              </a:ext>
            </a:extLst>
          </p:cNvPr>
          <p:cNvGraphicFramePr>
            <a:graphicFrameLocks/>
          </p:cNvGraphicFramePr>
          <p:nvPr>
            <p:extLst>
              <p:ext uri="{D42A27DB-BD31-4B8C-83A1-F6EECF244321}">
                <p14:modId xmlns:p14="http://schemas.microsoft.com/office/powerpoint/2010/main" val="2993978058"/>
              </p:ext>
            </p:extLst>
          </p:nvPr>
        </p:nvGraphicFramePr>
        <p:xfrm>
          <a:off x="304800" y="2194560"/>
          <a:ext cx="8686799" cy="3342999"/>
        </p:xfrm>
        <a:graphic>
          <a:graphicData uri="http://schemas.openxmlformats.org/drawingml/2006/table">
            <a:tbl>
              <a:tblPr firstRow="1" bandRow="1">
                <a:tableStyleId>{69CF1AB2-1976-4502-BF36-3FF5EA218861}</a:tableStyleId>
              </a:tblPr>
              <a:tblGrid>
                <a:gridCol w="479955">
                  <a:extLst>
                    <a:ext uri="{9D8B030D-6E8A-4147-A177-3AD203B41FA5}">
                      <a16:colId xmlns:a16="http://schemas.microsoft.com/office/drawing/2014/main" val="20000"/>
                    </a:ext>
                  </a:extLst>
                </a:gridCol>
                <a:gridCol w="1281595">
                  <a:extLst>
                    <a:ext uri="{9D8B030D-6E8A-4147-A177-3AD203B41FA5}">
                      <a16:colId xmlns:a16="http://schemas.microsoft.com/office/drawing/2014/main" val="569135468"/>
                    </a:ext>
                  </a:extLst>
                </a:gridCol>
                <a:gridCol w="6925249">
                  <a:extLst>
                    <a:ext uri="{9D8B030D-6E8A-4147-A177-3AD203B41FA5}">
                      <a16:colId xmlns:a16="http://schemas.microsoft.com/office/drawing/2014/main" val="20001"/>
                    </a:ext>
                  </a:extLst>
                </a:gridCol>
              </a:tblGrid>
              <a:tr h="393192">
                <a:tc rowSpan="3">
                  <a:txBody>
                    <a:bodyPr/>
                    <a:lstStyle/>
                    <a:p>
                      <a:pPr algn="ctr"/>
                      <a:r>
                        <a:rPr lang="en-GB" sz="2000" b="1" dirty="0">
                          <a:solidFill>
                            <a:schemeClr val="tx1"/>
                          </a:solidFill>
                          <a:latin typeface="Arial Narrow" panose="020B0606020202030204" pitchFamily="34" charset="0"/>
                        </a:rPr>
                        <a:t>Interviews</a:t>
                      </a:r>
                    </a:p>
                  </a:txBody>
                  <a:tcPr marL="68580" marR="68580" vert="vert270" anchor="ctr">
                    <a:solidFill>
                      <a:srgbClr val="D0D8E8"/>
                    </a:solidFill>
                  </a:tcPr>
                </a:tc>
                <a:tc>
                  <a:txBody>
                    <a:bodyPr/>
                    <a:lstStyle/>
                    <a:p>
                      <a:r>
                        <a:rPr lang="en-GB" sz="2000" b="1" dirty="0">
                          <a:solidFill>
                            <a:schemeClr val="tx1"/>
                          </a:solidFill>
                          <a:latin typeface="Arial Narrow" panose="020B0606020202030204" pitchFamily="34" charset="0"/>
                        </a:rPr>
                        <a:t>Central</a:t>
                      </a:r>
                    </a:p>
                  </a:txBody>
                  <a:tcPr marL="68580" marR="68580" anchor="ctr">
                    <a:solidFill>
                      <a:srgbClr val="D0D8E8"/>
                    </a:solidFill>
                  </a:tcPr>
                </a:tc>
                <a:tc>
                  <a:txBody>
                    <a:bodyPr/>
                    <a:lstStyle/>
                    <a:p>
                      <a:r>
                        <a:rPr lang="en-GB" sz="1800" b="0" i="1" dirty="0">
                          <a:solidFill>
                            <a:schemeClr val="tx1"/>
                          </a:solidFill>
                          <a:latin typeface="Arial Narrow" panose="020B0606020202030204" pitchFamily="34" charset="0"/>
                        </a:rPr>
                        <a:t>Interviews </a:t>
                      </a:r>
                      <a:r>
                        <a:rPr lang="en-GB" sz="1800" b="0" i="1" baseline="0" dirty="0">
                          <a:solidFill>
                            <a:schemeClr val="tx1"/>
                          </a:solidFill>
                          <a:latin typeface="Arial Narrow" panose="020B0606020202030204" pitchFamily="34" charset="0"/>
                        </a:rPr>
                        <a:t>with: NMCP, DSF, PLMI, WHO, UNICEF, PSM, Malaria No More </a:t>
                      </a:r>
                    </a:p>
                  </a:txBody>
                  <a:tcPr marL="68580" marR="68580" anchor="ctr">
                    <a:solidFill>
                      <a:srgbClr val="D0D8E8"/>
                    </a:solidFill>
                  </a:tcPr>
                </a:tc>
                <a:extLst>
                  <a:ext uri="{0D108BD9-81ED-4DB2-BD59-A6C34878D82A}">
                    <a16:rowId xmlns:a16="http://schemas.microsoft.com/office/drawing/2014/main" val="10001"/>
                  </a:ext>
                </a:extLst>
              </a:tr>
              <a:tr h="935079">
                <a:tc vMerge="1">
                  <a:txBody>
                    <a:bodyPr/>
                    <a:lstStyle/>
                    <a:p>
                      <a:endParaRPr lang="en-GB" sz="2000" b="1" dirty="0"/>
                    </a:p>
                  </a:txBody>
                  <a:tcPr marL="68580" marR="68580" anchor="ctr">
                    <a:solidFill>
                      <a:srgbClr val="D0D8E8"/>
                    </a:solidFill>
                  </a:tcPr>
                </a:tc>
                <a:tc>
                  <a:txBody>
                    <a:bodyPr/>
                    <a:lstStyle/>
                    <a:p>
                      <a:r>
                        <a:rPr lang="en-GB" sz="2000" b="1" dirty="0">
                          <a:solidFill>
                            <a:schemeClr val="tx1"/>
                          </a:solidFill>
                          <a:latin typeface="Arial Narrow" panose="020B0606020202030204" pitchFamily="34" charset="0"/>
                        </a:rPr>
                        <a:t>Region / District</a:t>
                      </a:r>
                    </a:p>
                  </a:txBody>
                  <a:tcPr marL="68580" marR="68580" anchor="ctr">
                    <a:solidFill>
                      <a:srgbClr val="D0D8E8"/>
                    </a:solidFill>
                  </a:tcPr>
                </a:tc>
                <a:tc>
                  <a:txBody>
                    <a:bodyPr/>
                    <a:lstStyle/>
                    <a:p>
                      <a:r>
                        <a:rPr lang="en-GB" sz="1800" b="0" i="1" dirty="0">
                          <a:solidFill>
                            <a:schemeClr val="tx1"/>
                          </a:solidFill>
                          <a:latin typeface="Arial Narrow" panose="020B0606020202030204" pitchFamily="34" charset="0"/>
                        </a:rPr>
                        <a:t>Interviews </a:t>
                      </a:r>
                      <a:r>
                        <a:rPr lang="en-GB" sz="1800" b="0" i="1" baseline="0" dirty="0">
                          <a:solidFill>
                            <a:schemeClr val="tx1"/>
                          </a:solidFill>
                          <a:latin typeface="Arial Narrow" panose="020B0606020202030204" pitchFamily="34" charset="0"/>
                        </a:rPr>
                        <a:t>with: </a:t>
                      </a:r>
                    </a:p>
                    <a:p>
                      <a:pPr marL="342900" indent="-342900">
                        <a:buFontTx/>
                        <a:buChar char="-"/>
                      </a:pPr>
                      <a:r>
                        <a:rPr lang="en-GB" sz="1800" b="0" i="1" baseline="0" dirty="0">
                          <a:solidFill>
                            <a:schemeClr val="tx1"/>
                          </a:solidFill>
                          <a:latin typeface="Arial Narrow" panose="020B0606020202030204" pitchFamily="34" charset="0"/>
                        </a:rPr>
                        <a:t>Governor, Regional Technical Coordinator, and FPSP in Garoua ; Representative of the </a:t>
                      </a:r>
                      <a:r>
                        <a:rPr lang="en-GB" sz="1800" b="0" i="1" baseline="0" dirty="0" err="1">
                          <a:solidFill>
                            <a:schemeClr val="tx1"/>
                          </a:solidFill>
                          <a:latin typeface="Arial Narrow" panose="020B0606020202030204" pitchFamily="34" charset="0"/>
                        </a:rPr>
                        <a:t>Gouvernor</a:t>
                      </a:r>
                      <a:r>
                        <a:rPr lang="en-GB" sz="1800" b="0" i="1" baseline="0" dirty="0">
                          <a:solidFill>
                            <a:schemeClr val="tx1"/>
                          </a:solidFill>
                          <a:latin typeface="Arial Narrow" panose="020B0606020202030204" pitchFamily="34" charset="0"/>
                        </a:rPr>
                        <a:t>, Regional Health Director and Regional Technical Coordinator in </a:t>
                      </a:r>
                      <a:r>
                        <a:rPr lang="en-GB" sz="1800" b="0" i="1" baseline="0" dirty="0" err="1">
                          <a:solidFill>
                            <a:schemeClr val="tx1"/>
                          </a:solidFill>
                          <a:latin typeface="Arial Narrow" panose="020B0606020202030204" pitchFamily="34" charset="0"/>
                        </a:rPr>
                        <a:t>Maroua</a:t>
                      </a:r>
                      <a:endParaRPr lang="en-GB" sz="1800" b="0" i="1" baseline="0" dirty="0">
                        <a:solidFill>
                          <a:schemeClr val="tx1"/>
                        </a:solidFill>
                        <a:latin typeface="Arial Narrow" panose="020B0606020202030204" pitchFamily="34" charset="0"/>
                      </a:endParaRPr>
                    </a:p>
                    <a:p>
                      <a:pPr marL="342900" indent="-342900">
                        <a:buFontTx/>
                        <a:buChar char="-"/>
                      </a:pPr>
                      <a:r>
                        <a:rPr lang="en-GB" sz="1800" b="0" i="1" baseline="0" dirty="0">
                          <a:solidFill>
                            <a:schemeClr val="tx1"/>
                          </a:solidFill>
                          <a:latin typeface="Arial Narrow" panose="020B0606020202030204" pitchFamily="34" charset="0"/>
                        </a:rPr>
                        <a:t>District health team, Sous-</a:t>
                      </a:r>
                      <a:r>
                        <a:rPr lang="en-GB" sz="1800" b="0" i="1" baseline="0" dirty="0" err="1">
                          <a:solidFill>
                            <a:schemeClr val="tx1"/>
                          </a:solidFill>
                          <a:latin typeface="Arial Narrow" panose="020B0606020202030204" pitchFamily="34" charset="0"/>
                        </a:rPr>
                        <a:t>Préfet</a:t>
                      </a:r>
                      <a:r>
                        <a:rPr lang="en-GB" sz="1800" b="0" i="1" baseline="0" dirty="0">
                          <a:solidFill>
                            <a:schemeClr val="tx1"/>
                          </a:solidFill>
                          <a:latin typeface="Arial Narrow" panose="020B0606020202030204" pitchFamily="34" charset="0"/>
                        </a:rPr>
                        <a:t> and Mayor in </a:t>
                      </a:r>
                      <a:r>
                        <a:rPr lang="en-GB" sz="1800" b="0" i="1" baseline="0" dirty="0" err="1">
                          <a:solidFill>
                            <a:schemeClr val="tx1"/>
                          </a:solidFill>
                          <a:latin typeface="Arial Narrow" panose="020B0606020202030204" pitchFamily="34" charset="0"/>
                        </a:rPr>
                        <a:t>Lagdo</a:t>
                      </a:r>
                      <a:r>
                        <a:rPr lang="en-GB" sz="1800" b="0" i="1" baseline="0" dirty="0">
                          <a:solidFill>
                            <a:schemeClr val="tx1"/>
                          </a:solidFill>
                          <a:latin typeface="Arial Narrow" panose="020B0606020202030204" pitchFamily="34" charset="0"/>
                        </a:rPr>
                        <a:t> </a:t>
                      </a:r>
                    </a:p>
                    <a:p>
                      <a:pPr marL="342900" indent="-342900">
                        <a:buFontTx/>
                        <a:buChar char="-"/>
                      </a:pPr>
                      <a:r>
                        <a:rPr lang="en-GB" sz="1800" b="0" i="1" baseline="0" dirty="0">
                          <a:solidFill>
                            <a:schemeClr val="tx1"/>
                          </a:solidFill>
                          <a:latin typeface="Arial Narrow" panose="020B0606020202030204" pitchFamily="34" charset="0"/>
                        </a:rPr>
                        <a:t>District health team, Malaria Focal Point, </a:t>
                      </a:r>
                      <a:r>
                        <a:rPr lang="en-GB" sz="1800" b="0" i="1" baseline="0" dirty="0" err="1">
                          <a:solidFill>
                            <a:schemeClr val="tx1"/>
                          </a:solidFill>
                          <a:latin typeface="Arial Narrow" panose="020B0606020202030204" pitchFamily="34" charset="0"/>
                        </a:rPr>
                        <a:t>Surveillant</a:t>
                      </a:r>
                      <a:r>
                        <a:rPr lang="en-GB" sz="1800" b="0" i="1" baseline="0" dirty="0">
                          <a:solidFill>
                            <a:schemeClr val="tx1"/>
                          </a:solidFill>
                          <a:latin typeface="Arial Narrow" panose="020B0606020202030204" pitchFamily="34" charset="0"/>
                        </a:rPr>
                        <a:t> </a:t>
                      </a:r>
                      <a:r>
                        <a:rPr lang="en-GB" sz="1800" b="0" i="1" baseline="0" dirty="0" err="1">
                          <a:solidFill>
                            <a:schemeClr val="tx1"/>
                          </a:solidFill>
                          <a:latin typeface="Arial Narrow" panose="020B0606020202030204" pitchFamily="34" charset="0"/>
                        </a:rPr>
                        <a:t>Général</a:t>
                      </a:r>
                      <a:r>
                        <a:rPr lang="en-GB" sz="1800" b="0" i="1" baseline="0" dirty="0">
                          <a:solidFill>
                            <a:schemeClr val="tx1"/>
                          </a:solidFill>
                          <a:latin typeface="Arial Narrow" panose="020B0606020202030204" pitchFamily="34" charset="0"/>
                        </a:rPr>
                        <a:t>, ANC lead in </a:t>
                      </a:r>
                      <a:r>
                        <a:rPr lang="en-GB" sz="1800" b="0" i="1" baseline="0" dirty="0" err="1">
                          <a:solidFill>
                            <a:schemeClr val="tx1"/>
                          </a:solidFill>
                          <a:latin typeface="Arial Narrow" panose="020B0606020202030204" pitchFamily="34" charset="0"/>
                        </a:rPr>
                        <a:t>Yagoua</a:t>
                      </a:r>
                      <a:r>
                        <a:rPr lang="en-GB" sz="1800" b="0" i="1" baseline="0" dirty="0">
                          <a:solidFill>
                            <a:schemeClr val="tx1"/>
                          </a:solidFill>
                          <a:latin typeface="Arial Narrow" panose="020B0606020202030204" pitchFamily="34" charset="0"/>
                        </a:rPr>
                        <a:t> </a:t>
                      </a:r>
                    </a:p>
                  </a:txBody>
                  <a:tcPr marL="68580" marR="68580" anchor="ctr">
                    <a:solidFill>
                      <a:srgbClr val="D0D8E8"/>
                    </a:solidFill>
                  </a:tcPr>
                </a:tc>
                <a:extLst>
                  <a:ext uri="{0D108BD9-81ED-4DB2-BD59-A6C34878D82A}">
                    <a16:rowId xmlns:a16="http://schemas.microsoft.com/office/drawing/2014/main" val="10002"/>
                  </a:ext>
                </a:extLst>
              </a:tr>
              <a:tr h="935079">
                <a:tc vMerge="1">
                  <a:txBody>
                    <a:bodyPr/>
                    <a:lstStyle/>
                    <a:p>
                      <a:endParaRPr lang="en-GB" sz="2000" b="1" dirty="0"/>
                    </a:p>
                  </a:txBody>
                  <a:tcPr marL="68580" marR="68580" anchor="ctr">
                    <a:solidFill>
                      <a:srgbClr val="E9EDF4"/>
                    </a:solidFill>
                  </a:tcPr>
                </a:tc>
                <a:tc>
                  <a:txBody>
                    <a:bodyPr/>
                    <a:lstStyle/>
                    <a:p>
                      <a:r>
                        <a:rPr lang="en-GB" sz="1600" b="1" dirty="0">
                          <a:solidFill>
                            <a:schemeClr val="tx1"/>
                          </a:solidFill>
                          <a:latin typeface="Arial Narrow" panose="020B0606020202030204" pitchFamily="34" charset="0"/>
                        </a:rPr>
                        <a:t>Health facilities</a:t>
                      </a:r>
                    </a:p>
                  </a:txBody>
                  <a:tcPr marL="68580" marR="68580" anchor="ctr">
                    <a:solidFill>
                      <a:srgbClr val="D0D8E8"/>
                    </a:solidFill>
                  </a:tcPr>
                </a:tc>
                <a:tc>
                  <a:txBody>
                    <a:bodyPr/>
                    <a:lstStyle/>
                    <a:p>
                      <a:r>
                        <a:rPr lang="en-GB" sz="1800" b="0" i="1" dirty="0">
                          <a:solidFill>
                            <a:schemeClr val="tx1"/>
                          </a:solidFill>
                          <a:latin typeface="Arial Narrow" panose="020B0606020202030204" pitchFamily="34" charset="0"/>
                        </a:rPr>
                        <a:t>Interviews </a:t>
                      </a:r>
                      <a:r>
                        <a:rPr lang="en-GB" sz="1800" b="0" i="1" baseline="0" dirty="0">
                          <a:solidFill>
                            <a:schemeClr val="tx1"/>
                          </a:solidFill>
                          <a:latin typeface="Arial Narrow" panose="020B0606020202030204" pitchFamily="34" charset="0"/>
                        </a:rPr>
                        <a:t>with Health </a:t>
                      </a:r>
                      <a:r>
                        <a:rPr lang="en-GB" sz="1800" b="0" i="1" baseline="0" dirty="0" err="1">
                          <a:solidFill>
                            <a:schemeClr val="tx1"/>
                          </a:solidFill>
                          <a:latin typeface="Arial Narrow" panose="020B0606020202030204" pitchFamily="34" charset="0"/>
                        </a:rPr>
                        <a:t>center</a:t>
                      </a:r>
                      <a:r>
                        <a:rPr lang="en-GB" sz="1800" b="0" i="1" baseline="0" dirty="0">
                          <a:solidFill>
                            <a:schemeClr val="tx1"/>
                          </a:solidFill>
                          <a:latin typeface="Arial Narrow" panose="020B0606020202030204" pitchFamily="34" charset="0"/>
                        </a:rPr>
                        <a:t> directors and CHWs in </a:t>
                      </a:r>
                      <a:r>
                        <a:rPr lang="en-GB" sz="1800" b="0" i="1" baseline="0" dirty="0" err="1">
                          <a:solidFill>
                            <a:schemeClr val="tx1"/>
                          </a:solidFill>
                          <a:latin typeface="Arial Narrow" panose="020B0606020202030204" pitchFamily="34" charset="0"/>
                        </a:rPr>
                        <a:t>Djippordé</a:t>
                      </a:r>
                      <a:r>
                        <a:rPr lang="en-GB" sz="1800" b="0" i="1" baseline="0" dirty="0">
                          <a:solidFill>
                            <a:schemeClr val="tx1"/>
                          </a:solidFill>
                          <a:latin typeface="Arial Narrow" panose="020B0606020202030204" pitchFamily="34" charset="0"/>
                        </a:rPr>
                        <a:t>, Mayo </a:t>
                      </a:r>
                      <a:r>
                        <a:rPr lang="en-GB" sz="1800" b="0" i="1" baseline="0" dirty="0" err="1">
                          <a:solidFill>
                            <a:schemeClr val="tx1"/>
                          </a:solidFill>
                          <a:latin typeface="Arial Narrow" panose="020B0606020202030204" pitchFamily="34" charset="0"/>
                        </a:rPr>
                        <a:t>Bocki</a:t>
                      </a:r>
                      <a:r>
                        <a:rPr lang="en-GB" sz="1800" b="0" i="1" baseline="0" dirty="0">
                          <a:solidFill>
                            <a:schemeClr val="tx1"/>
                          </a:solidFill>
                          <a:latin typeface="Arial Narrow" panose="020B0606020202030204" pitchFamily="34" charset="0"/>
                        </a:rPr>
                        <a:t>, and </a:t>
                      </a:r>
                      <a:r>
                        <a:rPr lang="en-GB" sz="1800" b="0" i="1" baseline="0" dirty="0" err="1">
                          <a:solidFill>
                            <a:schemeClr val="tx1"/>
                          </a:solidFill>
                          <a:latin typeface="Arial Narrow" panose="020B0606020202030204" pitchFamily="34" charset="0"/>
                        </a:rPr>
                        <a:t>Badankali</a:t>
                      </a:r>
                      <a:r>
                        <a:rPr lang="en-GB" sz="1800" b="0" i="1" baseline="0" dirty="0">
                          <a:solidFill>
                            <a:schemeClr val="tx1"/>
                          </a:solidFill>
                          <a:latin typeface="Arial Narrow" panose="020B0606020202030204" pitchFamily="34" charset="0"/>
                        </a:rPr>
                        <a:t> (</a:t>
                      </a:r>
                      <a:r>
                        <a:rPr lang="en-GB" sz="1800" b="0" i="1" baseline="0" dirty="0" err="1">
                          <a:solidFill>
                            <a:schemeClr val="tx1"/>
                          </a:solidFill>
                          <a:latin typeface="Arial Narrow" panose="020B0606020202030204" pitchFamily="34" charset="0"/>
                        </a:rPr>
                        <a:t>Lagdo</a:t>
                      </a:r>
                      <a:r>
                        <a:rPr lang="en-GB" sz="1800" b="0" i="1" baseline="0" dirty="0">
                          <a:solidFill>
                            <a:schemeClr val="tx1"/>
                          </a:solidFill>
                          <a:latin typeface="Arial Narrow" panose="020B0606020202030204" pitchFamily="34" charset="0"/>
                        </a:rPr>
                        <a:t>) and in Dana, </a:t>
                      </a:r>
                      <a:r>
                        <a:rPr lang="en-GB" sz="1800" b="0" i="1" baseline="0" dirty="0" err="1">
                          <a:solidFill>
                            <a:schemeClr val="tx1"/>
                          </a:solidFill>
                          <a:latin typeface="Arial Narrow" panose="020B0606020202030204" pitchFamily="34" charset="0"/>
                        </a:rPr>
                        <a:t>Yagoua</a:t>
                      </a:r>
                      <a:r>
                        <a:rPr lang="en-GB" sz="1800" b="0" i="1" baseline="0" dirty="0">
                          <a:solidFill>
                            <a:schemeClr val="tx1"/>
                          </a:solidFill>
                          <a:latin typeface="Arial Narrow" panose="020B0606020202030204" pitchFamily="34" charset="0"/>
                        </a:rPr>
                        <a:t>, </a:t>
                      </a:r>
                      <a:r>
                        <a:rPr lang="en-GB" sz="1800" b="0" i="1" baseline="0" dirty="0" err="1">
                          <a:solidFill>
                            <a:schemeClr val="tx1"/>
                          </a:solidFill>
                          <a:latin typeface="Arial Narrow" panose="020B0606020202030204" pitchFamily="34" charset="0"/>
                        </a:rPr>
                        <a:t>Gabaraye-Widigue</a:t>
                      </a:r>
                      <a:r>
                        <a:rPr lang="en-GB" sz="1800" b="0" i="1" baseline="0" dirty="0">
                          <a:solidFill>
                            <a:schemeClr val="tx1"/>
                          </a:solidFill>
                          <a:latin typeface="Arial Narrow" panose="020B0606020202030204" pitchFamily="34" charset="0"/>
                        </a:rPr>
                        <a:t> (</a:t>
                      </a:r>
                      <a:r>
                        <a:rPr lang="en-GB" sz="1800" b="0" i="1" baseline="0" dirty="0" err="1">
                          <a:solidFill>
                            <a:schemeClr val="tx1"/>
                          </a:solidFill>
                          <a:latin typeface="Arial Narrow" panose="020B0606020202030204" pitchFamily="34" charset="0"/>
                        </a:rPr>
                        <a:t>Yagoua</a:t>
                      </a:r>
                      <a:r>
                        <a:rPr lang="en-GB" sz="1800" b="0" i="1" baseline="0" dirty="0">
                          <a:solidFill>
                            <a:schemeClr val="tx1"/>
                          </a:solidFill>
                          <a:latin typeface="Arial Narrow" panose="020B0606020202030204" pitchFamily="34" charset="0"/>
                        </a:rPr>
                        <a:t>)</a:t>
                      </a:r>
                    </a:p>
                  </a:txBody>
                  <a:tcPr marL="68580" marR="68580" anchor="ctr">
                    <a:solidFill>
                      <a:srgbClr val="D0D8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10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E6C9-3DAA-604F-8033-19284735E231}"/>
              </a:ext>
            </a:extLst>
          </p:cNvPr>
          <p:cNvSpPr>
            <a:spLocks noGrp="1"/>
          </p:cNvSpPr>
          <p:nvPr>
            <p:ph type="title"/>
          </p:nvPr>
        </p:nvSpPr>
        <p:spPr>
          <a:xfrm>
            <a:off x="2438400" y="0"/>
            <a:ext cx="6248400" cy="1143000"/>
          </a:xfrm>
        </p:spPr>
        <p:txBody>
          <a:bodyPr/>
          <a:lstStyle/>
          <a:p>
            <a:r>
              <a:rPr lang="en-US" dirty="0"/>
              <a:t>Approach (3) </a:t>
            </a:r>
          </a:p>
        </p:txBody>
      </p:sp>
      <p:sp>
        <p:nvSpPr>
          <p:cNvPr id="4" name="Slide Number Placeholder 3">
            <a:extLst>
              <a:ext uri="{FF2B5EF4-FFF2-40B4-BE49-F238E27FC236}">
                <a16:creationId xmlns:a16="http://schemas.microsoft.com/office/drawing/2014/main" id="{8D14315D-9E8F-8245-884F-301AE3429A28}"/>
              </a:ext>
            </a:extLst>
          </p:cNvPr>
          <p:cNvSpPr>
            <a:spLocks noGrp="1"/>
          </p:cNvSpPr>
          <p:nvPr>
            <p:ph type="sldNum" sz="quarter" idx="12"/>
          </p:nvPr>
        </p:nvSpPr>
        <p:spPr/>
        <p:txBody>
          <a:bodyPr/>
          <a:lstStyle/>
          <a:p>
            <a:fld id="{FC3B48CF-7C8F-46A0-848A-C64E07C2F07C}" type="slidenum">
              <a:rPr lang="en-US" smtClean="0"/>
              <a:t>7</a:t>
            </a:fld>
            <a:endParaRPr lang="en-US"/>
          </a:p>
        </p:txBody>
      </p:sp>
      <p:sp>
        <p:nvSpPr>
          <p:cNvPr id="6" name="TextBox 5">
            <a:extLst>
              <a:ext uri="{FF2B5EF4-FFF2-40B4-BE49-F238E27FC236}">
                <a16:creationId xmlns:a16="http://schemas.microsoft.com/office/drawing/2014/main" id="{E8744FA2-B11D-8041-9698-607592C981FA}"/>
              </a:ext>
            </a:extLst>
          </p:cNvPr>
          <p:cNvSpPr txBox="1"/>
          <p:nvPr/>
        </p:nvSpPr>
        <p:spPr>
          <a:xfrm>
            <a:off x="457200" y="1524000"/>
            <a:ext cx="8229600" cy="4678204"/>
          </a:xfrm>
          <a:prstGeom prst="rect">
            <a:avLst/>
          </a:prstGeom>
          <a:noFill/>
        </p:spPr>
        <p:txBody>
          <a:bodyPr wrap="square" rtlCol="0">
            <a:spAutoFit/>
          </a:bodyPr>
          <a:lstStyle/>
          <a:p>
            <a:pPr marL="350838" lvl="1" indent="-342900">
              <a:buFont typeface="Arial" panose="020B0604020202020204" pitchFamily="34" charset="0"/>
              <a:buChar char="•"/>
            </a:pPr>
            <a:r>
              <a:rPr lang="fr-FR" sz="2800" dirty="0"/>
              <a:t>Preliminary recommendations developed by the field teams</a:t>
            </a:r>
          </a:p>
          <a:p>
            <a:pPr marL="350838" lvl="1" indent="-342900">
              <a:buFont typeface="Arial" panose="020B0604020202020204" pitchFamily="34" charset="0"/>
              <a:buChar char="•"/>
            </a:pPr>
            <a:r>
              <a:rPr lang="fr-FR" sz="2800" dirty="0"/>
              <a:t>Restitution of observations and preliminary recommendations with NMCP, PMI, and partners </a:t>
            </a:r>
          </a:p>
          <a:p>
            <a:pPr marL="350838" lvl="1" indent="-342900">
              <a:buFont typeface="Arial" panose="020B0604020202020204" pitchFamily="34" charset="0"/>
              <a:buChar char="•"/>
            </a:pPr>
            <a:r>
              <a:rPr lang="fr-FR" sz="2800" dirty="0"/>
              <a:t>Report development</a:t>
            </a:r>
          </a:p>
          <a:p>
            <a:pPr marL="350838" lvl="1" indent="-342900">
              <a:buFont typeface="Arial" panose="020B0604020202020204" pitchFamily="34" charset="0"/>
              <a:buChar char="•"/>
            </a:pPr>
            <a:r>
              <a:rPr lang="fr-FR" sz="2800" dirty="0"/>
              <a:t>Follow-up </a:t>
            </a:r>
            <a:r>
              <a:rPr lang="fr-FR" sz="2800" dirty="0" err="1"/>
              <a:t>activities</a:t>
            </a:r>
            <a:r>
              <a:rPr lang="fr-FR" sz="2800" dirty="0"/>
              <a:t> e.g.</a:t>
            </a:r>
          </a:p>
          <a:p>
            <a:pPr marL="808038" lvl="2" indent="-342900">
              <a:buFont typeface="Arial" panose="020B0604020202020204" pitchFamily="34" charset="0"/>
              <a:buChar char="•"/>
            </a:pPr>
            <a:r>
              <a:rPr lang="fr-FR" sz="2800" dirty="0"/>
              <a:t>ITN Distribution Guide Development </a:t>
            </a:r>
          </a:p>
          <a:p>
            <a:pPr marL="808038" lvl="2" indent="-342900">
              <a:buFont typeface="Arial" panose="020B0604020202020204" pitchFamily="34" charset="0"/>
              <a:buChar char="•"/>
            </a:pPr>
            <a:r>
              <a:rPr lang="fr-FR" sz="2800" dirty="0"/>
              <a:t>Dissemination of instructions at each level of the health system</a:t>
            </a:r>
          </a:p>
          <a:p>
            <a:pPr marL="808038" lvl="2" indent="-342900">
              <a:buFont typeface="Arial" panose="020B0604020202020204" pitchFamily="34" charset="0"/>
              <a:buChar char="•"/>
            </a:pPr>
            <a:r>
              <a:rPr lang="fr-FR" sz="2800" dirty="0"/>
              <a:t>Planning for extension to other CD channels</a:t>
            </a:r>
          </a:p>
          <a:p>
            <a:endParaRPr lang="en-US" dirty="0"/>
          </a:p>
        </p:txBody>
      </p:sp>
    </p:spTree>
    <p:extLst>
      <p:ext uri="{BB962C8B-B14F-4D97-AF65-F5344CB8AC3E}">
        <p14:creationId xmlns:p14="http://schemas.microsoft.com/office/powerpoint/2010/main" val="205581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13C9-7ECB-478A-A543-7A8660F26FB7}"/>
              </a:ext>
            </a:extLst>
          </p:cNvPr>
          <p:cNvSpPr>
            <a:spLocks noGrp="1"/>
          </p:cNvSpPr>
          <p:nvPr>
            <p:ph type="title"/>
          </p:nvPr>
        </p:nvSpPr>
        <p:spPr/>
        <p:txBody>
          <a:bodyPr/>
          <a:lstStyle/>
          <a:p>
            <a:r>
              <a:rPr lang="en-GB" dirty="0"/>
              <a:t>Cameroon Key Findings/Actions taken</a:t>
            </a:r>
          </a:p>
        </p:txBody>
      </p:sp>
      <p:sp>
        <p:nvSpPr>
          <p:cNvPr id="4" name="Slide Number Placeholder 3">
            <a:extLst>
              <a:ext uri="{FF2B5EF4-FFF2-40B4-BE49-F238E27FC236}">
                <a16:creationId xmlns:a16="http://schemas.microsoft.com/office/drawing/2014/main" id="{8F971850-1821-403D-9A10-72BB9BADB2E6}"/>
              </a:ext>
            </a:extLst>
          </p:cNvPr>
          <p:cNvSpPr>
            <a:spLocks noGrp="1"/>
          </p:cNvSpPr>
          <p:nvPr>
            <p:ph type="sldNum" sz="quarter" idx="12"/>
          </p:nvPr>
        </p:nvSpPr>
        <p:spPr/>
        <p:txBody>
          <a:bodyPr/>
          <a:lstStyle/>
          <a:p>
            <a:fld id="{FC3B48CF-7C8F-46A0-848A-C64E07C2F07C}" type="slidenum">
              <a:rPr lang="en-US" smtClean="0"/>
              <a:t>8</a:t>
            </a:fld>
            <a:endParaRPr lang="en-US"/>
          </a:p>
        </p:txBody>
      </p:sp>
    </p:spTree>
    <p:extLst>
      <p:ext uri="{BB962C8B-B14F-4D97-AF65-F5344CB8AC3E}">
        <p14:creationId xmlns:p14="http://schemas.microsoft.com/office/powerpoint/2010/main" val="354755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B9F0-13FB-9D4B-984B-7C417CABA592}"/>
              </a:ext>
            </a:extLst>
          </p:cNvPr>
          <p:cNvSpPr>
            <a:spLocks noGrp="1"/>
          </p:cNvSpPr>
          <p:nvPr>
            <p:ph type="title"/>
          </p:nvPr>
        </p:nvSpPr>
        <p:spPr>
          <a:xfrm>
            <a:off x="1858347" y="24882"/>
            <a:ext cx="6858000" cy="1143000"/>
          </a:xfrm>
        </p:spPr>
        <p:txBody>
          <a:bodyPr>
            <a:normAutofit/>
          </a:bodyPr>
          <a:lstStyle/>
          <a:p>
            <a:r>
              <a:rPr lang="en-US" sz="2600" dirty="0"/>
              <a:t>DISTRIBUTION DE MILDA AU CAMEROON</a:t>
            </a:r>
          </a:p>
        </p:txBody>
      </p:sp>
      <p:sp>
        <p:nvSpPr>
          <p:cNvPr id="4" name="Slide Number Placeholder 3">
            <a:extLst>
              <a:ext uri="{FF2B5EF4-FFF2-40B4-BE49-F238E27FC236}">
                <a16:creationId xmlns:a16="http://schemas.microsoft.com/office/drawing/2014/main" id="{3CAA4FEC-D863-EC47-BA78-DEE1F230708A}"/>
              </a:ext>
            </a:extLst>
          </p:cNvPr>
          <p:cNvSpPr>
            <a:spLocks noGrp="1"/>
          </p:cNvSpPr>
          <p:nvPr>
            <p:ph type="sldNum" sz="quarter" idx="12"/>
          </p:nvPr>
        </p:nvSpPr>
        <p:spPr/>
        <p:txBody>
          <a:bodyPr/>
          <a:lstStyle/>
          <a:p>
            <a:fld id="{FC3B48CF-7C8F-46A0-848A-C64E07C2F07C}" type="slidenum">
              <a:rPr lang="en-US" smtClean="0"/>
              <a:t>9</a:t>
            </a:fld>
            <a:endParaRPr lang="en-US"/>
          </a:p>
        </p:txBody>
      </p:sp>
      <p:graphicFrame>
        <p:nvGraphicFramePr>
          <p:cNvPr id="6" name="Table 5">
            <a:extLst>
              <a:ext uri="{FF2B5EF4-FFF2-40B4-BE49-F238E27FC236}">
                <a16:creationId xmlns:a16="http://schemas.microsoft.com/office/drawing/2014/main" id="{3717A9F8-3E7C-7E4F-A681-94796737160E}"/>
              </a:ext>
            </a:extLst>
          </p:cNvPr>
          <p:cNvGraphicFramePr>
            <a:graphicFrameLocks noGrp="1"/>
          </p:cNvGraphicFramePr>
          <p:nvPr>
            <p:extLst>
              <p:ext uri="{D42A27DB-BD31-4B8C-83A1-F6EECF244321}">
                <p14:modId xmlns:p14="http://schemas.microsoft.com/office/powerpoint/2010/main" val="3182482228"/>
              </p:ext>
            </p:extLst>
          </p:nvPr>
        </p:nvGraphicFramePr>
        <p:xfrm>
          <a:off x="0" y="957696"/>
          <a:ext cx="9214057" cy="3129047"/>
        </p:xfrm>
        <a:graphic>
          <a:graphicData uri="http://schemas.openxmlformats.org/drawingml/2006/table">
            <a:tbl>
              <a:tblPr firstRow="1" bandRow="1">
                <a:tableStyleId>{5C22544A-7EE6-4342-B048-85BDC9FD1C3A}</a:tableStyleId>
              </a:tblPr>
              <a:tblGrid>
                <a:gridCol w="1975057">
                  <a:extLst>
                    <a:ext uri="{9D8B030D-6E8A-4147-A177-3AD203B41FA5}">
                      <a16:colId xmlns:a16="http://schemas.microsoft.com/office/drawing/2014/main" val="2696529603"/>
                    </a:ext>
                  </a:extLst>
                </a:gridCol>
                <a:gridCol w="7239000">
                  <a:extLst>
                    <a:ext uri="{9D8B030D-6E8A-4147-A177-3AD203B41FA5}">
                      <a16:colId xmlns:a16="http://schemas.microsoft.com/office/drawing/2014/main" val="830247997"/>
                    </a:ext>
                  </a:extLst>
                </a:gridCol>
              </a:tblGrid>
              <a:tr h="401087">
                <a:tc>
                  <a:txBody>
                    <a:bodyPr/>
                    <a:lstStyle/>
                    <a:p>
                      <a:pPr lvl="0"/>
                      <a:endParaRPr lang="fr-FR" sz="1700" dirty="0"/>
                    </a:p>
                  </a:txBody>
                  <a:tcPr/>
                </a:tc>
                <a:tc>
                  <a:txBody>
                    <a:bodyPr/>
                    <a:lstStyle/>
                    <a:p>
                      <a:r>
                        <a:rPr lang="en-US" sz="1800" dirty="0"/>
                        <a:t>OBSERVATIONS </a:t>
                      </a:r>
                      <a:endParaRPr lang="en-US" dirty="0"/>
                    </a:p>
                  </a:txBody>
                  <a:tcPr/>
                </a:tc>
                <a:extLst>
                  <a:ext uri="{0D108BD9-81ED-4DB2-BD59-A6C34878D82A}">
                    <a16:rowId xmlns:a16="http://schemas.microsoft.com/office/drawing/2014/main" val="4104750616"/>
                  </a:ext>
                </a:extLst>
              </a:tr>
              <a:tr h="2596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700" b="1" dirty="0">
                          <a:latin typeface="Arial Narrow" panose="020B0606020202030204" pitchFamily="34" charset="0"/>
                        </a:rPr>
                        <a:t>Planification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700" b="1" dirty="0">
                          <a:latin typeface="Arial Narrow" panose="020B0606020202030204" pitchFamily="34" charset="0"/>
                        </a:rPr>
                        <a:t>et coordination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dirty="0">
                          <a:latin typeface="Arial Narrow" panose="020B0606020202030204" pitchFamily="34" charset="0"/>
                        </a:rPr>
                        <a:t>Comité National Roll Back Malaria (CNRBM) assure la coordination des actions de l'ensemble des partenaires impliqués dans la lutte contre le paludisme (Réunion semestrielle). </a:t>
                      </a:r>
                      <a:endParaRPr lang="en-US" sz="1700" dirty="0">
                        <a:latin typeface="Arial Narrow" panose="020B0606020202030204" pitchFamily="34" charset="0"/>
                      </a:endParaRPr>
                    </a:p>
                    <a:p>
                      <a:pPr marL="285750" indent="-285750">
                        <a:buFont typeface="Wingdings" panose="05000000000000000000" pitchFamily="2" charset="2"/>
                        <a:buChar char="§"/>
                      </a:pPr>
                      <a:r>
                        <a:rPr lang="en-US" sz="1700" dirty="0">
                          <a:latin typeface="Arial Narrow" panose="020B0606020202030204" pitchFamily="34" charset="0"/>
                        </a:rPr>
                        <a:t>Existence</a:t>
                      </a:r>
                      <a:r>
                        <a:rPr lang="en-US" sz="1700" baseline="0" dirty="0">
                          <a:latin typeface="Arial Narrow" panose="020B0606020202030204" pitchFamily="34" charset="0"/>
                        </a:rPr>
                        <a:t> d’un cadre de coordination  au </a:t>
                      </a:r>
                      <a:r>
                        <a:rPr lang="en-US" sz="1700" baseline="0" dirty="0" err="1">
                          <a:latin typeface="Arial Narrow" panose="020B0606020202030204" pitchFamily="34" charset="0"/>
                        </a:rPr>
                        <a:t>ministériel</a:t>
                      </a:r>
                      <a:r>
                        <a:rPr lang="en-US" sz="1700" baseline="0" dirty="0">
                          <a:latin typeface="Arial Narrow" panose="020B0606020202030204" pitchFamily="34" charset="0"/>
                        </a:rPr>
                        <a:t> au </a:t>
                      </a:r>
                      <a:r>
                        <a:rPr lang="en-US" sz="1700" baseline="0" dirty="0" err="1">
                          <a:latin typeface="Arial Narrow" panose="020B0606020202030204" pitchFamily="34" charset="0"/>
                        </a:rPr>
                        <a:t>niveau</a:t>
                      </a:r>
                      <a:r>
                        <a:rPr lang="en-US" sz="1700" baseline="0" dirty="0">
                          <a:latin typeface="Arial Narrow" panose="020B0606020202030204" pitchFamily="34" charset="0"/>
                        </a:rPr>
                        <a:t> national pour la coordination et la gestion technique des </a:t>
                      </a:r>
                      <a:r>
                        <a:rPr lang="en-US" sz="1700" baseline="0" dirty="0" err="1">
                          <a:latin typeface="Arial Narrow" panose="020B0606020202030204" pitchFamily="34" charset="0"/>
                        </a:rPr>
                        <a:t>résultats</a:t>
                      </a:r>
                      <a:r>
                        <a:rPr lang="en-US" sz="1700" baseline="0" dirty="0">
                          <a:latin typeface="Arial Narrow" panose="020B0606020202030204" pitchFamily="34" charset="0"/>
                        </a:rPr>
                        <a:t> et elaboration PS</a:t>
                      </a:r>
                    </a:p>
                    <a:p>
                      <a:pPr marL="285750" indent="-285750">
                        <a:buFont typeface="Wingdings" panose="05000000000000000000" pitchFamily="2" charset="2"/>
                        <a:buChar char="§"/>
                      </a:pPr>
                      <a:r>
                        <a:rPr lang="en-US" sz="1700" baseline="0" dirty="0">
                          <a:latin typeface="Arial Narrow" panose="020B0606020202030204" pitchFamily="34" charset="0"/>
                        </a:rPr>
                        <a:t>Réunion </a:t>
                      </a:r>
                      <a:r>
                        <a:rPr lang="en-US" sz="1700" baseline="0" dirty="0" err="1">
                          <a:latin typeface="Arial Narrow" panose="020B0606020202030204" pitchFamily="34" charset="0"/>
                        </a:rPr>
                        <a:t>annuelle</a:t>
                      </a:r>
                      <a:r>
                        <a:rPr lang="en-US" sz="1700" baseline="0" dirty="0">
                          <a:latin typeface="Arial Narrow" panose="020B0606020202030204" pitchFamily="34" charset="0"/>
                        </a:rPr>
                        <a:t> avec les </a:t>
                      </a:r>
                      <a:r>
                        <a:rPr lang="en-US" sz="1700" baseline="0" dirty="0" err="1">
                          <a:latin typeface="Arial Narrow" panose="020B0606020202030204" pitchFamily="34" charset="0"/>
                        </a:rPr>
                        <a:t>coordonnateurs</a:t>
                      </a:r>
                      <a:r>
                        <a:rPr lang="en-US" sz="1700" baseline="0" dirty="0">
                          <a:latin typeface="Arial Narrow" panose="020B0606020202030204" pitchFamily="34" charset="0"/>
                        </a:rPr>
                        <a:t> techniques </a:t>
                      </a:r>
                      <a:r>
                        <a:rPr lang="en-US" sz="1700" baseline="0" dirty="0" err="1">
                          <a:latin typeface="Arial Narrow" panose="020B0606020202030204" pitchFamily="34" charset="0"/>
                        </a:rPr>
                        <a:t>régionaux</a:t>
                      </a:r>
                      <a:r>
                        <a:rPr lang="en-US" sz="1700" baseline="0" dirty="0">
                          <a:latin typeface="Arial Narrow" panose="020B0606020202030204" pitchFamily="34" charset="0"/>
                        </a:rPr>
                        <a:t> (CTR)</a:t>
                      </a:r>
                    </a:p>
                    <a:p>
                      <a:pPr marL="285750" indent="-285750">
                        <a:buFont typeface="Wingdings" panose="05000000000000000000" pitchFamily="2" charset="2"/>
                        <a:buChar char="§"/>
                      </a:pPr>
                      <a:r>
                        <a:rPr lang="en-US" sz="1700" baseline="0" dirty="0">
                          <a:latin typeface="Arial Narrow" panose="020B0606020202030204" pitchFamily="34" charset="0"/>
                        </a:rPr>
                        <a:t>Au </a:t>
                      </a:r>
                      <a:r>
                        <a:rPr lang="en-US" sz="1700" baseline="0" dirty="0" err="1">
                          <a:latin typeface="Arial Narrow" panose="020B0606020202030204" pitchFamily="34" charset="0"/>
                        </a:rPr>
                        <a:t>niveau</a:t>
                      </a:r>
                      <a:r>
                        <a:rPr lang="en-US" sz="1700" baseline="0" dirty="0">
                          <a:latin typeface="Arial Narrow" panose="020B0606020202030204" pitchFamily="34" charset="0"/>
                        </a:rPr>
                        <a:t> des regions, des districts et des </a:t>
                      </a:r>
                      <a:r>
                        <a:rPr lang="en-US" sz="1700" baseline="0" dirty="0" err="1">
                          <a:latin typeface="Arial Narrow" panose="020B0606020202030204" pitchFamily="34" charset="0"/>
                        </a:rPr>
                        <a:t>aires</a:t>
                      </a:r>
                      <a:r>
                        <a:rPr lang="en-US" sz="1700" baseline="0" dirty="0">
                          <a:latin typeface="Arial Narrow" panose="020B0606020202030204" pitchFamily="34" charset="0"/>
                        </a:rPr>
                        <a:t> de santé, </a:t>
                      </a:r>
                      <a:r>
                        <a:rPr lang="en-US" sz="1700" baseline="0" dirty="0" err="1">
                          <a:latin typeface="Arial Narrow" panose="020B0606020202030204" pitchFamily="34" charset="0"/>
                        </a:rPr>
                        <a:t>il</a:t>
                      </a:r>
                      <a:r>
                        <a:rPr lang="en-US" sz="1700" baseline="0" dirty="0">
                          <a:latin typeface="Arial Narrow" panose="020B0606020202030204" pitchFamily="34" charset="0"/>
                        </a:rPr>
                        <a:t> </a:t>
                      </a:r>
                      <a:r>
                        <a:rPr lang="en-US" sz="1700" baseline="0" dirty="0" err="1">
                          <a:latin typeface="Arial Narrow" panose="020B0606020202030204" pitchFamily="34" charset="0"/>
                        </a:rPr>
                        <a:t>y’a</a:t>
                      </a:r>
                      <a:r>
                        <a:rPr lang="en-US" sz="1700" baseline="0" dirty="0">
                          <a:latin typeface="Arial Narrow" panose="020B0606020202030204" pitchFamily="34" charset="0"/>
                        </a:rPr>
                        <a:t> la </a:t>
                      </a:r>
                      <a:r>
                        <a:rPr lang="en-US" sz="1700" baseline="0" dirty="0" err="1">
                          <a:latin typeface="Arial Narrow" panose="020B0606020202030204" pitchFamily="34" charset="0"/>
                        </a:rPr>
                        <a:t>tenue</a:t>
                      </a:r>
                      <a:r>
                        <a:rPr lang="en-US" sz="1700" baseline="0" dirty="0">
                          <a:latin typeface="Arial Narrow" panose="020B0606020202030204" pitchFamily="34" charset="0"/>
                        </a:rPr>
                        <a:t> des reunions de </a:t>
                      </a:r>
                      <a:r>
                        <a:rPr lang="en-US" sz="1700" baseline="0" dirty="0" err="1">
                          <a:latin typeface="Arial Narrow" panose="020B0606020202030204" pitchFamily="34" charset="0"/>
                        </a:rPr>
                        <a:t>coordinations</a:t>
                      </a:r>
                      <a:r>
                        <a:rPr lang="en-US" sz="1700" baseline="0" dirty="0">
                          <a:latin typeface="Arial Narrow" panose="020B0606020202030204" pitchFamily="34" charset="0"/>
                        </a:rPr>
                        <a:t> </a:t>
                      </a:r>
                      <a:r>
                        <a:rPr lang="en-US" sz="1700" baseline="0" dirty="0" err="1">
                          <a:latin typeface="Arial Narrow" panose="020B0606020202030204" pitchFamily="34" charset="0"/>
                        </a:rPr>
                        <a:t>mensuelles</a:t>
                      </a:r>
                      <a:endParaRPr lang="en-US" sz="1700" baseline="0" dirty="0">
                        <a:latin typeface="Arial Narrow" panose="020B0606020202030204" pitchFamily="34" charset="0"/>
                      </a:endParaRPr>
                    </a:p>
                    <a:p>
                      <a:pPr marL="285750" indent="-285750">
                        <a:buFont typeface="Wingdings" panose="05000000000000000000" pitchFamily="2" charset="2"/>
                        <a:buChar char="§"/>
                      </a:pPr>
                      <a:r>
                        <a:rPr lang="en-US" sz="1700" baseline="0" dirty="0">
                          <a:latin typeface="Arial Narrow" panose="020B0606020202030204" pitchFamily="34" charset="0"/>
                        </a:rPr>
                        <a:t>Absence des directives </a:t>
                      </a:r>
                      <a:r>
                        <a:rPr lang="en-US" sz="1700" baseline="0" dirty="0" err="1">
                          <a:latin typeface="Arial Narrow" panose="020B0606020202030204" pitchFamily="34" charset="0"/>
                        </a:rPr>
                        <a:t>opérationnelles</a:t>
                      </a:r>
                      <a:r>
                        <a:rPr lang="en-US" sz="1700" baseline="0" dirty="0">
                          <a:latin typeface="Arial Narrow" panose="020B0606020202030204" pitchFamily="34" charset="0"/>
                        </a:rPr>
                        <a:t> </a:t>
                      </a:r>
                      <a:r>
                        <a:rPr lang="en-US" sz="1700" baseline="0" dirty="0" err="1">
                          <a:latin typeface="Arial Narrow" panose="020B0606020202030204" pitchFamily="34" charset="0"/>
                        </a:rPr>
                        <a:t>écrites</a:t>
                      </a:r>
                      <a:r>
                        <a:rPr lang="en-US" sz="1700" baseline="0" dirty="0">
                          <a:latin typeface="Arial Narrow" panose="020B0606020202030204" pitchFamily="34" charset="0"/>
                        </a:rPr>
                        <a:t> pour la distribution en routine des MILDA au </a:t>
                      </a:r>
                      <a:r>
                        <a:rPr lang="en-US" sz="1700" baseline="0" dirty="0" err="1">
                          <a:latin typeface="Arial Narrow" panose="020B0606020202030204" pitchFamily="34" charset="0"/>
                        </a:rPr>
                        <a:t>niveau</a:t>
                      </a:r>
                      <a:r>
                        <a:rPr lang="en-US" sz="1700" baseline="0" dirty="0">
                          <a:latin typeface="Arial Narrow" panose="020B0606020202030204" pitchFamily="34" charset="0"/>
                        </a:rPr>
                        <a:t> des AS</a:t>
                      </a:r>
                      <a:endParaRPr lang="en-US" sz="1700" dirty="0">
                        <a:latin typeface="Arial Narrow" panose="020B0606020202030204" pitchFamily="34" charset="0"/>
                      </a:endParaRPr>
                    </a:p>
                  </a:txBody>
                  <a:tcPr/>
                </a:tc>
                <a:extLst>
                  <a:ext uri="{0D108BD9-81ED-4DB2-BD59-A6C34878D82A}">
                    <a16:rowId xmlns:a16="http://schemas.microsoft.com/office/drawing/2014/main" val="1954761599"/>
                  </a:ext>
                </a:extLst>
              </a:tr>
            </a:tbl>
          </a:graphicData>
        </a:graphic>
      </p:graphicFrame>
    </p:spTree>
    <p:extLst>
      <p:ext uri="{BB962C8B-B14F-4D97-AF65-F5344CB8AC3E}">
        <p14:creationId xmlns:p14="http://schemas.microsoft.com/office/powerpoint/2010/main" val="251988976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2CA9FA2906D49A87928E07A90BDE1" ma:contentTypeVersion="7" ma:contentTypeDescription="Create a new document." ma:contentTypeScope="" ma:versionID="b5055c851f4d84b4ca049d234e860cab">
  <xsd:schema xmlns:xsd="http://www.w3.org/2001/XMLSchema" xmlns:xs="http://www.w3.org/2001/XMLSchema" xmlns:p="http://schemas.microsoft.com/office/2006/metadata/properties" xmlns:ns2="0bd7d161-68aa-4378-85c6-89c84e437c65" xmlns:ns3="6b9857c5-041e-4fc1-9d7d-8b03587acb27" targetNamespace="http://schemas.microsoft.com/office/2006/metadata/properties" ma:root="true" ma:fieldsID="c0bb0b0df48e3a0c7ca13ba82fad8120" ns2:_="" ns3:_="">
    <xsd:import namespace="0bd7d161-68aa-4378-85c6-89c84e437c65"/>
    <xsd:import namespace="6b9857c5-041e-4fc1-9d7d-8b03587acb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7d161-68aa-4378-85c6-89c84e437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9857c5-041e-4fc1-9d7d-8b03587acb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F510E6-5B8B-4DA1-B893-ECD569BE5CCB}">
  <ds:schemaRefs>
    <ds:schemaRef ds:uri="http://schemas.microsoft.com/sharepoint/v3/contenttype/forms"/>
  </ds:schemaRefs>
</ds:datastoreItem>
</file>

<file path=customXml/itemProps2.xml><?xml version="1.0" encoding="utf-8"?>
<ds:datastoreItem xmlns:ds="http://schemas.openxmlformats.org/officeDocument/2006/customXml" ds:itemID="{3CBFA4BB-788C-44BE-A642-0BAAD9009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7d161-68aa-4378-85c6-89c84e437c65"/>
    <ds:schemaRef ds:uri="6b9857c5-041e-4fc1-9d7d-8b03587ac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D4F14-B61D-4B30-A230-E1A3FC65ECD7}">
  <ds:schemaRef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0bd7d161-68aa-4378-85c6-89c84e437c65"/>
    <ds:schemaRef ds:uri="6b9857c5-041e-4fc1-9d7d-8b03587acb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13165</TotalTime>
  <Words>1298</Words>
  <Application>Microsoft Office PowerPoint</Application>
  <PresentationFormat>Affichage à l'écran (4:3)</PresentationFormat>
  <Paragraphs>164</Paragraphs>
  <Slides>15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Arial Narrow</vt:lpstr>
      <vt:lpstr>Calibri</vt:lpstr>
      <vt:lpstr>Courier New</vt:lpstr>
      <vt:lpstr>Wingdings</vt:lpstr>
      <vt:lpstr>Office Theme</vt:lpstr>
      <vt:lpstr>Présentation PowerPoint</vt:lpstr>
      <vt:lpstr>Présentation PowerPoint</vt:lpstr>
      <vt:lpstr>Approach (1) </vt:lpstr>
      <vt:lpstr>CD ITN Assessment Toolkit - Activities</vt:lpstr>
      <vt:lpstr>Approach (2)</vt:lpstr>
      <vt:lpstr> </vt:lpstr>
      <vt:lpstr>Approach (3) </vt:lpstr>
      <vt:lpstr>Cameroon Key Findings/Actions taken</vt:lpstr>
      <vt:lpstr>DISTRIBUTION DE MILDA AU CAMEROON</vt:lpstr>
      <vt:lpstr>DISTRIBUTION DE MILDA AU CAMEROON</vt:lpstr>
      <vt:lpstr>DISTRIBUTION DE MILDA AU CAMEROON</vt:lpstr>
      <vt:lpstr>DISTRIBUTION DE MILDA AU CAMEROON</vt:lpstr>
      <vt:lpstr>DISTRIBUTION DE MILDA AU CAMEROON</vt:lpstr>
      <vt:lpstr>RECOMMANDATIONS  DE L’EQUIPE</vt:lpstr>
      <vt:lpstr>RECOMMANDATIONS  DE L’EQUIPE</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Sabol</dc:creator>
  <cp:lastModifiedBy>Laure MOUKAM Vartan</cp:lastModifiedBy>
  <cp:revision>322</cp:revision>
  <cp:lastPrinted>2018-09-02T14:04:00Z</cp:lastPrinted>
  <dcterms:created xsi:type="dcterms:W3CDTF">2018-01-16T21:46:14Z</dcterms:created>
  <dcterms:modified xsi:type="dcterms:W3CDTF">2021-11-16T13:09:30Z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0x0101008542CA9FA2906D49A87928E07A90BDE1</vt:lpwstr>
  </property>
  <property fmtid="{D5CDD505-2E9C-101B-9397-08002B2CF9AE}" pid="3" name="Order">
    <vt:r8>490800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