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77" r:id="rId6"/>
    <p:sldId id="324" r:id="rId7"/>
    <p:sldId id="325" r:id="rId8"/>
    <p:sldId id="326" r:id="rId9"/>
    <p:sldId id="327" r:id="rId10"/>
    <p:sldId id="332" r:id="rId11"/>
    <p:sldId id="331" r:id="rId12"/>
    <p:sldId id="328" r:id="rId13"/>
    <p:sldId id="329" r:id="rId14"/>
    <p:sldId id="260" r:id="rId15"/>
  </p:sldIdLst>
  <p:sldSz cx="12192000" cy="6858000"/>
  <p:notesSz cx="688657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DC8741-3B07-310F-DB27-9037D5B4BD51}" name="Viv Seabright" initials="VS" userId="960b78e00533130e" providerId="Windows Live"/>
  <p188:author id="{C016208A-BAED-740E-6603-C9BF0F53BAA4}" name="Eleanore Sternberg | Tropical Health" initials="ES" userId="S::Eleanore@trophealth.com::fc5c40e3-42bf-4d73-907d-c6feae9991a5" providerId="AD"/>
  <p188:author id="{D6C788C1-FCAC-1C6A-773B-7CACB4EFCA95}" name="Steve Poyer  | Tropical Health" initials="SP" userId="S::steve@trophealth.com::d9aa2b46-98b6-4eb5-89bb-6e82ef6edbad" providerId="AD"/>
  <p188:author id="{2BF015E9-BFE2-390A-55E3-98F6ED96058F}" name="Marcy Erskine" initials="ME" userId="bb6c6b859303a3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9900"/>
    <a:srgbClr val="FFFFFF"/>
    <a:srgbClr val="D9F1EA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1704B-E1A6-49F7-9C0D-3602716CADDC}" v="1" dt="2025-11-03T09:53:4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8" autoAdjust="0"/>
    <p:restoredTop sz="88316" autoAdjust="0"/>
  </p:normalViewPr>
  <p:slideViewPr>
    <p:cSldViewPr snapToGrid="0">
      <p:cViewPr varScale="1">
        <p:scale>
          <a:sx n="90" d="100"/>
          <a:sy n="90" d="100"/>
        </p:scale>
        <p:origin x="85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'DM sites + RD scores'!$L$1</c:f>
              <c:strCache>
                <c:ptCount val="1"/>
                <c:pt idx="0">
                  <c:v>m36surv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'DM sites + RD scores'!$K$2:$K$38</c:f>
              <c:strCache>
                <c:ptCount val="37"/>
                <c:pt idx="0">
                  <c:v>DRC 1</c:v>
                </c:pt>
                <c:pt idx="1">
                  <c:v>BDI 1</c:v>
                </c:pt>
                <c:pt idx="2">
                  <c:v>BDI 2</c:v>
                </c:pt>
                <c:pt idx="3">
                  <c:v>MDG 1</c:v>
                </c:pt>
                <c:pt idx="4">
                  <c:v>MDG 2</c:v>
                </c:pt>
                <c:pt idx="5">
                  <c:v>MDG 3</c:v>
                </c:pt>
                <c:pt idx="6">
                  <c:v>NER 1</c:v>
                </c:pt>
                <c:pt idx="7">
                  <c:v>KEN 1</c:v>
                </c:pt>
                <c:pt idx="8">
                  <c:v>RWA 1</c:v>
                </c:pt>
                <c:pt idx="9">
                  <c:v>NER 2</c:v>
                </c:pt>
                <c:pt idx="10">
                  <c:v>MDG4</c:v>
                </c:pt>
                <c:pt idx="11">
                  <c:v>SLE 1</c:v>
                </c:pt>
                <c:pt idx="12">
                  <c:v>MOZ 1</c:v>
                </c:pt>
                <c:pt idx="13">
                  <c:v>DRC 2</c:v>
                </c:pt>
                <c:pt idx="14">
                  <c:v>GHA 1</c:v>
                </c:pt>
                <c:pt idx="15">
                  <c:v>ZMB 1</c:v>
                </c:pt>
                <c:pt idx="16">
                  <c:v>KEN 2</c:v>
                </c:pt>
                <c:pt idx="17">
                  <c:v>BFA 1</c:v>
                </c:pt>
                <c:pt idx="18">
                  <c:v>BFA 2</c:v>
                </c:pt>
                <c:pt idx="19">
                  <c:v>ZNZ 1</c:v>
                </c:pt>
                <c:pt idx="20">
                  <c:v>MOZ 2</c:v>
                </c:pt>
                <c:pt idx="21">
                  <c:v>ZMB 2</c:v>
                </c:pt>
                <c:pt idx="22">
                  <c:v>GHA 2</c:v>
                </c:pt>
                <c:pt idx="23">
                  <c:v>ZNZ 2</c:v>
                </c:pt>
                <c:pt idx="24">
                  <c:v>SLE 2</c:v>
                </c:pt>
                <c:pt idx="25">
                  <c:v>MOZ 3</c:v>
                </c:pt>
                <c:pt idx="26">
                  <c:v>RWA 2</c:v>
                </c:pt>
                <c:pt idx="27">
                  <c:v>BFA 3</c:v>
                </c:pt>
                <c:pt idx="28">
                  <c:v>NGA 1</c:v>
                </c:pt>
                <c:pt idx="29">
                  <c:v>NGA 2</c:v>
                </c:pt>
                <c:pt idx="30">
                  <c:v>RWA 3</c:v>
                </c:pt>
                <c:pt idx="31">
                  <c:v>LIB 1</c:v>
                </c:pt>
                <c:pt idx="32">
                  <c:v>RWA 4</c:v>
                </c:pt>
                <c:pt idx="33">
                  <c:v>CIV 1</c:v>
                </c:pt>
                <c:pt idx="34">
                  <c:v>LIB 2</c:v>
                </c:pt>
                <c:pt idx="35">
                  <c:v>NGA 3</c:v>
                </c:pt>
                <c:pt idx="36">
                  <c:v>CIV 2</c:v>
                </c:pt>
              </c:strCache>
            </c:strRef>
          </c:cat>
          <c:val>
            <c:numRef>
              <c:f>'DM sites + RD scores'!$L$2:$L$38</c:f>
              <c:numCache>
                <c:formatCode>0.0</c:formatCode>
                <c:ptCount val="37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2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2.5</c:v>
                </c:pt>
                <c:pt idx="17">
                  <c:v>2.6</c:v>
                </c:pt>
                <c:pt idx="18">
                  <c:v>2.7</c:v>
                </c:pt>
                <c:pt idx="19">
                  <c:v>2.7</c:v>
                </c:pt>
                <c:pt idx="20">
                  <c:v>2.7</c:v>
                </c:pt>
                <c:pt idx="21">
                  <c:v>2.8</c:v>
                </c:pt>
                <c:pt idx="22">
                  <c:v>2.8</c:v>
                </c:pt>
                <c:pt idx="23">
                  <c:v>2.9</c:v>
                </c:pt>
                <c:pt idx="24">
                  <c:v>3.1</c:v>
                </c:pt>
                <c:pt idx="25">
                  <c:v>3.1</c:v>
                </c:pt>
                <c:pt idx="26">
                  <c:v>3.1</c:v>
                </c:pt>
                <c:pt idx="27">
                  <c:v>3.2</c:v>
                </c:pt>
                <c:pt idx="28">
                  <c:v>3.2</c:v>
                </c:pt>
                <c:pt idx="29">
                  <c:v>3.3</c:v>
                </c:pt>
                <c:pt idx="30">
                  <c:v>4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4.3</c:v>
                </c:pt>
                <c:pt idx="34">
                  <c:v>4.9000000000000004</c:v>
                </c:pt>
                <c:pt idx="35">
                  <c:v>5.3</c:v>
                </c:pt>
                <c:pt idx="3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F-4171-BAC7-658A2AE92601}"/>
            </c:ext>
          </c:extLst>
        </c:ser>
        <c:ser>
          <c:idx val="1"/>
          <c:order val="1"/>
          <c:tx>
            <c:strRef>
              <c:f>'DM sites + RD scores'!$N$1</c:f>
              <c:strCache>
                <c:ptCount val="1"/>
                <c:pt idx="0">
                  <c:v>assumption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'DM sites + RD scores'!$K$2:$K$38</c:f>
              <c:strCache>
                <c:ptCount val="37"/>
                <c:pt idx="0">
                  <c:v>DRC 1</c:v>
                </c:pt>
                <c:pt idx="1">
                  <c:v>BDI 1</c:v>
                </c:pt>
                <c:pt idx="2">
                  <c:v>BDI 2</c:v>
                </c:pt>
                <c:pt idx="3">
                  <c:v>MDG 1</c:v>
                </c:pt>
                <c:pt idx="4">
                  <c:v>MDG 2</c:v>
                </c:pt>
                <c:pt idx="5">
                  <c:v>MDG 3</c:v>
                </c:pt>
                <c:pt idx="6">
                  <c:v>NER 1</c:v>
                </c:pt>
                <c:pt idx="7">
                  <c:v>KEN 1</c:v>
                </c:pt>
                <c:pt idx="8">
                  <c:v>RWA 1</c:v>
                </c:pt>
                <c:pt idx="9">
                  <c:v>NER 2</c:v>
                </c:pt>
                <c:pt idx="10">
                  <c:v>MDG4</c:v>
                </c:pt>
                <c:pt idx="11">
                  <c:v>SLE 1</c:v>
                </c:pt>
                <c:pt idx="12">
                  <c:v>MOZ 1</c:v>
                </c:pt>
                <c:pt idx="13">
                  <c:v>DRC 2</c:v>
                </c:pt>
                <c:pt idx="14">
                  <c:v>GHA 1</c:v>
                </c:pt>
                <c:pt idx="15">
                  <c:v>ZMB 1</c:v>
                </c:pt>
                <c:pt idx="16">
                  <c:v>KEN 2</c:v>
                </c:pt>
                <c:pt idx="17">
                  <c:v>BFA 1</c:v>
                </c:pt>
                <c:pt idx="18">
                  <c:v>BFA 2</c:v>
                </c:pt>
                <c:pt idx="19">
                  <c:v>ZNZ 1</c:v>
                </c:pt>
                <c:pt idx="20">
                  <c:v>MOZ 2</c:v>
                </c:pt>
                <c:pt idx="21">
                  <c:v>ZMB 2</c:v>
                </c:pt>
                <c:pt idx="22">
                  <c:v>GHA 2</c:v>
                </c:pt>
                <c:pt idx="23">
                  <c:v>ZNZ 2</c:v>
                </c:pt>
                <c:pt idx="24">
                  <c:v>SLE 2</c:v>
                </c:pt>
                <c:pt idx="25">
                  <c:v>MOZ 3</c:v>
                </c:pt>
                <c:pt idx="26">
                  <c:v>RWA 2</c:v>
                </c:pt>
                <c:pt idx="27">
                  <c:v>BFA 3</c:v>
                </c:pt>
                <c:pt idx="28">
                  <c:v>NGA 1</c:v>
                </c:pt>
                <c:pt idx="29">
                  <c:v>NGA 2</c:v>
                </c:pt>
                <c:pt idx="30">
                  <c:v>RWA 3</c:v>
                </c:pt>
                <c:pt idx="31">
                  <c:v>LIB 1</c:v>
                </c:pt>
                <c:pt idx="32">
                  <c:v>RWA 4</c:v>
                </c:pt>
                <c:pt idx="33">
                  <c:v>CIV 1</c:v>
                </c:pt>
                <c:pt idx="34">
                  <c:v>LIB 2</c:v>
                </c:pt>
                <c:pt idx="35">
                  <c:v>NGA 3</c:v>
                </c:pt>
                <c:pt idx="36">
                  <c:v>CIV 2</c:v>
                </c:pt>
              </c:strCache>
            </c:strRef>
          </c:cat>
          <c:val>
            <c:numRef>
              <c:f>'DM sites + RD scores'!$N$2:$N$38</c:f>
              <c:numCache>
                <c:formatCode>General</c:formatCode>
                <c:ptCount val="3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F-4171-BAC7-658A2AE92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841600"/>
        <c:axId val="1758843040"/>
      </c:lineChart>
      <c:catAx>
        <c:axId val="1758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843040"/>
        <c:crosses val="autoZero"/>
        <c:auto val="1"/>
        <c:lblAlgn val="ctr"/>
        <c:lblOffset val="100"/>
        <c:noMultiLvlLbl val="0"/>
      </c:catAx>
      <c:valAx>
        <c:axId val="1758843040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Median</a:t>
                </a:r>
                <a:r>
                  <a:rPr lang="en-GB" sz="1000" baseline="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ITN survival (years)</a:t>
                </a:r>
                <a:endParaRPr lang="en-GB" sz="1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8FE77C2-B031-4AA4-963B-E478D5B2184F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44C04BBD-2B55-44D8-B792-70943275728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07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010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1C3E-F092-1B1B-CD7C-FF178A6B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BD879-F38A-6DB1-EDB6-52AEB3CC2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A3D9C-3D75-B9D7-60DA-C51F1C3F2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7E6A-5BD1-CC77-C564-B616EC613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119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37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D1D1F-CBB4-C771-7859-3491F31D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608B0-D907-0FE8-160F-3C10FBD4A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7963E-0FE1-D5E3-FF93-6ABCC6AA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9C385-07E9-AE6C-1EFB-C664FF8D8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421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9EC0-2BB5-38E7-38C9-BADD598C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9355D-DDD5-91DC-7D40-23FB6DFBB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827BE-E8D7-2128-D9D1-D2C874F1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FC0AE-6BE9-6C89-CD4D-F32576277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320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E4E4-E484-F22B-C06C-253262DB5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10F30-8B77-2E9F-7D07-8A7578EFE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44172-1C19-1645-BBBE-65F7EF41F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7D751-4EEF-C8B2-C5E3-27A7EFF5A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882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15CD4-6575-CE03-590F-245AB307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B0ABD-FDA2-2513-336B-1757E98FB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DD179-B465-C403-23A3-848655BDA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4EA1-E92D-85BF-1FA1-B4FFF072B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97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7E09B-0251-674A-E6EE-D948CDFD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5A948-1CA1-AAAB-849F-5CC81872B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10298-15B6-1D97-5005-A86CCCC01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ED8C-4746-B82D-9E27-F076AA2CC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380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50276-5AED-883B-8104-892FAAA5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B59AF-EFE9-5966-0EB5-4C1AB3BB4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01EB-11B5-5DAF-E26B-8FFBB63B0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CC17-8DF8-19C6-5205-8AA5C632F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370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8046E-9ED0-77BA-8D08-40B1B749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A1A40-749D-054B-AA06-7A6616058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2B3D0-6D99-8987-CA6D-376AB0EFE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1313-6106-BB6A-C5AE-19C6AE8A0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350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BF4E8-1D38-709A-6A7D-978DDECE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8D037-CB40-53ED-3826-148C1CE9B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C7A28-EA50-ED9F-8909-5A4DA0EF0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CE021-9E82-1F66-2CE2-027C243D0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55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829C4802-05B4-4B61-97BA-FBF573F60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11" y="2722563"/>
            <a:ext cx="620110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11" y="5202238"/>
            <a:ext cx="67844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4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0C2E1A-A1F7-4923-B812-F1290716A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1138"/>
            <a:ext cx="11391900" cy="3500437"/>
          </a:xfrm>
        </p:spPr>
        <p:txBody>
          <a:bodyPr anchor="ctr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56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6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194708" cy="928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05" y="1636433"/>
            <a:ext cx="5334000" cy="432054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545" y="1636433"/>
            <a:ext cx="5334000" cy="4351338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AF1664-0332-4C0C-ACC9-A8855A0F882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FDB14-3BCB-40ED-8E7F-B45302E6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10D384-A920-4888-841C-98629DD66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360AEF-8651-4D1F-BBA9-29D02E06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060" y="4184374"/>
            <a:ext cx="9968949" cy="2097155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allianceformalariaprevention.com</a:t>
            </a:r>
          </a:p>
        </p:txBody>
      </p:sp>
    </p:spTree>
    <p:extLst>
      <p:ext uri="{BB962C8B-B14F-4D97-AF65-F5344CB8AC3E}">
        <p14:creationId xmlns:p14="http://schemas.microsoft.com/office/powerpoint/2010/main" val="28725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076317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280160"/>
            <a:ext cx="11076317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45089-A2F6-7D74-096D-0812D34C97F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285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AAA-B750-4C4B-B53C-A330B1751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411" y="2112963"/>
            <a:ext cx="6201103" cy="2387600"/>
          </a:xfrm>
        </p:spPr>
        <p:txBody>
          <a:bodyPr>
            <a:noAutofit/>
          </a:bodyPr>
          <a:lstStyle/>
          <a:p>
            <a:r>
              <a:rPr lang="en-GB" sz="3200" noProof="0" dirty="0"/>
              <a:t>Determinants of ITN durability in sub-Saharan Africa</a:t>
            </a:r>
            <a:br>
              <a:rPr lang="en-GB" sz="4000" noProof="0" dirty="0"/>
            </a:br>
            <a:r>
              <a:rPr lang="en-GB" sz="2400" noProof="0" dirty="0"/>
              <a:t>Secondary analysis from 37 durability monitoring sites</a:t>
            </a: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8283-5A16-41F9-A89E-A29218F65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11" y="4752976"/>
            <a:ext cx="7704414" cy="1756682"/>
          </a:xfrm>
        </p:spPr>
        <p:txBody>
          <a:bodyPr>
            <a:noAutofit/>
          </a:bodyPr>
          <a:lstStyle/>
          <a:p>
            <a:r>
              <a:rPr lang="en-GB" noProof="0" dirty="0"/>
              <a:t>Stephen Poyer, Matt Worges and</a:t>
            </a:r>
            <a:br>
              <a:rPr lang="en-GB" noProof="0" dirty="0"/>
            </a:br>
            <a:r>
              <a:rPr lang="en-GB" noProof="0" dirty="0"/>
              <a:t>Eleanore Sternberg</a:t>
            </a:r>
          </a:p>
          <a:p>
            <a:r>
              <a:rPr lang="en-GB" noProof="0" dirty="0"/>
              <a:t>Tropical Health</a:t>
            </a:r>
          </a:p>
          <a:p>
            <a:r>
              <a:rPr lang="en-GB" noProof="0" dirty="0"/>
              <a:t>October 2025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248576-B486-4370-2A35-E7F55527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8280" y="523875"/>
            <a:ext cx="23012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16DE9-85DB-9003-6C6D-4386630D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16DCC6-2B8A-3A0C-7EF2-AC0D6422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Implications for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7602666-CAC6-B16C-0593-E9BE03E05B86}"/>
              </a:ext>
            </a:extLst>
          </p:cNvPr>
          <p:cNvSpPr txBox="1">
            <a:spLocks/>
          </p:cNvSpPr>
          <p:nvPr/>
        </p:nvSpPr>
        <p:spPr>
          <a:xfrm>
            <a:off x="534838" y="1369732"/>
            <a:ext cx="11122326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noProof="0" dirty="0"/>
              <a:t>SBC interventions </a:t>
            </a:r>
            <a:r>
              <a:rPr lang="en-GB" sz="1800" noProof="0" dirty="0"/>
              <a:t>should prioritize </a:t>
            </a:r>
            <a:r>
              <a:rPr lang="en-GB" sz="1800" b="1" noProof="0" dirty="0"/>
              <a:t>households at greater risk</a:t>
            </a:r>
            <a:r>
              <a:rPr lang="en-GB" sz="1800" noProof="0" dirty="0"/>
              <a:t> of ITN damage, including large and poorer households and those with children under five.</a:t>
            </a:r>
          </a:p>
          <a:p>
            <a:r>
              <a:rPr lang="en-GB" sz="1800" b="1" noProof="0" dirty="0"/>
              <a:t>Messaging</a:t>
            </a:r>
            <a:r>
              <a:rPr lang="en-GB" sz="1800" noProof="0" dirty="0"/>
              <a:t> should reinforce </a:t>
            </a:r>
            <a:r>
              <a:rPr lang="en-GB" sz="1800" b="1" noProof="0" dirty="0"/>
              <a:t>folding nets when not in use, gentle handling, and drying on washing lines</a:t>
            </a:r>
            <a:r>
              <a:rPr lang="en-GB" sz="1800" noProof="0" dirty="0"/>
              <a:t> rather than on bushes.</a:t>
            </a:r>
          </a:p>
          <a:p>
            <a:r>
              <a:rPr lang="en-GB" sz="1800" b="1" noProof="0" dirty="0"/>
              <a:t>ITN strategy development </a:t>
            </a:r>
            <a:r>
              <a:rPr lang="en-GB" sz="1800" noProof="0" dirty="0"/>
              <a:t>efforts can use </a:t>
            </a:r>
            <a:r>
              <a:rPr lang="en-GB" sz="1800" b="1" noProof="0" dirty="0"/>
              <a:t>durability monitoring results</a:t>
            </a:r>
            <a:r>
              <a:rPr lang="en-GB" sz="1800" noProof="0" dirty="0"/>
              <a:t> to refine assumptions about ITN replacement intervals and coverage planning as part of a comprehensive ITN channel assessment.</a:t>
            </a:r>
          </a:p>
          <a:p>
            <a:r>
              <a:rPr lang="en-GB" sz="1800" noProof="0" dirty="0"/>
              <a:t>Improving physical ITN survival will enhance the </a:t>
            </a:r>
            <a:r>
              <a:rPr lang="en-GB" sz="1800" b="1" noProof="0" dirty="0"/>
              <a:t>impact and cost-effectiveness </a:t>
            </a:r>
            <a:r>
              <a:rPr lang="en-GB" sz="1800" noProof="0" dirty="0"/>
              <a:t>of national malaria control efforts by preventing malaria transmission for longer with existing commodities and reducing the number of new cases.</a:t>
            </a:r>
          </a:p>
        </p:txBody>
      </p:sp>
    </p:spTree>
    <p:extLst>
      <p:ext uri="{BB962C8B-B14F-4D97-AF65-F5344CB8AC3E}">
        <p14:creationId xmlns:p14="http://schemas.microsoft.com/office/powerpoint/2010/main" val="387949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2D9DA-9F91-491B-AFF2-5F2B6F37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330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BA09-E830-974B-D352-1D3D472E9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person holding a net&#10;&#10;AI-generated content may be incorrect.">
            <a:extLst>
              <a:ext uri="{FF2B5EF4-FFF2-40B4-BE49-F238E27FC236}">
                <a16:creationId xmlns:a16="http://schemas.microsoft.com/office/drawing/2014/main" id="{86FBA030-FC83-FD77-A979-0EEA9E0B0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41900" y="1024734"/>
            <a:ext cx="4319588" cy="51434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B0CC00-06D8-A9E0-0E89-E7E68155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Background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B7E0593-36F3-4F5E-295F-19EC22EB4E05}"/>
              </a:ext>
            </a:extLst>
          </p:cNvPr>
          <p:cNvSpPr txBox="1">
            <a:spLocks/>
          </p:cNvSpPr>
          <p:nvPr/>
        </p:nvSpPr>
        <p:spPr>
          <a:xfrm>
            <a:off x="5851340" y="1369732"/>
            <a:ext cx="5878205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noProof="0" dirty="0"/>
              <a:t>The </a:t>
            </a:r>
            <a:r>
              <a:rPr lang="en-GB" sz="1800" b="1" noProof="0" dirty="0"/>
              <a:t>physical durability of insecticide-treated nets </a:t>
            </a:r>
            <a:r>
              <a:rPr lang="en-GB" sz="1800" noProof="0" dirty="0"/>
              <a:t>(ITNs) is an important component of the effectiveness of ITNs for malaria prevention.</a:t>
            </a:r>
          </a:p>
          <a:p>
            <a:r>
              <a:rPr lang="en-GB" sz="1800" noProof="0" dirty="0"/>
              <a:t>Evidence shows that ITNs have </a:t>
            </a:r>
            <a:r>
              <a:rPr lang="en-GB" sz="1800" b="1" noProof="0" dirty="0"/>
              <a:t>variable durability</a:t>
            </a:r>
          </a:p>
          <a:p>
            <a:pPr lvl="1"/>
            <a:r>
              <a:rPr lang="en-GB" sz="1600" noProof="0" dirty="0"/>
              <a:t>The median retention time does not necessarily span the typical three-year period between mass campaign distributions to households.</a:t>
            </a:r>
          </a:p>
          <a:p>
            <a:r>
              <a:rPr lang="en-GB" sz="1800" noProof="0" dirty="0"/>
              <a:t>ITN physical durability can be affected by the </a:t>
            </a:r>
            <a:r>
              <a:rPr lang="en-GB" sz="1800" b="1" noProof="0" dirty="0"/>
              <a:t>household environment </a:t>
            </a:r>
            <a:r>
              <a:rPr lang="en-GB" sz="1800" noProof="0" dirty="0"/>
              <a:t>in which nets are used, daily </a:t>
            </a:r>
            <a:r>
              <a:rPr lang="en-GB" sz="1800" b="1" noProof="0" dirty="0"/>
              <a:t>net handling practices </a:t>
            </a:r>
            <a:r>
              <a:rPr lang="en-GB" sz="1800" noProof="0" dirty="0"/>
              <a:t>and </a:t>
            </a:r>
            <a:r>
              <a:rPr lang="en-GB" sz="1800" b="1" noProof="0" dirty="0"/>
              <a:t>individual attitudes </a:t>
            </a:r>
            <a:r>
              <a:rPr lang="en-GB" sz="1800" noProof="0" dirty="0"/>
              <a:t>to nets.</a:t>
            </a:r>
          </a:p>
          <a:p>
            <a:r>
              <a:rPr lang="en-GB" sz="1800" noProof="0" dirty="0"/>
              <a:t>Identifying the </a:t>
            </a:r>
            <a:r>
              <a:rPr lang="en-GB" sz="1800" b="1" noProof="0" dirty="0"/>
              <a:t>most important household and behavioural determinants </a:t>
            </a:r>
            <a:r>
              <a:rPr lang="en-GB" sz="1800" noProof="0" dirty="0"/>
              <a:t>of ITN survival can help improve net handling, use and care through </a:t>
            </a:r>
            <a:r>
              <a:rPr lang="en-GB" sz="1800" b="1" noProof="0" dirty="0"/>
              <a:t>targeted social and behaviour change</a:t>
            </a:r>
            <a:r>
              <a:rPr lang="en-GB" sz="1800" noProof="0" dirty="0"/>
              <a:t> (SBC)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1233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DFFA-9395-8CC6-C6F4-94ED5A43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0B51B-9C46-3AA4-1B20-24E736E7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Methods</a:t>
            </a:r>
          </a:p>
        </p:txBody>
      </p:sp>
      <p:pic>
        <p:nvPicPr>
          <p:cNvPr id="4" name="Picture 3" descr="A map of africa with red dots&#10;&#10;Description automatically generated">
            <a:extLst>
              <a:ext uri="{FF2B5EF4-FFF2-40B4-BE49-F238E27FC236}">
                <a16:creationId xmlns:a16="http://schemas.microsoft.com/office/drawing/2014/main" id="{0231AEC8-9F15-7697-432B-C8F77B3E5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788" y="1193380"/>
            <a:ext cx="4290194" cy="487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1FD4570-8856-BB86-4A69-9496AFC47F80}"/>
              </a:ext>
            </a:extLst>
          </p:cNvPr>
          <p:cNvSpPr txBox="1">
            <a:spLocks/>
          </p:cNvSpPr>
          <p:nvPr/>
        </p:nvSpPr>
        <p:spPr>
          <a:xfrm>
            <a:off x="487018" y="1192640"/>
            <a:ext cx="6330241" cy="487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noProof="0" dirty="0"/>
              <a:t>This secondary analysis used data from </a:t>
            </a:r>
            <a:r>
              <a:rPr lang="en-GB" sz="1600" b="1" noProof="0" dirty="0"/>
              <a:t>37 durability monitoring sites in 15 countries</a:t>
            </a:r>
            <a:r>
              <a:rPr lang="en-GB" sz="1600" noProof="0" dirty="0"/>
              <a:t> covering </a:t>
            </a:r>
            <a:r>
              <a:rPr lang="en-GB" sz="1600" b="1" noProof="0" dirty="0"/>
              <a:t>13 ITN brands</a:t>
            </a:r>
            <a:r>
              <a:rPr lang="en-GB" sz="1600" noProof="0" dirty="0"/>
              <a:t> distributed in mass campaigns between 2015 and 2021.</a:t>
            </a:r>
          </a:p>
          <a:p>
            <a:pPr lvl="0"/>
            <a:r>
              <a:rPr lang="en-GB" sz="1600" noProof="0" dirty="0"/>
              <a:t>All studies followed the </a:t>
            </a:r>
            <a:r>
              <a:rPr lang="en-GB" sz="1600" b="1" noProof="0" dirty="0"/>
              <a:t>standard PMI durability monitoring protocol</a:t>
            </a:r>
            <a:r>
              <a:rPr lang="en-GB" sz="1600" noProof="0" dirty="0"/>
              <a:t>, tracking ITNs up to four times over three years after distribution.</a:t>
            </a:r>
          </a:p>
          <a:p>
            <a:r>
              <a:rPr lang="en-GB" sz="1600" noProof="0" dirty="0"/>
              <a:t>ITNs underwent a physical hole count at each timepoint, and data were captured on household, behavioural and net factors.</a:t>
            </a:r>
          </a:p>
          <a:p>
            <a:pPr lvl="1"/>
            <a:r>
              <a:rPr lang="en-GB" sz="1400" b="1" noProof="0" dirty="0"/>
              <a:t>Household</a:t>
            </a:r>
            <a:r>
              <a:rPr lang="en-GB" sz="1400" noProof="0" dirty="0"/>
              <a:t>:</a:t>
            </a:r>
            <a:r>
              <a:rPr lang="en-GB" sz="1400" b="1" noProof="0" dirty="0"/>
              <a:t> </a:t>
            </a:r>
            <a:r>
              <a:rPr lang="en-GB" sz="1400" noProof="0" dirty="0"/>
              <a:t>Household size, wealth, whether cooking or food storage occurred in sleeping areas.</a:t>
            </a:r>
          </a:p>
          <a:p>
            <a:pPr lvl="1"/>
            <a:r>
              <a:rPr lang="en-GB" sz="1400" b="1" noProof="0" dirty="0"/>
              <a:t>Behavioural</a:t>
            </a:r>
            <a:r>
              <a:rPr lang="en-GB" sz="1400" noProof="0" dirty="0"/>
              <a:t>: Attitudes toward ITN care and repair, exposure to SBC messages</a:t>
            </a:r>
          </a:p>
          <a:p>
            <a:pPr lvl="1"/>
            <a:r>
              <a:rPr lang="en-GB" sz="1400" b="1" noProof="0" dirty="0"/>
              <a:t>Net</a:t>
            </a:r>
            <a:r>
              <a:rPr lang="en-GB" sz="1400" noProof="0" dirty="0"/>
              <a:t>: Handling practices, net users, net washing and drying practices,</a:t>
            </a:r>
            <a:endParaRPr lang="en-GB" sz="1600" noProof="0" dirty="0"/>
          </a:p>
          <a:p>
            <a:pPr lvl="0"/>
            <a:r>
              <a:rPr lang="en-GB" sz="1600" b="1" noProof="0" dirty="0"/>
              <a:t>Cox proportional hazards modelling</a:t>
            </a:r>
            <a:r>
              <a:rPr lang="en-GB" sz="1600" noProof="0" dirty="0"/>
              <a:t> was used to identify predictors of physical survival.</a:t>
            </a:r>
          </a:p>
          <a:p>
            <a:pPr lvl="1"/>
            <a:r>
              <a:rPr lang="en-GB" sz="1400" noProof="0" dirty="0"/>
              <a:t>The model used </a:t>
            </a:r>
            <a:r>
              <a:rPr lang="en-GB" sz="1400" b="1" noProof="0" dirty="0"/>
              <a:t>17,466 observations </a:t>
            </a:r>
            <a:r>
              <a:rPr lang="en-GB" sz="1400" noProof="0" dirty="0"/>
              <a:t>of </a:t>
            </a:r>
            <a:r>
              <a:rPr lang="en-GB" sz="1400" b="1" noProof="0" dirty="0"/>
              <a:t>9,237 ITNs </a:t>
            </a:r>
            <a:r>
              <a:rPr lang="en-GB" sz="1400" noProof="0" dirty="0"/>
              <a:t>over </a:t>
            </a:r>
            <a:r>
              <a:rPr lang="en-GB" sz="1400" b="1" noProof="0" dirty="0"/>
              <a:t>14,218 ITN-years at risk</a:t>
            </a:r>
            <a:r>
              <a:rPr lang="en-GB" sz="1400" noProof="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F3721-D271-1EB7-AF12-A5842E9D1387}"/>
              </a:ext>
            </a:extLst>
          </p:cNvPr>
          <p:cNvSpPr txBox="1"/>
          <p:nvPr/>
        </p:nvSpPr>
        <p:spPr>
          <a:xfrm>
            <a:off x="7414788" y="4495069"/>
            <a:ext cx="1855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Approximate locations of the 37 durability monitoring sites included in the analysis</a:t>
            </a:r>
          </a:p>
        </p:txBody>
      </p:sp>
    </p:spTree>
    <p:extLst>
      <p:ext uri="{BB962C8B-B14F-4D97-AF65-F5344CB8AC3E}">
        <p14:creationId xmlns:p14="http://schemas.microsoft.com/office/powerpoint/2010/main" val="139157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9B0F5-432C-0EA0-419A-B4D3F591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D54341-F8C9-8287-F17E-A1753913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Variation in ITN physical survival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B6C5736-6CB5-A454-9036-6B2BBCB68DE9}"/>
              </a:ext>
            </a:extLst>
          </p:cNvPr>
          <p:cNvSpPr txBox="1">
            <a:spLocks/>
          </p:cNvSpPr>
          <p:nvPr/>
        </p:nvSpPr>
        <p:spPr>
          <a:xfrm>
            <a:off x="462013" y="1222408"/>
            <a:ext cx="11267531" cy="119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noProof="0" dirty="0"/>
              <a:t>Across study sites ITN median survival ranged from </a:t>
            </a:r>
            <a:r>
              <a:rPr lang="en-GB" sz="1600" b="1" noProof="0" dirty="0"/>
              <a:t>1.6 to 6.0 years</a:t>
            </a:r>
            <a:r>
              <a:rPr lang="en-GB" sz="1600" noProof="0" dirty="0"/>
              <a:t>, with an overall median value of </a:t>
            </a:r>
            <a:r>
              <a:rPr lang="en-GB" sz="1600" b="1" noProof="0" dirty="0"/>
              <a:t>2.7 years</a:t>
            </a:r>
            <a:r>
              <a:rPr lang="en-GB" sz="1600" noProof="0" dirty="0"/>
              <a:t>.</a:t>
            </a:r>
          </a:p>
          <a:p>
            <a:pPr lvl="0"/>
            <a:r>
              <a:rPr lang="en-GB" sz="1600" noProof="0" dirty="0"/>
              <a:t>Sites in </a:t>
            </a:r>
            <a:r>
              <a:rPr lang="en-GB" sz="1600" b="1" dirty="0"/>
              <a:t>Côte d’Ivoire,</a:t>
            </a:r>
            <a:r>
              <a:rPr lang="en-GB" sz="1600" dirty="0"/>
              <a:t> </a:t>
            </a:r>
            <a:r>
              <a:rPr lang="en-GB" sz="1600" b="1" dirty="0"/>
              <a:t>Liberia </a:t>
            </a:r>
            <a:r>
              <a:rPr lang="en-GB" sz="1600" dirty="0"/>
              <a:t>and</a:t>
            </a:r>
            <a:r>
              <a:rPr lang="en-GB" sz="1600" b="1" dirty="0"/>
              <a:t> Nigeria </a:t>
            </a:r>
            <a:r>
              <a:rPr lang="en-GB" sz="1600" noProof="0" dirty="0"/>
              <a:t>had some of the highest survival times, exceeding 4.5 years.</a:t>
            </a:r>
          </a:p>
          <a:p>
            <a:pPr lvl="0"/>
            <a:r>
              <a:rPr lang="en-GB" sz="1600" noProof="0" dirty="0"/>
              <a:t>Sites in </a:t>
            </a:r>
            <a:r>
              <a:rPr lang="en-GB" sz="1600" b="1" dirty="0"/>
              <a:t>Burundi </a:t>
            </a:r>
            <a:r>
              <a:rPr lang="en-GB" sz="1600" dirty="0"/>
              <a:t>and</a:t>
            </a:r>
            <a:r>
              <a:rPr lang="en-GB" sz="1600" b="1" dirty="0"/>
              <a:t> </a:t>
            </a:r>
            <a:r>
              <a:rPr lang="en-GB" sz="1600" b="1" noProof="0" dirty="0"/>
              <a:t>DRC </a:t>
            </a:r>
            <a:r>
              <a:rPr lang="en-GB" sz="1600" noProof="0" dirty="0"/>
              <a:t>had the lowest survival times, with median survival below two years.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0E653E-8EA1-D76A-CF78-ED0C14D06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724424"/>
              </p:ext>
            </p:extLst>
          </p:nvPr>
        </p:nvGraphicFramePr>
        <p:xfrm>
          <a:off x="534835" y="2810577"/>
          <a:ext cx="8079775" cy="332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A893BC-E060-881C-5422-34B2E97DCAE5}"/>
              </a:ext>
            </a:extLst>
          </p:cNvPr>
          <p:cNvSpPr txBox="1"/>
          <p:nvPr/>
        </p:nvSpPr>
        <p:spPr>
          <a:xfrm>
            <a:off x="2431225" y="2591383"/>
            <a:ext cx="428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ITN median survival in years for ITNs in 37 study sites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1CC23D9-B8F0-6EB7-79FF-F313A193293B}"/>
              </a:ext>
            </a:extLst>
          </p:cNvPr>
          <p:cNvSpPr txBox="1"/>
          <p:nvPr/>
        </p:nvSpPr>
        <p:spPr>
          <a:xfrm>
            <a:off x="1061543" y="4151663"/>
            <a:ext cx="1710533" cy="320675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buNone/>
            </a:pPr>
            <a:r>
              <a:rPr lang="en-GB" sz="1100" kern="1200" dirty="0">
                <a:solidFill>
                  <a:srgbClr val="ED7D3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Assumed 3-year survival</a:t>
            </a:r>
            <a:endParaRPr lang="en-GB" sz="1400" dirty="0">
              <a:solidFill>
                <a:srgbClr val="464646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DAF27-0E57-DF3F-47D6-2D446389B242}"/>
              </a:ext>
            </a:extLst>
          </p:cNvPr>
          <p:cNvSpPr txBox="1"/>
          <p:nvPr/>
        </p:nvSpPr>
        <p:spPr>
          <a:xfrm>
            <a:off x="8614610" y="4312000"/>
            <a:ext cx="2451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Data show median ITN survival time in years for 37 study sites, ranked by value. Study sites are identified by the ISO-3 country code and a site number.</a:t>
            </a:r>
          </a:p>
          <a:p>
            <a:r>
              <a:rPr lang="en-GB" sz="1200" dirty="0">
                <a:solidFill>
                  <a:schemeClr val="accent2"/>
                </a:solidFill>
              </a:rPr>
              <a:t>The orange horizontal line indicates a median survival of 3 years.</a:t>
            </a:r>
          </a:p>
        </p:txBody>
      </p:sp>
    </p:spTree>
    <p:extLst>
      <p:ext uri="{BB962C8B-B14F-4D97-AF65-F5344CB8AC3E}">
        <p14:creationId xmlns:p14="http://schemas.microsoft.com/office/powerpoint/2010/main" val="134562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322E-3F65-AC12-CAE4-436612F9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31588F8-B40B-C1F8-737D-3EC2B0854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 b="3023"/>
          <a:stretch>
            <a:fillRect/>
          </a:stretch>
        </p:blipFill>
        <p:spPr>
          <a:xfrm>
            <a:off x="462013" y="2404426"/>
            <a:ext cx="3700800" cy="37924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DA8E10-4017-2A9C-008F-E41AEFA9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Components of ITN physical survival</a:t>
            </a:r>
          </a:p>
        </p:txBody>
      </p:sp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39F3EBCC-F7FB-F8B4-3535-DA0B6B0678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9422" y="2889683"/>
            <a:ext cx="6041289" cy="33072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BF43F2-4C14-D4DE-B3BE-D3812097F2C2}"/>
              </a:ext>
            </a:extLst>
          </p:cNvPr>
          <p:cNvSpPr txBox="1">
            <a:spLocks/>
          </p:cNvSpPr>
          <p:nvPr/>
        </p:nvSpPr>
        <p:spPr>
          <a:xfrm>
            <a:off x="462013" y="1077560"/>
            <a:ext cx="11267531" cy="352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600" dirty="0"/>
              <a:t>ITN survival is determined by the combination of net attrition and physical damage to nets present in households.</a:t>
            </a:r>
            <a:endParaRPr lang="en-GB" sz="1600" noProof="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3C82B90-53E0-563C-0FD9-9337A4060935}"/>
              </a:ext>
            </a:extLst>
          </p:cNvPr>
          <p:cNvSpPr txBox="1">
            <a:spLocks/>
          </p:cNvSpPr>
          <p:nvPr/>
        </p:nvSpPr>
        <p:spPr>
          <a:xfrm>
            <a:off x="520213" y="1620576"/>
            <a:ext cx="5323439" cy="85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600" b="1" dirty="0"/>
              <a:t>Attrition due to wear and tear: </a:t>
            </a:r>
            <a:r>
              <a:rPr lang="en-GB" sz="1600" dirty="0"/>
              <a:t>ITN attrition ranged from </a:t>
            </a:r>
            <a:r>
              <a:rPr lang="en-GB" sz="1600" b="1" dirty="0"/>
              <a:t>4% to 59%</a:t>
            </a:r>
            <a:r>
              <a:rPr lang="en-GB" sz="1600" dirty="0"/>
              <a:t>, with a median of </a:t>
            </a:r>
            <a:r>
              <a:rPr lang="en-GB" sz="1600" b="1" dirty="0"/>
              <a:t>20%</a:t>
            </a:r>
            <a:r>
              <a:rPr lang="en-GB" sz="1600" dirty="0"/>
              <a:t> across sites.</a:t>
            </a:r>
            <a:endParaRPr lang="en-GB" sz="1600" b="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011A803-6973-26C3-9F0C-07BBB709F571}"/>
              </a:ext>
            </a:extLst>
          </p:cNvPr>
          <p:cNvSpPr txBox="1">
            <a:spLocks/>
          </p:cNvSpPr>
          <p:nvPr/>
        </p:nvSpPr>
        <p:spPr>
          <a:xfrm>
            <a:off x="6348348" y="1593423"/>
            <a:ext cx="5323439" cy="85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Physical integrity: </a:t>
            </a:r>
            <a:r>
              <a:rPr lang="en-GB" sz="1600" dirty="0"/>
              <a:t>Among nets still in households, the proportion classified as </a:t>
            </a:r>
            <a:r>
              <a:rPr lang="en-GB" sz="1600" b="1" dirty="0"/>
              <a:t>“torn”</a:t>
            </a:r>
            <a:r>
              <a:rPr lang="en-GB" sz="1600" dirty="0"/>
              <a:t> after three years ranged from </a:t>
            </a:r>
            <a:r>
              <a:rPr lang="en-GB" sz="1600" b="1" dirty="0"/>
              <a:t>2% to 59%,</a:t>
            </a:r>
            <a:r>
              <a:rPr lang="en-GB" sz="1600" dirty="0"/>
              <a:t> with a median of </a:t>
            </a:r>
            <a:r>
              <a:rPr lang="en-GB" sz="1600" b="1" dirty="0"/>
              <a:t>30%</a:t>
            </a:r>
            <a:r>
              <a:rPr lang="en-GB" sz="1600" dirty="0"/>
              <a:t>.</a:t>
            </a:r>
            <a:endParaRPr lang="en-GB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3F7DA-EAE9-C50D-C526-1E038B44608C}"/>
              </a:ext>
            </a:extLst>
          </p:cNvPr>
          <p:cNvSpPr txBox="1"/>
          <p:nvPr/>
        </p:nvSpPr>
        <p:spPr>
          <a:xfrm>
            <a:off x="6648265" y="2486715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Physical integrity of remaining ITNs by study site,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0B054-3822-66B5-EAC9-1AC34504B085}"/>
              </a:ext>
            </a:extLst>
          </p:cNvPr>
          <p:cNvSpPr txBox="1"/>
          <p:nvPr/>
        </p:nvSpPr>
        <p:spPr>
          <a:xfrm>
            <a:off x="2518027" y="2271271"/>
            <a:ext cx="2097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Attrition due to wear and tear since distribution by study 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7FBA2-AC38-74D4-C67D-4EC3A8A3A50F}"/>
              </a:ext>
            </a:extLst>
          </p:cNvPr>
          <p:cNvSpPr txBox="1"/>
          <p:nvPr/>
        </p:nvSpPr>
        <p:spPr>
          <a:xfrm>
            <a:off x="3814864" y="4983221"/>
            <a:ext cx="13851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2"/>
                </a:solidFill>
              </a:rPr>
              <a:t>Line colour indicates sites with max and min values (blue) and quartile values (orange)</a:t>
            </a:r>
          </a:p>
        </p:txBody>
      </p:sp>
    </p:spTree>
    <p:extLst>
      <p:ext uri="{BB962C8B-B14F-4D97-AF65-F5344CB8AC3E}">
        <p14:creationId xmlns:p14="http://schemas.microsoft.com/office/powerpoint/2010/main" val="71369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3C46-3E2B-F7AF-11DF-A2028DE1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A52486-97D5-CB1C-73B9-753EA12D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Determinants of ITN survival: Household level</a:t>
            </a:r>
          </a:p>
        </p:txBody>
      </p:sp>
      <p:pic>
        <p:nvPicPr>
          <p:cNvPr id="11" name="Picture 10" descr="A graph with a chart and a graph with a graph&#10;&#10;AI-generated content may be incorrect.">
            <a:extLst>
              <a:ext uri="{FF2B5EF4-FFF2-40B4-BE49-F238E27FC236}">
                <a16:creationId xmlns:a16="http://schemas.microsoft.com/office/drawing/2014/main" id="{0FC245C9-72A1-786D-834D-94F4E1D63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" y="1991148"/>
            <a:ext cx="6409136" cy="3842994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F5446DB-5A81-51D8-9DA2-190AD88AD61A}"/>
              </a:ext>
            </a:extLst>
          </p:cNvPr>
          <p:cNvSpPr txBox="1">
            <a:spLocks/>
          </p:cNvSpPr>
          <p:nvPr/>
        </p:nvSpPr>
        <p:spPr>
          <a:xfrm>
            <a:off x="462012" y="1077560"/>
            <a:ext cx="11343707" cy="404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noProof="0" dirty="0"/>
              <a:t>Ten variables were independently associated with ITN survival</a:t>
            </a:r>
            <a:r>
              <a:rPr lang="en-GB" sz="1600" dirty="0"/>
              <a:t>, including five at the household level.</a:t>
            </a:r>
            <a:endParaRPr lang="en-GB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F32D-8104-6970-E7F1-80E8722BA749}"/>
              </a:ext>
            </a:extLst>
          </p:cNvPr>
          <p:cNvSpPr txBox="1"/>
          <p:nvPr/>
        </p:nvSpPr>
        <p:spPr>
          <a:xfrm>
            <a:off x="6505425" y="2163946"/>
            <a:ext cx="3580136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600"/>
                </a:solidFill>
              </a:rPr>
              <a:t>ITNs in </a:t>
            </a:r>
            <a:r>
              <a:rPr lang="en-GB" sz="1400" b="1" dirty="0">
                <a:solidFill>
                  <a:srgbClr val="FF6600"/>
                </a:solidFill>
              </a:rPr>
              <a:t>larger households </a:t>
            </a:r>
            <a:r>
              <a:rPr lang="en-GB" sz="1400" dirty="0">
                <a:solidFill>
                  <a:srgbClr val="FF6600"/>
                </a:solidFill>
              </a:rPr>
              <a:t>(4—6 and 7+ people) were at increased risk of failure compared to ITNs in 1—3 person households.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203EE-1568-713A-B449-C821CFC16940}"/>
              </a:ext>
            </a:extLst>
          </p:cNvPr>
          <p:cNvSpPr txBox="1"/>
          <p:nvPr/>
        </p:nvSpPr>
        <p:spPr>
          <a:xfrm>
            <a:off x="6505425" y="3284713"/>
            <a:ext cx="4105235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600"/>
                </a:solidFill>
              </a:rPr>
              <a:t>Other household-level risk factors for ITNs were: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6600"/>
                </a:solidFill>
              </a:rPr>
              <a:t>Households with </a:t>
            </a:r>
            <a:r>
              <a:rPr lang="en-GB" sz="1400" b="1" dirty="0">
                <a:solidFill>
                  <a:srgbClr val="FF6600"/>
                </a:solidFill>
              </a:rPr>
              <a:t>one or more children under five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6600"/>
                </a:solidFill>
              </a:rPr>
              <a:t>Households in the </a:t>
            </a:r>
            <a:r>
              <a:rPr lang="en-GB" sz="1400" b="1" dirty="0">
                <a:solidFill>
                  <a:srgbClr val="FF6600"/>
                </a:solidFill>
              </a:rPr>
              <a:t>middle and lowest wealth tertiles</a:t>
            </a:r>
            <a:r>
              <a:rPr lang="en-GB" sz="1400" dirty="0">
                <a:solidFill>
                  <a:srgbClr val="FF6600"/>
                </a:solidFill>
              </a:rPr>
              <a:t> (compared to the highest tertile)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6600"/>
                </a:solidFill>
              </a:rPr>
              <a:t>Households that report </a:t>
            </a:r>
            <a:r>
              <a:rPr lang="en-GB" sz="1400" b="1" dirty="0">
                <a:solidFill>
                  <a:srgbClr val="FF6600"/>
                </a:solidFill>
              </a:rPr>
              <a:t>storing food in rooms used for sleeping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6600"/>
                </a:solidFill>
              </a:rPr>
              <a:t>Households that report </a:t>
            </a:r>
            <a:r>
              <a:rPr lang="en-GB" sz="1400" b="1" dirty="0">
                <a:solidFill>
                  <a:srgbClr val="FF6600"/>
                </a:solidFill>
              </a:rPr>
              <a:t>cooking in rooms used for sleeping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75387A-4FEB-2E9E-2AD3-B8BF088D19FF}"/>
              </a:ext>
            </a:extLst>
          </p:cNvPr>
          <p:cNvCxnSpPr/>
          <p:nvPr/>
        </p:nvCxnSpPr>
        <p:spPr>
          <a:xfrm>
            <a:off x="5088047" y="5784634"/>
            <a:ext cx="1674891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98CFB7-61D5-CA6B-4F5E-EFF5E40B9A1B}"/>
              </a:ext>
            </a:extLst>
          </p:cNvPr>
          <p:cNvSpPr txBox="1"/>
          <p:nvPr/>
        </p:nvSpPr>
        <p:spPr>
          <a:xfrm>
            <a:off x="5506618" y="5780440"/>
            <a:ext cx="2142069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600"/>
                </a:solidFill>
              </a:rPr>
              <a:t>Increasing risk of failure</a:t>
            </a:r>
            <a:br>
              <a:rPr lang="en-GB" sz="1200" dirty="0">
                <a:solidFill>
                  <a:srgbClr val="FF6600"/>
                </a:solidFill>
              </a:rPr>
            </a:br>
            <a:r>
              <a:rPr lang="en-GB" sz="1200" dirty="0">
                <a:solidFill>
                  <a:srgbClr val="FF6600"/>
                </a:solidFill>
              </a:rPr>
              <a:t>(i.e. ITN less likely to survive)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F7C37-F01B-63A1-B5E2-20E04FB3CD17}"/>
              </a:ext>
            </a:extLst>
          </p:cNvPr>
          <p:cNvSpPr txBox="1"/>
          <p:nvPr/>
        </p:nvSpPr>
        <p:spPr>
          <a:xfrm>
            <a:off x="1372396" y="1467928"/>
            <a:ext cx="47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Adjusted hazard ratios and 95% confidence intervals for significant household-level determinants of ITN survival</a:t>
            </a:r>
          </a:p>
        </p:txBody>
      </p:sp>
    </p:spTree>
    <p:extLst>
      <p:ext uri="{BB962C8B-B14F-4D97-AF65-F5344CB8AC3E}">
        <p14:creationId xmlns:p14="http://schemas.microsoft.com/office/powerpoint/2010/main" val="216365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C9D2-A8AF-167B-9FC4-D9A25066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blue and white text&#10;&#10;AI-generated content may be incorrect.">
            <a:extLst>
              <a:ext uri="{FF2B5EF4-FFF2-40B4-BE49-F238E27FC236}">
                <a16:creationId xmlns:a16="http://schemas.microsoft.com/office/drawing/2014/main" id="{EC674154-2A4A-814F-D3F9-4E6BA1E717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60" y="1945964"/>
            <a:ext cx="6606000" cy="39610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53AD37-B055-BBAA-2403-9C8C21A0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Determinants of ITN survival: </a:t>
            </a:r>
            <a:r>
              <a:rPr lang="en-GB" sz="3200" dirty="0"/>
              <a:t>Behavioural and net levels</a:t>
            </a:r>
            <a:endParaRPr lang="en-GB" sz="3200" noProof="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87E3A52-6FBD-936F-C3A0-E3D1BBC11A16}"/>
              </a:ext>
            </a:extLst>
          </p:cNvPr>
          <p:cNvSpPr txBox="1">
            <a:spLocks/>
          </p:cNvSpPr>
          <p:nvPr/>
        </p:nvSpPr>
        <p:spPr>
          <a:xfrm>
            <a:off x="462012" y="1077561"/>
            <a:ext cx="7314915" cy="449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noProof="0" dirty="0"/>
              <a:t>Five behavioural- and ITN-level </a:t>
            </a:r>
            <a:r>
              <a:rPr lang="en-GB" sz="1600" dirty="0"/>
              <a:t>factors were also associated with ITN survival.</a:t>
            </a:r>
            <a:endParaRPr lang="en-GB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82A12-446B-E501-6AB5-E983E2A82B50}"/>
              </a:ext>
            </a:extLst>
          </p:cNvPr>
          <p:cNvSpPr txBox="1"/>
          <p:nvPr/>
        </p:nvSpPr>
        <p:spPr>
          <a:xfrm>
            <a:off x="6505424" y="2184164"/>
            <a:ext cx="5064904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ITNs had </a:t>
            </a:r>
            <a:r>
              <a:rPr lang="en-US" sz="1400" b="1" dirty="0">
                <a:solidFill>
                  <a:schemeClr val="accent4"/>
                </a:solidFill>
              </a:rPr>
              <a:t>half the risk </a:t>
            </a:r>
            <a:r>
              <a:rPr lang="en-US" sz="1400" dirty="0">
                <a:solidFill>
                  <a:schemeClr val="accent4"/>
                </a:solidFill>
              </a:rPr>
              <a:t>of failure (53%) in households where respondents reported </a:t>
            </a:r>
            <a:r>
              <a:rPr lang="en-US" sz="1400" b="1" dirty="0">
                <a:solidFill>
                  <a:schemeClr val="accent4"/>
                </a:solidFill>
              </a:rPr>
              <a:t>high levels of SBC exposure and positive care attitudes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0AD248-A0DA-44C4-FB1D-89CF6F7B5623}"/>
              </a:ext>
            </a:extLst>
          </p:cNvPr>
          <p:cNvSpPr txBox="1"/>
          <p:nvPr/>
        </p:nvSpPr>
        <p:spPr>
          <a:xfrm>
            <a:off x="6505424" y="4305273"/>
            <a:ext cx="506490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600"/>
                </a:solidFill>
              </a:rPr>
              <a:t>ITNs that were </a:t>
            </a:r>
            <a:r>
              <a:rPr lang="en-GB" sz="1400" b="1" dirty="0">
                <a:solidFill>
                  <a:srgbClr val="FF6600"/>
                </a:solidFill>
              </a:rPr>
              <a:t>used by children sleeping on their own or with adults</a:t>
            </a:r>
            <a:r>
              <a:rPr lang="en-GB" sz="1400" dirty="0">
                <a:solidFill>
                  <a:srgbClr val="FF6600"/>
                </a:solidFill>
              </a:rPr>
              <a:t> were at greater risk of failure than nets used only by adults.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B59148-996A-DCB0-A50F-1E0361121325}"/>
              </a:ext>
            </a:extLst>
          </p:cNvPr>
          <p:cNvCxnSpPr>
            <a:cxnSpLocks/>
          </p:cNvCxnSpPr>
          <p:nvPr/>
        </p:nvCxnSpPr>
        <p:spPr>
          <a:xfrm>
            <a:off x="5196689" y="5816908"/>
            <a:ext cx="1566249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A6E9B3-9FAC-2091-F38D-7C66835AD48C}"/>
              </a:ext>
            </a:extLst>
          </p:cNvPr>
          <p:cNvSpPr txBox="1"/>
          <p:nvPr/>
        </p:nvSpPr>
        <p:spPr>
          <a:xfrm>
            <a:off x="5506618" y="5834230"/>
            <a:ext cx="2089780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600"/>
                </a:solidFill>
              </a:rPr>
              <a:t>Increasing risk of failure</a:t>
            </a:r>
            <a:br>
              <a:rPr lang="en-GB" sz="1200" dirty="0">
                <a:solidFill>
                  <a:srgbClr val="FF6600"/>
                </a:solidFill>
              </a:rPr>
            </a:br>
            <a:r>
              <a:rPr lang="en-GB" sz="1200" dirty="0">
                <a:solidFill>
                  <a:srgbClr val="FF6600"/>
                </a:solidFill>
              </a:rPr>
              <a:t>(i.e. ITN less likely to survive)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4129D5-27EA-0C6E-A384-1048E946CC74}"/>
              </a:ext>
            </a:extLst>
          </p:cNvPr>
          <p:cNvCxnSpPr>
            <a:cxnSpLocks/>
          </p:cNvCxnSpPr>
          <p:nvPr/>
        </p:nvCxnSpPr>
        <p:spPr>
          <a:xfrm flipH="1">
            <a:off x="3766242" y="5816908"/>
            <a:ext cx="135801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B13B09-030D-0D01-699B-F064CFC1D849}"/>
              </a:ext>
            </a:extLst>
          </p:cNvPr>
          <p:cNvSpPr txBox="1"/>
          <p:nvPr/>
        </p:nvSpPr>
        <p:spPr>
          <a:xfrm>
            <a:off x="2721685" y="5827666"/>
            <a:ext cx="2191942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/>
                </a:solidFill>
              </a:rPr>
              <a:t>Decreasing risk of failure</a:t>
            </a:r>
            <a:br>
              <a:rPr lang="en-GB" sz="1200" dirty="0">
                <a:solidFill>
                  <a:schemeClr val="accent4"/>
                </a:solidFill>
              </a:rPr>
            </a:br>
            <a:r>
              <a:rPr lang="en-GB" sz="1200" dirty="0">
                <a:solidFill>
                  <a:schemeClr val="accent4"/>
                </a:solidFill>
              </a:rPr>
              <a:t>(i.e. ITN more likely to survive)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D810A-ACE6-E720-4C53-F97863BC22E1}"/>
              </a:ext>
            </a:extLst>
          </p:cNvPr>
          <p:cNvSpPr txBox="1"/>
          <p:nvPr/>
        </p:nvSpPr>
        <p:spPr>
          <a:xfrm>
            <a:off x="6505424" y="3730825"/>
            <a:ext cx="5064905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ITNs that were </a:t>
            </a:r>
            <a:r>
              <a:rPr lang="en-GB" sz="1400" b="1" dirty="0">
                <a:solidFill>
                  <a:schemeClr val="accent4"/>
                </a:solidFill>
              </a:rPr>
              <a:t>never dried on bushes </a:t>
            </a:r>
            <a:r>
              <a:rPr lang="en-GB" sz="1400" dirty="0">
                <a:solidFill>
                  <a:schemeClr val="accent4"/>
                </a:solidFill>
              </a:rPr>
              <a:t>had 18% lower risk of failure.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C3797-BB93-DF2B-70D6-9CF9DEF138D1}"/>
              </a:ext>
            </a:extLst>
          </p:cNvPr>
          <p:cNvSpPr txBox="1"/>
          <p:nvPr/>
        </p:nvSpPr>
        <p:spPr>
          <a:xfrm>
            <a:off x="6505424" y="3076033"/>
            <a:ext cx="506490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ITNs </a:t>
            </a:r>
            <a:r>
              <a:rPr lang="en-GB" sz="1400" b="1" dirty="0">
                <a:solidFill>
                  <a:schemeClr val="accent4"/>
                </a:solidFill>
              </a:rPr>
              <a:t>always folded up </a:t>
            </a:r>
            <a:r>
              <a:rPr lang="en-GB" sz="1400" dirty="0">
                <a:solidFill>
                  <a:schemeClr val="accent4"/>
                </a:solidFill>
              </a:rPr>
              <a:t>when not in use had 38% decreased risk of failure.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B2BA8-28F3-B9CD-5E04-C862B3D05680}"/>
              </a:ext>
            </a:extLst>
          </p:cNvPr>
          <p:cNvSpPr txBox="1"/>
          <p:nvPr/>
        </p:nvSpPr>
        <p:spPr>
          <a:xfrm>
            <a:off x="991894" y="1481671"/>
            <a:ext cx="515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Adjusted hazard ratios and 95% confidence intervals for significant behavioural and ITN-level determinants of ITN survival</a:t>
            </a:r>
          </a:p>
        </p:txBody>
      </p:sp>
    </p:spTree>
    <p:extLst>
      <p:ext uri="{BB962C8B-B14F-4D97-AF65-F5344CB8AC3E}">
        <p14:creationId xmlns:p14="http://schemas.microsoft.com/office/powerpoint/2010/main" val="83028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890F-A920-DDB6-BC6B-34C19BF6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25C2E-EC5E-56ED-2084-B5813F9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Determinants of ITN survival: Model outputs (reference)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2ED86-A44B-BDE1-65FD-DAB6A24A80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3" y="1929083"/>
            <a:ext cx="5449504" cy="4084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791135-187A-3000-665B-5C4965BD7E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63" y="1569513"/>
            <a:ext cx="5449504" cy="4444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9B112F-54F0-2325-4707-84D5C5D20110}"/>
              </a:ext>
            </a:extLst>
          </p:cNvPr>
          <p:cNvSpPr txBox="1"/>
          <p:nvPr/>
        </p:nvSpPr>
        <p:spPr>
          <a:xfrm>
            <a:off x="897783" y="1145455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Household-level determinants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0B4EF-27A0-F912-0946-F9282C92CB20}"/>
              </a:ext>
            </a:extLst>
          </p:cNvPr>
          <p:cNvSpPr txBox="1"/>
          <p:nvPr/>
        </p:nvSpPr>
        <p:spPr>
          <a:xfrm>
            <a:off x="6570613" y="1145454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Behavioural and ITN-level determinants</a:t>
            </a:r>
          </a:p>
        </p:txBody>
      </p:sp>
    </p:spTree>
    <p:extLst>
      <p:ext uri="{BB962C8B-B14F-4D97-AF65-F5344CB8AC3E}">
        <p14:creationId xmlns:p14="http://schemas.microsoft.com/office/powerpoint/2010/main" val="167811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A1FB9-7730-CA93-FCAC-135CAF01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605FEF-0401-618F-692E-2BDA683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Summary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A42D646-3EFC-D56C-DF1F-B739F2EE319F}"/>
              </a:ext>
            </a:extLst>
          </p:cNvPr>
          <p:cNvSpPr txBox="1">
            <a:spLocks/>
          </p:cNvSpPr>
          <p:nvPr/>
        </p:nvSpPr>
        <p:spPr>
          <a:xfrm>
            <a:off x="534838" y="1369732"/>
            <a:ext cx="11122326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noProof="0" dirty="0"/>
              <a:t>Median ITN survival of </a:t>
            </a:r>
            <a:r>
              <a:rPr lang="en-GB" sz="1800" b="1" noProof="0" dirty="0"/>
              <a:t>2.7 years</a:t>
            </a:r>
            <a:r>
              <a:rPr lang="en-GB" sz="1800" noProof="0" dirty="0"/>
              <a:t> across the 37 study sites is close to the assumed three years commonly used for planning, but </a:t>
            </a:r>
            <a:r>
              <a:rPr lang="en-GB" sz="1800" b="1" noProof="0" dirty="0"/>
              <a:t>masks large variations across countries and settings</a:t>
            </a:r>
            <a:r>
              <a:rPr lang="en-GB" sz="1800" noProof="0" dirty="0"/>
              <a:t>.</a:t>
            </a:r>
          </a:p>
          <a:p>
            <a:r>
              <a:rPr lang="en-GB" sz="1800" dirty="0"/>
              <a:t>Ten variables were identified as being independently associated with ITN survival.</a:t>
            </a:r>
            <a:endParaRPr lang="en-GB" sz="1800" noProof="0" dirty="0"/>
          </a:p>
          <a:p>
            <a:pPr lvl="1"/>
            <a:r>
              <a:rPr lang="en-GB" sz="1700" b="1" dirty="0"/>
              <a:t>Repeated SBC exposure combined with consistent positive net care attitudes </a:t>
            </a:r>
            <a:r>
              <a:rPr lang="en-GB" sz="1700" dirty="0"/>
              <a:t>was highly protective, </a:t>
            </a:r>
            <a:r>
              <a:rPr lang="en-GB" sz="1700" b="1" dirty="0">
                <a:solidFill>
                  <a:schemeClr val="accent4"/>
                </a:solidFill>
              </a:rPr>
              <a:t>adding nine to ten months’ ITN life </a:t>
            </a:r>
            <a:r>
              <a:rPr lang="en-GB" sz="1700" dirty="0"/>
              <a:t>compared to ITNs in households with limited exposure and poorer net care attitudes.</a:t>
            </a:r>
          </a:p>
          <a:p>
            <a:pPr lvl="1"/>
            <a:r>
              <a:rPr lang="en-GB" sz="1700" b="1" noProof="0" dirty="0"/>
              <a:t>Folding ITNs up when not in use </a:t>
            </a:r>
            <a:r>
              <a:rPr lang="en-GB" sz="1700" dirty="0"/>
              <a:t>was also highly protective, being equivalent to </a:t>
            </a:r>
            <a:r>
              <a:rPr lang="en-GB" sz="1700" b="1" noProof="0" dirty="0">
                <a:solidFill>
                  <a:schemeClr val="accent4"/>
                </a:solidFill>
              </a:rPr>
              <a:t>seven to eight months of additional life</a:t>
            </a:r>
            <a:r>
              <a:rPr lang="en-GB" sz="1700" noProof="0" dirty="0">
                <a:solidFill>
                  <a:schemeClr val="accent4"/>
                </a:solidFill>
              </a:rPr>
              <a:t> </a:t>
            </a:r>
            <a:r>
              <a:rPr lang="en-GB" sz="1700" noProof="0" dirty="0"/>
              <a:t>compared to nets left hanging during the day.</a:t>
            </a:r>
          </a:p>
          <a:p>
            <a:pPr lvl="1"/>
            <a:r>
              <a:rPr lang="en-GB" sz="1700" noProof="0" dirty="0"/>
              <a:t>Both </a:t>
            </a:r>
            <a:r>
              <a:rPr lang="en-GB" sz="1700" b="1" noProof="0" dirty="0"/>
              <a:t>cooking</a:t>
            </a:r>
            <a:r>
              <a:rPr lang="en-GB" sz="1700" noProof="0" dirty="0"/>
              <a:t> and </a:t>
            </a:r>
            <a:r>
              <a:rPr lang="en-GB" sz="1700" b="1" noProof="0" dirty="0"/>
              <a:t>storing food in sleeping areas</a:t>
            </a:r>
            <a:r>
              <a:rPr lang="en-GB" sz="1700" noProof="0" dirty="0"/>
              <a:t>, drying ITNs on </a:t>
            </a:r>
            <a:r>
              <a:rPr lang="en-GB" sz="1700" b="1" noProof="0" dirty="0"/>
              <a:t>bushes</a:t>
            </a:r>
            <a:r>
              <a:rPr lang="en-GB" sz="1700" noProof="0" dirty="0"/>
              <a:t> after washing, and sleeping directly on the </a:t>
            </a:r>
            <a:r>
              <a:rPr lang="en-GB" sz="1700" b="1" noProof="0" dirty="0"/>
              <a:t>floor or on rudimentary mats </a:t>
            </a:r>
            <a:r>
              <a:rPr lang="en-GB" sz="1700" noProof="0" dirty="0"/>
              <a:t>were all independently associated with reduced net lifespan.</a:t>
            </a:r>
          </a:p>
          <a:p>
            <a:pPr lvl="1"/>
            <a:r>
              <a:rPr lang="en-GB" sz="1700" noProof="0" dirty="0"/>
              <a:t>ITNs in </a:t>
            </a:r>
            <a:r>
              <a:rPr lang="en-GB" sz="1700" b="1" noProof="0" dirty="0"/>
              <a:t>larger households, less well-off</a:t>
            </a:r>
            <a:r>
              <a:rPr lang="en-GB" sz="1700" b="1" dirty="0"/>
              <a:t> </a:t>
            </a:r>
            <a:r>
              <a:rPr lang="en-GB" sz="1700" b="1" noProof="0" dirty="0"/>
              <a:t>households </a:t>
            </a:r>
            <a:r>
              <a:rPr lang="en-GB" sz="1700" noProof="0" dirty="0"/>
              <a:t>and in households </a:t>
            </a:r>
            <a:r>
              <a:rPr lang="en-GB" sz="1700" b="1" noProof="0" dirty="0"/>
              <a:t>with young children </a:t>
            </a:r>
            <a:r>
              <a:rPr lang="en-GB" sz="1700" noProof="0" dirty="0"/>
              <a:t>were </a:t>
            </a:r>
            <a:r>
              <a:rPr lang="en-GB" sz="1700" dirty="0"/>
              <a:t>also at greater risk of failure.</a:t>
            </a:r>
            <a:endParaRPr lang="en-GB" sz="1700" noProof="0" dirty="0"/>
          </a:p>
          <a:p>
            <a:r>
              <a:rPr lang="en-GB" sz="1800" noProof="0" dirty="0"/>
              <a:t>While some of these factors are outside the direct control of households, these findings suggest that </a:t>
            </a:r>
            <a:r>
              <a:rPr lang="en-GB" sz="1800" b="1" noProof="0" dirty="0"/>
              <a:t>interventions targeting improved household practices and net care attitudes </a:t>
            </a:r>
            <a:r>
              <a:rPr lang="en-GB" sz="1800" noProof="0" dirty="0"/>
              <a:t>have the potential to meaningfully extend ITN serviceable life.</a:t>
            </a:r>
          </a:p>
        </p:txBody>
      </p:sp>
    </p:spTree>
    <p:extLst>
      <p:ext uri="{BB962C8B-B14F-4D97-AF65-F5344CB8AC3E}">
        <p14:creationId xmlns:p14="http://schemas.microsoft.com/office/powerpoint/2010/main" val="94670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3cdae7-58e9-463a-80c4-ff1f1a52caeb">
      <UserInfo>
        <DisplayName/>
        <AccountId xsi:nil="true"/>
        <AccountType/>
      </UserInfo>
    </SharedWithUsers>
    <lcf76f155ced4ddcb4097134ff3c332f xmlns="7a2ce8f2-2204-4367-a41c-b735e7c03037">
      <Terms xmlns="http://schemas.microsoft.com/office/infopath/2007/PartnerControls"/>
    </lcf76f155ced4ddcb4097134ff3c332f>
    <TaxCatchAll xmlns="f53cdae7-58e9-463a-80c4-ff1f1a52caeb" xsi:nil="true"/>
    <Person xmlns="7a2ce8f2-2204-4367-a41c-b735e7c03037">
      <UserInfo>
        <DisplayName/>
        <AccountId xsi:nil="true"/>
        <AccountType/>
      </UserInfo>
    </Pers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1AF2F54683D48B47D51E7C5C20D0A" ma:contentTypeVersion="21" ma:contentTypeDescription="Create a new document." ma:contentTypeScope="" ma:versionID="67e23168296dbef254ed7be7877333ac">
  <xsd:schema xmlns:xsd="http://www.w3.org/2001/XMLSchema" xmlns:xs="http://www.w3.org/2001/XMLSchema" xmlns:p="http://schemas.microsoft.com/office/2006/metadata/properties" xmlns:ns2="7a2ce8f2-2204-4367-a41c-b735e7c03037" xmlns:ns3="f53cdae7-58e9-463a-80c4-ff1f1a52caeb" targetNamespace="http://schemas.microsoft.com/office/2006/metadata/properties" ma:root="true" ma:fieldsID="ffa3534aa893815c5c339e0e7d3cea47" ns2:_="" ns3:_="">
    <xsd:import namespace="7a2ce8f2-2204-4367-a41c-b735e7c03037"/>
    <xsd:import namespace="f53cdae7-58e9-463a-80c4-ff1f1a52c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ce8f2-2204-4367-a41c-b735e7c03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f481388-e4f2-439f-bf9b-29739491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cdae7-58e9-463a-80c4-ff1f1a52c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0ac432-b52e-4b43-bc4d-225ae3d48219}" ma:internalName="TaxCatchAll" ma:showField="CatchAllData" ma:web="f53cdae7-58e9-463a-80c4-ff1f1a52c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794AF-D17A-4E7B-83D9-51B141DC290B}">
  <ds:schemaRefs>
    <ds:schemaRef ds:uri="http://schemas.microsoft.com/office/2006/documentManagement/types"/>
    <ds:schemaRef ds:uri="http://schemas.openxmlformats.org/package/2006/metadata/core-properties"/>
    <ds:schemaRef ds:uri="f53cdae7-58e9-463a-80c4-ff1f1a52caeb"/>
    <ds:schemaRef ds:uri="http://www.w3.org/XML/1998/namespace"/>
    <ds:schemaRef ds:uri="7a2ce8f2-2204-4367-a41c-b735e7c03037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33C15EE-E4B5-43D0-9DAC-84F31B478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75A77-C4B5-4796-AFD0-3BFDCE567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ce8f2-2204-4367-a41c-b735e7c03037"/>
    <ds:schemaRef ds:uri="f53cdae7-58e9-463a-80c4-ff1f1a52c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4563</TotalTime>
  <Words>1159</Words>
  <Application>Microsoft Office PowerPoint</Application>
  <PresentationFormat>Widescreen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Determinants of ITN durability in sub-Saharan Africa Secondary analysis from 37 durability monitoring sites</vt:lpstr>
      <vt:lpstr>Background</vt:lpstr>
      <vt:lpstr>Methods</vt:lpstr>
      <vt:lpstr>Variation in ITN physical survival</vt:lpstr>
      <vt:lpstr>Components of ITN physical survival</vt:lpstr>
      <vt:lpstr>Determinants of ITN survival: Household level</vt:lpstr>
      <vt:lpstr>Determinants of ITN survival: Behavioural and net levels</vt:lpstr>
      <vt:lpstr>Determinants of ITN survival: Model outputs (reference)</vt:lpstr>
      <vt:lpstr>Summary</vt:lpstr>
      <vt:lpstr>Implications for programming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steve@trophealth.com</dc:creator>
  <cp:lastModifiedBy>Viv Seabright</cp:lastModifiedBy>
  <cp:revision>10</cp:revision>
  <cp:lastPrinted>2025-10-23T09:43:19Z</cp:lastPrinted>
  <dcterms:created xsi:type="dcterms:W3CDTF">2021-03-25T19:20:44Z</dcterms:created>
  <dcterms:modified xsi:type="dcterms:W3CDTF">2025-11-04T08:40:25Z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0x010100BF11AF2F54683D48B47D51E7C5C20D0A</vt:lpwstr>
  </property>
  <property fmtid="{D5CDD505-2E9C-101B-9397-08002B2CF9AE}" pid="3" name="Order">
    <vt:r8>5254800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MSIP_Label_6627b15a-80ec-4ef7-8353-f32e3c89bf3e_Enabled">
    <vt:lpwstr>true</vt:lpwstr>
  </property>
  <property fmtid="{D5CDD505-2E9C-101B-9397-08002B2CF9AE}" pid="12" name="MSIP_Label_6627b15a-80ec-4ef7-8353-f32e3c89bf3e_SetDate">
    <vt:lpwstr>2024-01-25T16:37:31Z</vt:lpwstr>
  </property>
  <property fmtid="{D5CDD505-2E9C-101B-9397-08002B2CF9AE}" pid="13" name="MSIP_Label_6627b15a-80ec-4ef7-8353-f32e3c89bf3e_Method">
    <vt:lpwstr>Privileged</vt:lpwstr>
  </property>
  <property fmtid="{D5CDD505-2E9C-101B-9397-08002B2CF9AE}" pid="14" name="MSIP_Label_6627b15a-80ec-4ef7-8353-f32e3c89bf3e_Name">
    <vt:lpwstr>IFRC Internal</vt:lpwstr>
  </property>
  <property fmtid="{D5CDD505-2E9C-101B-9397-08002B2CF9AE}" pid="15" name="MSIP_Label_6627b15a-80ec-4ef7-8353-f32e3c89bf3e_SiteId">
    <vt:lpwstr>a2b53be5-734e-4e6c-ab0d-d184f60fd917</vt:lpwstr>
  </property>
  <property fmtid="{D5CDD505-2E9C-101B-9397-08002B2CF9AE}" pid="16" name="MSIP_Label_6627b15a-80ec-4ef7-8353-f32e3c89bf3e_ActionId">
    <vt:lpwstr>3f2959d2-479b-4087-ae4d-571c328205ed</vt:lpwstr>
  </property>
  <property fmtid="{D5CDD505-2E9C-101B-9397-08002B2CF9AE}" pid="17" name="MSIP_Label_6627b15a-80ec-4ef7-8353-f32e3c89bf3e_ContentBits">
    <vt:lpwstr>2</vt:lpwstr>
  </property>
  <property fmtid="{D5CDD505-2E9C-101B-9397-08002B2CF9AE}" pid="18" name="ClassificationContentMarkingFooterLocations">
    <vt:lpwstr>Office Theme:5</vt:lpwstr>
  </property>
  <property fmtid="{D5CDD505-2E9C-101B-9397-08002B2CF9AE}" pid="19" name="ClassificationContentMarkingFooterText">
    <vt:lpwstr>Internal</vt:lpwstr>
  </property>
</Properties>
</file>