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7" r:id="rId5"/>
    <p:sldId id="277" r:id="rId6"/>
    <p:sldId id="324" r:id="rId7"/>
    <p:sldId id="325" r:id="rId8"/>
    <p:sldId id="326" r:id="rId9"/>
    <p:sldId id="327" r:id="rId10"/>
    <p:sldId id="332" r:id="rId11"/>
    <p:sldId id="331" r:id="rId12"/>
    <p:sldId id="328" r:id="rId13"/>
    <p:sldId id="329" r:id="rId14"/>
    <p:sldId id="260" r:id="rId15"/>
  </p:sldIdLst>
  <p:sldSz cx="12192000" cy="6858000"/>
  <p:notesSz cx="6886575" cy="100171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DC8741-3B07-310F-DB27-9037D5B4BD51}" name="Viv Seabright" initials="VS" userId="960b78e00533130e" providerId="Windows Live"/>
  <p188:author id="{C016208A-BAED-740E-6603-C9BF0F53BAA4}" name="Eleanore Sternberg | Tropical Health" initials="ES" userId="S::Eleanore@trophealth.com::fc5c40e3-42bf-4d73-907d-c6feae9991a5" providerId="AD"/>
  <p188:author id="{D6C788C1-FCAC-1C6A-773B-7CACB4EFCA95}" name="Steve Poyer  | Tropical Health" initials="SP" userId="S::steve@trophealth.com::d9aa2b46-98b6-4eb5-89bb-6e82ef6edbad" providerId="AD"/>
  <p188:author id="{2BF015E9-BFE2-390A-55E3-98F6ED96058F}" name="Marcy Erskine" initials="ME" userId="bb6c6b859303a33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CC"/>
    <a:srgbClr val="FF9900"/>
    <a:srgbClr val="FFFFFF"/>
    <a:srgbClr val="D9F1EA"/>
    <a:srgbClr val="FF33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11704B-E1A6-49F7-9C0D-3602716CADDC}" v="1" dt="2025-11-03T09:53:40.3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67" autoAdjust="0"/>
    <p:restoredTop sz="88316" autoAdjust="0"/>
  </p:normalViewPr>
  <p:slideViewPr>
    <p:cSldViewPr snapToGrid="0">
      <p:cViewPr varScale="1">
        <p:scale>
          <a:sx n="94" d="100"/>
          <a:sy n="94" d="100"/>
        </p:scale>
        <p:origin x="15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'DM sites + RD scores'!$L$1</c:f>
              <c:strCache>
                <c:ptCount val="1"/>
                <c:pt idx="0">
                  <c:v>m36surv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cat>
            <c:strRef>
              <c:f>'DM sites + RD scores'!$K$2:$K$38</c:f>
              <c:strCache>
                <c:ptCount val="37"/>
                <c:pt idx="0">
                  <c:v>DRC 1</c:v>
                </c:pt>
                <c:pt idx="1">
                  <c:v>BDI 1</c:v>
                </c:pt>
                <c:pt idx="2">
                  <c:v>BDI 2</c:v>
                </c:pt>
                <c:pt idx="3">
                  <c:v>MDG 1</c:v>
                </c:pt>
                <c:pt idx="4">
                  <c:v>MDG 2</c:v>
                </c:pt>
                <c:pt idx="5">
                  <c:v>MDG 3</c:v>
                </c:pt>
                <c:pt idx="6">
                  <c:v>NER 1</c:v>
                </c:pt>
                <c:pt idx="7">
                  <c:v>KEN 1</c:v>
                </c:pt>
                <c:pt idx="8">
                  <c:v>RWA 1</c:v>
                </c:pt>
                <c:pt idx="9">
                  <c:v>NER 2</c:v>
                </c:pt>
                <c:pt idx="10">
                  <c:v>MDG4</c:v>
                </c:pt>
                <c:pt idx="11">
                  <c:v>SLE 1</c:v>
                </c:pt>
                <c:pt idx="12">
                  <c:v>MOZ 1</c:v>
                </c:pt>
                <c:pt idx="13">
                  <c:v>DRC 2</c:v>
                </c:pt>
                <c:pt idx="14">
                  <c:v>GHA 1</c:v>
                </c:pt>
                <c:pt idx="15">
                  <c:v>ZMB 1</c:v>
                </c:pt>
                <c:pt idx="16">
                  <c:v>KEN 2</c:v>
                </c:pt>
                <c:pt idx="17">
                  <c:v>BFA 1</c:v>
                </c:pt>
                <c:pt idx="18">
                  <c:v>BFA 2</c:v>
                </c:pt>
                <c:pt idx="19">
                  <c:v>ZNZ 1</c:v>
                </c:pt>
                <c:pt idx="20">
                  <c:v>MOZ 2</c:v>
                </c:pt>
                <c:pt idx="21">
                  <c:v>ZMB 2</c:v>
                </c:pt>
                <c:pt idx="22">
                  <c:v>GHA 2</c:v>
                </c:pt>
                <c:pt idx="23">
                  <c:v>ZNZ 2</c:v>
                </c:pt>
                <c:pt idx="24">
                  <c:v>SLE 2</c:v>
                </c:pt>
                <c:pt idx="25">
                  <c:v>MOZ 3</c:v>
                </c:pt>
                <c:pt idx="26">
                  <c:v>RWA 2</c:v>
                </c:pt>
                <c:pt idx="27">
                  <c:v>BFA 3</c:v>
                </c:pt>
                <c:pt idx="28">
                  <c:v>NGA 1</c:v>
                </c:pt>
                <c:pt idx="29">
                  <c:v>NGA 2</c:v>
                </c:pt>
                <c:pt idx="30">
                  <c:v>RWA 3</c:v>
                </c:pt>
                <c:pt idx="31">
                  <c:v>LIB 1</c:v>
                </c:pt>
                <c:pt idx="32">
                  <c:v>RWA 4</c:v>
                </c:pt>
                <c:pt idx="33">
                  <c:v>CIV 1</c:v>
                </c:pt>
                <c:pt idx="34">
                  <c:v>LIB 2</c:v>
                </c:pt>
                <c:pt idx="35">
                  <c:v>NGA 3</c:v>
                </c:pt>
                <c:pt idx="36">
                  <c:v>CIV 2</c:v>
                </c:pt>
              </c:strCache>
            </c:strRef>
          </c:cat>
          <c:val>
            <c:numRef>
              <c:f>'DM sites + RD scores'!$L$2:$L$38</c:f>
              <c:numCache>
                <c:formatCode>0.0</c:formatCode>
                <c:ptCount val="37"/>
                <c:pt idx="0">
                  <c:v>1.6</c:v>
                </c:pt>
                <c:pt idx="1">
                  <c:v>1.7</c:v>
                </c:pt>
                <c:pt idx="2">
                  <c:v>1.9</c:v>
                </c:pt>
                <c:pt idx="3">
                  <c:v>2</c:v>
                </c:pt>
                <c:pt idx="4">
                  <c:v>2.1</c:v>
                </c:pt>
                <c:pt idx="5">
                  <c:v>2.1</c:v>
                </c:pt>
                <c:pt idx="6">
                  <c:v>2.1</c:v>
                </c:pt>
                <c:pt idx="7">
                  <c:v>2.1</c:v>
                </c:pt>
                <c:pt idx="8">
                  <c:v>2.2000000000000002</c:v>
                </c:pt>
                <c:pt idx="9">
                  <c:v>2.2000000000000002</c:v>
                </c:pt>
                <c:pt idx="10">
                  <c:v>2.2000000000000002</c:v>
                </c:pt>
                <c:pt idx="11">
                  <c:v>2.2000000000000002</c:v>
                </c:pt>
                <c:pt idx="12">
                  <c:v>2.2000000000000002</c:v>
                </c:pt>
                <c:pt idx="13">
                  <c:v>2.2000000000000002</c:v>
                </c:pt>
                <c:pt idx="14">
                  <c:v>2.2999999999999998</c:v>
                </c:pt>
                <c:pt idx="15">
                  <c:v>2.2999999999999998</c:v>
                </c:pt>
                <c:pt idx="16">
                  <c:v>2.5</c:v>
                </c:pt>
                <c:pt idx="17">
                  <c:v>2.6</c:v>
                </c:pt>
                <c:pt idx="18">
                  <c:v>2.7</c:v>
                </c:pt>
                <c:pt idx="19">
                  <c:v>2.7</c:v>
                </c:pt>
                <c:pt idx="20">
                  <c:v>2.7</c:v>
                </c:pt>
                <c:pt idx="21">
                  <c:v>2.8</c:v>
                </c:pt>
                <c:pt idx="22">
                  <c:v>2.8</c:v>
                </c:pt>
                <c:pt idx="23">
                  <c:v>2.9</c:v>
                </c:pt>
                <c:pt idx="24">
                  <c:v>3.1</c:v>
                </c:pt>
                <c:pt idx="25">
                  <c:v>3.1</c:v>
                </c:pt>
                <c:pt idx="26">
                  <c:v>3.1</c:v>
                </c:pt>
                <c:pt idx="27">
                  <c:v>3.2</c:v>
                </c:pt>
                <c:pt idx="28">
                  <c:v>3.2</c:v>
                </c:pt>
                <c:pt idx="29">
                  <c:v>3.3</c:v>
                </c:pt>
                <c:pt idx="30">
                  <c:v>4</c:v>
                </c:pt>
                <c:pt idx="31">
                  <c:v>4.0999999999999996</c:v>
                </c:pt>
                <c:pt idx="32">
                  <c:v>4.0999999999999996</c:v>
                </c:pt>
                <c:pt idx="33">
                  <c:v>4.3</c:v>
                </c:pt>
                <c:pt idx="34">
                  <c:v>4.9000000000000004</c:v>
                </c:pt>
                <c:pt idx="35">
                  <c:v>5.3</c:v>
                </c:pt>
                <c:pt idx="36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8F-4171-BAC7-658A2AE92601}"/>
            </c:ext>
          </c:extLst>
        </c:ser>
        <c:ser>
          <c:idx val="1"/>
          <c:order val="1"/>
          <c:tx>
            <c:strRef>
              <c:f>'DM sites + RD scores'!$N$1</c:f>
              <c:strCache>
                <c:ptCount val="1"/>
                <c:pt idx="0">
                  <c:v>assumption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'DM sites + RD scores'!$K$2:$K$38</c:f>
              <c:strCache>
                <c:ptCount val="37"/>
                <c:pt idx="0">
                  <c:v>DRC 1</c:v>
                </c:pt>
                <c:pt idx="1">
                  <c:v>BDI 1</c:v>
                </c:pt>
                <c:pt idx="2">
                  <c:v>BDI 2</c:v>
                </c:pt>
                <c:pt idx="3">
                  <c:v>MDG 1</c:v>
                </c:pt>
                <c:pt idx="4">
                  <c:v>MDG 2</c:v>
                </c:pt>
                <c:pt idx="5">
                  <c:v>MDG 3</c:v>
                </c:pt>
                <c:pt idx="6">
                  <c:v>NER 1</c:v>
                </c:pt>
                <c:pt idx="7">
                  <c:v>KEN 1</c:v>
                </c:pt>
                <c:pt idx="8">
                  <c:v>RWA 1</c:v>
                </c:pt>
                <c:pt idx="9">
                  <c:v>NER 2</c:v>
                </c:pt>
                <c:pt idx="10">
                  <c:v>MDG4</c:v>
                </c:pt>
                <c:pt idx="11">
                  <c:v>SLE 1</c:v>
                </c:pt>
                <c:pt idx="12">
                  <c:v>MOZ 1</c:v>
                </c:pt>
                <c:pt idx="13">
                  <c:v>DRC 2</c:v>
                </c:pt>
                <c:pt idx="14">
                  <c:v>GHA 1</c:v>
                </c:pt>
                <c:pt idx="15">
                  <c:v>ZMB 1</c:v>
                </c:pt>
                <c:pt idx="16">
                  <c:v>KEN 2</c:v>
                </c:pt>
                <c:pt idx="17">
                  <c:v>BFA 1</c:v>
                </c:pt>
                <c:pt idx="18">
                  <c:v>BFA 2</c:v>
                </c:pt>
                <c:pt idx="19">
                  <c:v>ZNZ 1</c:v>
                </c:pt>
                <c:pt idx="20">
                  <c:v>MOZ 2</c:v>
                </c:pt>
                <c:pt idx="21">
                  <c:v>ZMB 2</c:v>
                </c:pt>
                <c:pt idx="22">
                  <c:v>GHA 2</c:v>
                </c:pt>
                <c:pt idx="23">
                  <c:v>ZNZ 2</c:v>
                </c:pt>
                <c:pt idx="24">
                  <c:v>SLE 2</c:v>
                </c:pt>
                <c:pt idx="25">
                  <c:v>MOZ 3</c:v>
                </c:pt>
                <c:pt idx="26">
                  <c:v>RWA 2</c:v>
                </c:pt>
                <c:pt idx="27">
                  <c:v>BFA 3</c:v>
                </c:pt>
                <c:pt idx="28">
                  <c:v>NGA 1</c:v>
                </c:pt>
                <c:pt idx="29">
                  <c:v>NGA 2</c:v>
                </c:pt>
                <c:pt idx="30">
                  <c:v>RWA 3</c:v>
                </c:pt>
                <c:pt idx="31">
                  <c:v>LIB 1</c:v>
                </c:pt>
                <c:pt idx="32">
                  <c:v>RWA 4</c:v>
                </c:pt>
                <c:pt idx="33">
                  <c:v>CIV 1</c:v>
                </c:pt>
                <c:pt idx="34">
                  <c:v>LIB 2</c:v>
                </c:pt>
                <c:pt idx="35">
                  <c:v>NGA 3</c:v>
                </c:pt>
                <c:pt idx="36">
                  <c:v>CIV 2</c:v>
                </c:pt>
              </c:strCache>
            </c:strRef>
          </c:cat>
          <c:val>
            <c:numRef>
              <c:f>'DM sites + RD scores'!$N$2:$N$38</c:f>
              <c:numCache>
                <c:formatCode>General</c:formatCode>
                <c:ptCount val="3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8F-4171-BAC7-658A2AE92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8841600"/>
        <c:axId val="1758843040"/>
      </c:lineChart>
      <c:catAx>
        <c:axId val="175884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"/>
          </a:p>
        </c:txPr>
        <c:crossAx val="1758843040"/>
        <c:crosses val="autoZero"/>
        <c:auto val="1"/>
        <c:lblAlgn val="ctr"/>
        <c:lblOffset val="100"/>
        <c:noMultiLvlLbl val="0"/>
      </c:catAx>
      <c:valAx>
        <c:axId val="1758843040"/>
        <c:scaling>
          <c:orientation val="minMax"/>
          <c:max val="7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0">
                  <a:defRPr sz="10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" sz="1000" b="0" i="0" u="none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Durée de vie médiane des MII (années)</a:t>
                </a:r>
                <a:endParaRPr lang="fr" sz="1000" noProof="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0">
                <a:defRPr sz="1000" b="0" i="0" u="none" strike="noStrike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"/>
          </a:p>
        </c:txPr>
        <c:crossAx val="175884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 rtl="0">
        <a:defRPr/>
      </a:pPr>
      <a:endParaRPr lang="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59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0799" y="0"/>
            <a:ext cx="2984183" cy="50259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18FE77C2-B031-4AA4-963B-E478D5B2184F}" type="datetimeFigureOut">
              <a:rPr lang="en-CH" smtClean="0"/>
              <a:t>11/26/2025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7100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658" y="4820741"/>
            <a:ext cx="5509260" cy="3944243"/>
          </a:xfrm>
          <a:prstGeom prst="rect">
            <a:avLst/>
          </a:prstGeom>
        </p:spPr>
        <p:txBody>
          <a:bodyPr vert="horz" lIns="96588" tIns="48294" rIns="96588" bIns="4829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4531"/>
            <a:ext cx="2984183" cy="502595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0799" y="9514531"/>
            <a:ext cx="2984183" cy="502595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44C04BBD-2B55-44D8-B792-70943275728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90714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00106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31C3E-F092-1B1B-CD7C-FF178A6B4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ABD879-F38A-6DB1-EDB6-52AEB3CC27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5A3D9C-3D75-B9D7-60DA-C51F1C3F2E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B7E6A-5BD1-CC77-C564-B616EC6135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10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21193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11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23796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D1D1F-CBB4-C771-7859-3491F31DD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3608B0-D907-0FE8-160F-3C10FBD4AB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B7963E-0FE1-D5E3-FF93-6ABCC6AA3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9C385-07E9-AE6C-1EFB-C664FF8D8B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94215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69EC0-2BB5-38E7-38C9-BADD598CA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39355D-DDD5-91DC-7D40-23FB6DFBB4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6827BE-E8D7-2128-D9D1-D2C874F13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FC0AE-6BE9-6C89-CD4D-F32576277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73207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1E4E4-E484-F22B-C06C-253262DB5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F10F30-8B77-2E9F-7D07-8A7578EFE4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D44172-1C19-1645-BBBE-65F7EF41FE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7D751-4EEF-C8B2-C5E3-27A7EFF5AE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38824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15CD4-6575-CE03-590F-245AB307B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CB0ABD-FDA2-2513-336B-1757E98FBB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3DD179-B465-C403-23A3-848655BDA8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C4EA1-E92D-85BF-1FA1-B4FFF072B8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49703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7E09B-0251-674A-E6EE-D948CDFDB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15A948-1CA1-AAAB-849F-5CC81872B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D10298-15B6-1D97-5005-A86CCCC019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3ED8C-4746-B82D-9E27-F076AA2CC5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53805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50276-5AED-883B-8104-892FAAA50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AB59AF-EFE9-5966-0EB5-4C1AB3BB46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5701EB-11B5-5DAF-E26B-8FFBB63B0C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ECC17-8DF8-19C6-5205-8AA5C632FB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53703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8046E-9ED0-77BA-8D08-40B1B7499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4A1A40-749D-054B-AA06-7A66160581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12B3D0-6D99-8987-CA6D-376AB0EFEA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A1313-6106-BB6A-C5AE-19C6AE8A06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93508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BF4E8-1D38-709A-6A7D-978DDECE7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68D037-CB40-53ED-3826-148C1CE9BF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2C7A28-EA50-ED9F-8909-5A4DA0EF02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CE021-9E82-1F66-2CE2-027C243D06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6552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a baby&#10;&#10;Description automatically generated with low confidence">
            <a:extLst>
              <a:ext uri="{FF2B5EF4-FFF2-40B4-BE49-F238E27FC236}">
                <a16:creationId xmlns:a16="http://schemas.microsoft.com/office/drawing/2014/main" id="{829C4802-05B4-4B61-97BA-FBF573F60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" y="0"/>
            <a:ext cx="1218468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411" y="2722563"/>
            <a:ext cx="6201103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411" y="5202238"/>
            <a:ext cx="678442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544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60C2E1A-A1F7-4923-B812-F1290716AD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" y="0"/>
            <a:ext cx="1218468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481138"/>
            <a:ext cx="11391900" cy="3500437"/>
          </a:xfrm>
        </p:spPr>
        <p:txBody>
          <a:bodyPr anchor="ctr"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456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864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837" y="216618"/>
            <a:ext cx="11194708" cy="928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305" y="1636433"/>
            <a:ext cx="5334000" cy="4320540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5545" y="1636433"/>
            <a:ext cx="5334000" cy="4351338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AF1664-0332-4C0C-ACC9-A8855A0F882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FDB14-3BCB-40ED-8E7F-B45302E69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9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10D384-A920-4888-841C-98629DD66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" y="0"/>
            <a:ext cx="1218468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A360AEF-8651-4D1F-BBA9-29D02E068E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3060" y="4184374"/>
            <a:ext cx="9968949" cy="2097155"/>
          </a:xfrm>
        </p:spPr>
        <p:txBody>
          <a:bodyPr anchor="ctr">
            <a:norm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allianceformalariaprevention.com</a:t>
            </a:r>
          </a:p>
        </p:txBody>
      </p:sp>
    </p:spTree>
    <p:extLst>
      <p:ext uri="{BB962C8B-B14F-4D97-AF65-F5344CB8AC3E}">
        <p14:creationId xmlns:p14="http://schemas.microsoft.com/office/powerpoint/2010/main" val="287259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837" y="216618"/>
            <a:ext cx="11076317" cy="928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837" y="1280160"/>
            <a:ext cx="11076317" cy="489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B45089-A2F6-7D74-096D-0812D34C97F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H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5285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85AAA-B750-4C4B-B53C-A330B1751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411" y="2112963"/>
            <a:ext cx="5513029" cy="2387600"/>
          </a:xfrm>
        </p:spPr>
        <p:txBody>
          <a:bodyPr>
            <a:noAutofit/>
          </a:bodyPr>
          <a:lstStyle/>
          <a:p>
            <a:pPr algn="l" rtl="0"/>
            <a:r>
              <a:rPr lang="fr" sz="3200" b="1" i="0" u="none" baseline="0" dirty="0"/>
              <a:t>Déterminants de la durée de vie des MII en Afrique subsaharienne :</a:t>
            </a:r>
            <a:br>
              <a:rPr lang="fr" sz="4000" dirty="0"/>
            </a:br>
            <a:r>
              <a:rPr lang="fr" sz="2400" b="1" i="0" u="none" baseline="0" dirty="0"/>
              <a:t>analyse secondaire de 37 sites de suivi de la durée de vie</a:t>
            </a:r>
            <a:endParaRPr lang="fr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38283-5A16-41F9-A89E-A29218F650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411" y="4752976"/>
            <a:ext cx="7704414" cy="1756682"/>
          </a:xfrm>
        </p:spPr>
        <p:txBody>
          <a:bodyPr>
            <a:noAutofit/>
          </a:bodyPr>
          <a:lstStyle/>
          <a:p>
            <a:pPr algn="l" rtl="0"/>
            <a:r>
              <a:rPr lang="fr" b="0" i="0" u="none" baseline="0"/>
              <a:t>Stephen Poyer, Matt Worges et </a:t>
            </a:r>
            <a:br>
              <a:rPr lang="fr"/>
            </a:br>
            <a:r>
              <a:rPr lang="fr" b="0" i="0" u="none" baseline="0"/>
              <a:t>Eleanore Sternberg</a:t>
            </a:r>
          </a:p>
          <a:p>
            <a:pPr algn="l" rtl="0"/>
            <a:r>
              <a:rPr lang="fr" b="0" i="0" u="none" baseline="0"/>
              <a:t>Tropical Health</a:t>
            </a:r>
          </a:p>
          <a:p>
            <a:pPr algn="l" rtl="0"/>
            <a:r>
              <a:rPr lang="fr" b="0" i="0" u="none" baseline="0"/>
              <a:t>Octobre 2025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D248576-B486-4370-2A35-E7F555274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98280" y="523875"/>
            <a:ext cx="230124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75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16DE9-85DB-9003-6C6D-4386630DE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16DCC6-2B8A-3A0C-7EF2-AC0D6422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fr" sz="3200" b="1" i="0" u="none" baseline="0"/>
              <a:t>Implications pour la programmation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A7602666-CAC6-B16C-0593-E9BE03E05B86}"/>
              </a:ext>
            </a:extLst>
          </p:cNvPr>
          <p:cNvSpPr txBox="1">
            <a:spLocks/>
          </p:cNvSpPr>
          <p:nvPr/>
        </p:nvSpPr>
        <p:spPr>
          <a:xfrm>
            <a:off x="534838" y="1369732"/>
            <a:ext cx="11122326" cy="4764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fr" sz="1800" b="0" i="0" u="none" baseline="0"/>
              <a:t>Les </a:t>
            </a:r>
            <a:r>
              <a:rPr lang="fr" sz="1800" b="1" i="0" u="none" baseline="0"/>
              <a:t>interventions en matière de CSC</a:t>
            </a:r>
            <a:r>
              <a:rPr lang="fr" sz="1800" b="0" i="0" u="none" baseline="0"/>
              <a:t> devraient donner la priorité aux </a:t>
            </a:r>
            <a:r>
              <a:rPr lang="fr" sz="1800" b="1" i="0" u="none" baseline="0"/>
              <a:t>ménages qui présentent un risque plus élevé</a:t>
            </a:r>
            <a:r>
              <a:rPr lang="fr" sz="1800" b="0" i="0" u="none" baseline="0"/>
              <a:t> d’endommager les MII, notamment les ménages de taille plus importante et plus pauvres et ceux qui ont des enfants de moins de cinq ans.</a:t>
            </a:r>
          </a:p>
          <a:p>
            <a:pPr algn="l" rtl="0"/>
            <a:r>
              <a:rPr lang="fr" sz="1800" b="0" i="0" u="none" baseline="0"/>
              <a:t>Les </a:t>
            </a:r>
            <a:r>
              <a:rPr lang="fr" sz="1800" b="1" i="0" u="none" baseline="0"/>
              <a:t>messages</a:t>
            </a:r>
            <a:r>
              <a:rPr lang="fr" sz="1800" b="0" i="0" u="none" baseline="0"/>
              <a:t> devraient insister sur la nécessité </a:t>
            </a:r>
            <a:r>
              <a:rPr lang="fr" sz="1800" b="1" i="0" u="none" baseline="0"/>
              <a:t>de replier les moustiquaires lorsqu’elles ne sont pas utilisées, de les manipuler avec précaution et de les faire sécher sur des cordes à linge</a:t>
            </a:r>
            <a:r>
              <a:rPr lang="fr" sz="1800" b="0" i="0" u="none" baseline="0"/>
              <a:t> plutôt que sur des buissons.</a:t>
            </a:r>
          </a:p>
          <a:p>
            <a:pPr algn="l" rtl="0"/>
            <a:r>
              <a:rPr lang="fr" sz="1800" b="0" i="0" u="none" baseline="0"/>
              <a:t>Les </a:t>
            </a:r>
            <a:r>
              <a:rPr lang="fr" sz="1800" b="1" i="0" u="none" baseline="0"/>
              <a:t>efforts de mise en œuvre de la stratégie en matière de MII</a:t>
            </a:r>
            <a:r>
              <a:rPr lang="fr" sz="1800" b="0" i="0" u="none" baseline="0"/>
              <a:t> peuvent utiliser les </a:t>
            </a:r>
            <a:r>
              <a:rPr lang="fr" sz="1800" b="1" i="0" u="none" baseline="0"/>
              <a:t>résultats du suivi de la durée de vie</a:t>
            </a:r>
            <a:r>
              <a:rPr lang="fr" sz="1800" b="0" i="0" u="none" baseline="0"/>
              <a:t> pour affiner les hypothèses sur les intervalles de remplacement des MII et la planification de la couverture dans le cadre d’une évaluation complète du canal de distribution des MII.</a:t>
            </a:r>
          </a:p>
          <a:p>
            <a:pPr algn="l" rtl="0"/>
            <a:r>
              <a:rPr lang="fr" sz="1800" b="0" i="0" u="none" baseline="0"/>
              <a:t>L’amélioration de la durée de vie physique des MII renforcera </a:t>
            </a:r>
            <a:r>
              <a:rPr lang="fr" sz="1800" b="1" i="0" u="none" baseline="0"/>
              <a:t>l’impact et le rapport coût/efficacité</a:t>
            </a:r>
            <a:r>
              <a:rPr lang="fr" sz="1800" b="0" i="0" u="none" baseline="0"/>
              <a:t> des efforts nationaux de lutte contre le paludisme en prévenant la transmission du paludisme plus longtemps avec les produits existants et en réduisant le nombre de nouveaux cas.</a:t>
            </a:r>
          </a:p>
        </p:txBody>
      </p:sp>
    </p:spTree>
    <p:extLst>
      <p:ext uri="{BB962C8B-B14F-4D97-AF65-F5344CB8AC3E}">
        <p14:creationId xmlns:p14="http://schemas.microsoft.com/office/powerpoint/2010/main" val="3879496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72D9DA-9F91-491B-AFF2-5F2B6F378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" noProof="0" dirty="0"/>
          </a:p>
        </p:txBody>
      </p:sp>
    </p:spTree>
    <p:extLst>
      <p:ext uri="{BB962C8B-B14F-4D97-AF65-F5344CB8AC3E}">
        <p14:creationId xmlns:p14="http://schemas.microsoft.com/office/powerpoint/2010/main" val="1653304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FBA09-E830-974B-D352-1D3D472E9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erson and person holding a net&#10;&#10;AI-generated content may be incorrect.">
            <a:extLst>
              <a:ext uri="{FF2B5EF4-FFF2-40B4-BE49-F238E27FC236}">
                <a16:creationId xmlns:a16="http://schemas.microsoft.com/office/drawing/2014/main" id="{86FBA030-FC83-FD77-A979-0EEA9E0B0A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941900" y="1024734"/>
            <a:ext cx="4319588" cy="51434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DB0CC00-06D8-A9E0-0E89-E7E681555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fr" sz="3200" b="1" i="0" u="none" baseline="0"/>
              <a:t>Contexte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3B7E0593-36F3-4F5E-295F-19EC22EB4E05}"/>
              </a:ext>
            </a:extLst>
          </p:cNvPr>
          <p:cNvSpPr txBox="1">
            <a:spLocks/>
          </p:cNvSpPr>
          <p:nvPr/>
        </p:nvSpPr>
        <p:spPr>
          <a:xfrm>
            <a:off x="5851340" y="1369732"/>
            <a:ext cx="6178100" cy="4764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fr" sz="1600" b="0" i="0" u="none" baseline="0" dirty="0"/>
              <a:t>La </a:t>
            </a:r>
            <a:r>
              <a:rPr lang="fr" sz="1600" b="1" i="0" u="none" baseline="0" dirty="0"/>
              <a:t>durée de vie physique des moustiquaires imprégnées d’insecticide</a:t>
            </a:r>
            <a:r>
              <a:rPr lang="fr" sz="1600" b="0" i="0" u="none" baseline="0" dirty="0"/>
              <a:t> (MII) est un élément essentiel de leur efficacité dans la prévention du paludisme.</a:t>
            </a:r>
          </a:p>
          <a:p>
            <a:pPr algn="l" rtl="0"/>
            <a:r>
              <a:rPr lang="fr" sz="1600" b="0" i="0" u="none" baseline="0" dirty="0"/>
              <a:t>Il est prouvé que les MII ont une </a:t>
            </a:r>
            <a:r>
              <a:rPr lang="fr" sz="1600" b="1" i="0" u="none" baseline="0" dirty="0"/>
              <a:t>durée de vie variable</a:t>
            </a:r>
          </a:p>
          <a:p>
            <a:pPr lvl="1" algn="l" rtl="0"/>
            <a:r>
              <a:rPr lang="fr" sz="1400" b="0" i="0" u="none" baseline="0" dirty="0"/>
              <a:t>La durée de conservation médiane ne couvre pas nécessairement la période prévue de trois ans entre deux distributions dans le cadre de campagnes de distribution de masse aux ménages.</a:t>
            </a:r>
          </a:p>
          <a:p>
            <a:pPr algn="l" rtl="0"/>
            <a:r>
              <a:rPr lang="fr" sz="1600" b="0" i="0" u="none" baseline="0" dirty="0"/>
              <a:t>La durée de vie physique des MII peut être affectée par l’</a:t>
            </a:r>
            <a:r>
              <a:rPr lang="fr" sz="1600" b="1" i="0" u="none" baseline="0" dirty="0"/>
              <a:t>environnement domestique</a:t>
            </a:r>
            <a:r>
              <a:rPr lang="fr" sz="1600" b="0" i="0" u="none" baseline="0" dirty="0"/>
              <a:t> dans lequel les moustiquaires sont utilisées, les </a:t>
            </a:r>
            <a:r>
              <a:rPr lang="fr" sz="1600" b="1" i="0" u="none" baseline="0" dirty="0"/>
              <a:t>pratiques</a:t>
            </a:r>
            <a:r>
              <a:rPr lang="fr" sz="1600" b="0" i="0" u="none" baseline="0" dirty="0"/>
              <a:t> quotidiennes </a:t>
            </a:r>
            <a:r>
              <a:rPr lang="fr" sz="1600" b="1" i="0" u="none" baseline="0" dirty="0"/>
              <a:t>de manipulation</a:t>
            </a:r>
            <a:r>
              <a:rPr lang="fr" sz="1600" b="0" i="0" u="none" baseline="0" dirty="0"/>
              <a:t> </a:t>
            </a:r>
            <a:r>
              <a:rPr lang="fr" sz="1600" b="1" i="0" u="none" baseline="0" dirty="0"/>
              <a:t>des moustiquaires</a:t>
            </a:r>
            <a:r>
              <a:rPr lang="fr" sz="1600" b="0" i="0" u="none" baseline="0" dirty="0"/>
              <a:t> et les </a:t>
            </a:r>
            <a:r>
              <a:rPr lang="fr" sz="1600" b="1" i="0" u="none" baseline="0" dirty="0"/>
              <a:t>attitudes individuelles</a:t>
            </a:r>
            <a:r>
              <a:rPr lang="fr" sz="1600" b="0" i="0" u="none" baseline="0" dirty="0"/>
              <a:t> à l’égard des moustiquaires.</a:t>
            </a:r>
          </a:p>
          <a:p>
            <a:pPr algn="l" rtl="0"/>
            <a:r>
              <a:rPr lang="fr" sz="1600" b="0" i="0" u="none" baseline="0" dirty="0"/>
              <a:t>L’identification des </a:t>
            </a:r>
            <a:r>
              <a:rPr lang="fr" sz="1600" b="1" i="0" u="none" baseline="0" dirty="0"/>
              <a:t>principaux déterminants </a:t>
            </a:r>
            <a:r>
              <a:rPr lang="fr" sz="1600" b="0" i="0" u="none" baseline="0" dirty="0"/>
              <a:t>de la durée de vie des MII, </a:t>
            </a:r>
            <a:r>
              <a:rPr lang="fr" sz="1600" b="1" i="0" u="none" baseline="0" dirty="0"/>
              <a:t>liés au ménage et au comportement</a:t>
            </a:r>
            <a:r>
              <a:rPr lang="fr" sz="1600" b="0" i="0" u="none" baseline="0" dirty="0"/>
              <a:t>, peut contribuer à améliorer la manipulation, l’utilisation et l’entretien des moustiquaires grâce à des </a:t>
            </a:r>
            <a:r>
              <a:rPr lang="fr" sz="1600" b="1" i="0" u="none" baseline="0" dirty="0"/>
              <a:t>interventions ciblées de changement social et comportemental </a:t>
            </a:r>
            <a:r>
              <a:rPr lang="fr" sz="1600" b="0" i="0" u="none" baseline="0" dirty="0"/>
              <a:t>(CSC).</a:t>
            </a:r>
          </a:p>
        </p:txBody>
      </p:sp>
    </p:spTree>
    <p:extLst>
      <p:ext uri="{BB962C8B-B14F-4D97-AF65-F5344CB8AC3E}">
        <p14:creationId xmlns:p14="http://schemas.microsoft.com/office/powerpoint/2010/main" val="2123323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BDFFA-9395-8CC6-C6F4-94ED5A43A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30B51B-9C46-3AA4-1B20-24E736E7F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fr" sz="3200" b="1" i="0" u="none" baseline="0"/>
              <a:t>Méthodes</a:t>
            </a:r>
          </a:p>
        </p:txBody>
      </p:sp>
      <p:pic>
        <p:nvPicPr>
          <p:cNvPr id="4" name="Picture 3" descr="A map of africa with red dots&#10;&#10;Description automatically generated">
            <a:extLst>
              <a:ext uri="{FF2B5EF4-FFF2-40B4-BE49-F238E27FC236}">
                <a16:creationId xmlns:a16="http://schemas.microsoft.com/office/drawing/2014/main" id="{0231AEC8-9F15-7697-432B-C8F77B3E50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14788" y="1193380"/>
            <a:ext cx="4290194" cy="48731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1FD4570-8856-BB86-4A69-9496AFC47F80}"/>
              </a:ext>
            </a:extLst>
          </p:cNvPr>
          <p:cNvSpPr txBox="1">
            <a:spLocks/>
          </p:cNvSpPr>
          <p:nvPr/>
        </p:nvSpPr>
        <p:spPr>
          <a:xfrm>
            <a:off x="487018" y="1192640"/>
            <a:ext cx="6927770" cy="4873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rtl="0"/>
            <a:r>
              <a:rPr lang="fr" sz="1600" b="0" i="0" u="none" baseline="0" dirty="0"/>
              <a:t>Cette analyse secondaire a utilisé les données de </a:t>
            </a:r>
            <a:r>
              <a:rPr lang="fr" sz="1600" b="1" i="0" u="none" baseline="0" dirty="0"/>
              <a:t>37 sites de suivi de la durée de vie dans 15 pays</a:t>
            </a:r>
            <a:r>
              <a:rPr lang="fr" sz="1600" b="0" i="0" u="none" baseline="0" dirty="0"/>
              <a:t>, couvrant </a:t>
            </a:r>
            <a:r>
              <a:rPr lang="fr" sz="1600" b="1" i="0" u="none" baseline="0" dirty="0"/>
              <a:t>13 marques de MII</a:t>
            </a:r>
            <a:r>
              <a:rPr lang="fr" sz="1600" b="0" i="0" u="none" baseline="0" dirty="0"/>
              <a:t> distribuées lors de campagnes de distribution de masse entre 2015 et 2021.</a:t>
            </a:r>
          </a:p>
          <a:p>
            <a:pPr lvl="0" algn="l" rtl="0"/>
            <a:r>
              <a:rPr lang="fr" sz="1600" b="0" i="0" u="none" baseline="0" dirty="0"/>
              <a:t>Toutes les études ont suivi le </a:t>
            </a:r>
            <a:r>
              <a:rPr lang="fr" sz="1600" b="1" i="0" u="none" baseline="0" dirty="0"/>
              <a:t>protocole standard de suivi de la durée de vie de la PMI</a:t>
            </a:r>
            <a:r>
              <a:rPr lang="fr" sz="1600" b="0" i="0" u="none" baseline="0" dirty="0"/>
              <a:t>, en suivant les MII jusqu’à quatre fois pendant trois ans après leur distribution.</a:t>
            </a:r>
          </a:p>
          <a:p>
            <a:pPr algn="l" rtl="0"/>
            <a:r>
              <a:rPr lang="fr" sz="1600" b="0" i="0" u="none" baseline="0" dirty="0"/>
              <a:t>Les MII ont fait l’objet d’un décompte physique des trous à chaque point dans le temps, et des données ont été recueillies sur les facteurs liés au ménage, au comportement et à la moustiquaire.</a:t>
            </a:r>
          </a:p>
          <a:p>
            <a:pPr lvl="1" algn="l" rtl="0"/>
            <a:r>
              <a:rPr lang="fr" sz="1400" b="1" i="0" u="none" baseline="0" dirty="0"/>
              <a:t>Ménage</a:t>
            </a:r>
            <a:r>
              <a:rPr lang="fr" sz="1400" b="0" i="0" u="none" baseline="0" dirty="0"/>
              <a:t> </a:t>
            </a:r>
            <a:r>
              <a:rPr lang="fr" sz="1400" b="1" i="0" u="none" baseline="0" dirty="0"/>
              <a:t>: </a:t>
            </a:r>
            <a:r>
              <a:rPr lang="fr" sz="1400" b="0" i="0" u="none" baseline="0" dirty="0"/>
              <a:t>La taille du ménage, la situation financière, le fait que la cuisine ou le stockage des aliments se fasse dans les espaces de sommeil.</a:t>
            </a:r>
          </a:p>
          <a:p>
            <a:pPr lvl="1" algn="l" rtl="0"/>
            <a:r>
              <a:rPr lang="fr" sz="1400" b="1" i="0" u="none" baseline="0" dirty="0"/>
              <a:t>Comportement</a:t>
            </a:r>
            <a:r>
              <a:rPr lang="fr" sz="1400" b="0" i="0" u="none" baseline="0" dirty="0"/>
              <a:t> </a:t>
            </a:r>
            <a:r>
              <a:rPr lang="fr" sz="1400" b="1" i="0" u="none" baseline="0" dirty="0"/>
              <a:t>:</a:t>
            </a:r>
            <a:r>
              <a:rPr lang="fr" sz="1400" b="0" i="0" u="none" baseline="0" dirty="0"/>
              <a:t> Attitudes à l’égard de l’entretien et de la réparation des MII, exposition aux messages sur le CSC.</a:t>
            </a:r>
          </a:p>
          <a:p>
            <a:pPr lvl="1" algn="l" rtl="0"/>
            <a:r>
              <a:rPr lang="fr" sz="1400" b="1" i="0" u="none" baseline="0" dirty="0"/>
              <a:t>Moustiquaire</a:t>
            </a:r>
            <a:r>
              <a:rPr lang="fr" sz="1400" b="0" i="0" u="none" baseline="0" dirty="0"/>
              <a:t> </a:t>
            </a:r>
            <a:r>
              <a:rPr lang="fr" sz="1400" b="1" i="0" u="none" baseline="0" dirty="0"/>
              <a:t>:</a:t>
            </a:r>
            <a:r>
              <a:rPr lang="fr" sz="1400" b="0" i="0" u="none" baseline="0" dirty="0"/>
              <a:t> Pratiques de manipulation, utilisateurs de moustiquaires, pratiques de lavage et de séchage des moustiquaires.</a:t>
            </a:r>
            <a:endParaRPr lang="fr" sz="1600" noProof="0" dirty="0"/>
          </a:p>
          <a:p>
            <a:pPr lvl="0" algn="l" rtl="0"/>
            <a:r>
              <a:rPr lang="fr" sz="1600" b="0" i="0" u="none" baseline="0" dirty="0"/>
              <a:t>Le </a:t>
            </a:r>
            <a:r>
              <a:rPr lang="fr" sz="1600" b="1" i="0" u="none" baseline="0" dirty="0"/>
              <a:t>modèle à risques proportionnels de Cox</a:t>
            </a:r>
            <a:r>
              <a:rPr lang="fr" sz="1600" b="0" i="0" u="none" baseline="0" dirty="0"/>
              <a:t> a été utilisé pour identifier les facteurs prédictifs de la durée de vie physique.</a:t>
            </a:r>
          </a:p>
          <a:p>
            <a:pPr lvl="1" algn="l" rtl="0"/>
            <a:r>
              <a:rPr lang="fr" sz="1400" b="0" i="0" u="none" baseline="0" dirty="0"/>
              <a:t>Le modèle a utilisé </a:t>
            </a:r>
            <a:r>
              <a:rPr lang="fr" sz="1400" b="1" i="0" u="none" baseline="0" dirty="0"/>
              <a:t>17 466 observations</a:t>
            </a:r>
            <a:r>
              <a:rPr lang="fr" sz="1400" b="0" i="0" u="none" baseline="0" dirty="0"/>
              <a:t> de </a:t>
            </a:r>
            <a:r>
              <a:rPr lang="fr" sz="1400" b="1" i="0" u="none" baseline="0" dirty="0"/>
              <a:t>9 237 MII</a:t>
            </a:r>
            <a:r>
              <a:rPr lang="fr" sz="1400" b="0" i="0" u="none" baseline="0" dirty="0"/>
              <a:t> sur </a:t>
            </a:r>
            <a:r>
              <a:rPr lang="fr" sz="1400" b="1" i="0" u="none" baseline="0" dirty="0"/>
              <a:t>14 218 années-moustiquaires à risque</a:t>
            </a:r>
            <a:r>
              <a:rPr lang="fr" sz="1400" b="0" i="0" u="none" baseline="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F3721-D271-1EB7-AF12-A5842E9D1387}"/>
              </a:ext>
            </a:extLst>
          </p:cNvPr>
          <p:cNvSpPr txBox="1"/>
          <p:nvPr/>
        </p:nvSpPr>
        <p:spPr>
          <a:xfrm>
            <a:off x="7414788" y="4495069"/>
            <a:ext cx="19222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" sz="1400" b="1" i="0" u="none" baseline="0" dirty="0">
                <a:solidFill>
                  <a:schemeClr val="accent2"/>
                </a:solidFill>
              </a:rPr>
              <a:t>Emplacements approximatifs des 37 sites de suivi de la durée de vie inclus dans l’analyse</a:t>
            </a:r>
          </a:p>
        </p:txBody>
      </p:sp>
    </p:spTree>
    <p:extLst>
      <p:ext uri="{BB962C8B-B14F-4D97-AF65-F5344CB8AC3E}">
        <p14:creationId xmlns:p14="http://schemas.microsoft.com/office/powerpoint/2010/main" val="1391575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9B0F5-432C-0EA0-419A-B4D3F5914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D54341-F8C9-8287-F17E-A17539132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fr" sz="3200" b="1" i="0" u="none" baseline="0"/>
              <a:t>Variation de la durée de vie physique des MII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6B6C5736-6CB5-A454-9036-6B2BBCB68DE9}"/>
              </a:ext>
            </a:extLst>
          </p:cNvPr>
          <p:cNvSpPr txBox="1">
            <a:spLocks/>
          </p:cNvSpPr>
          <p:nvPr/>
        </p:nvSpPr>
        <p:spPr>
          <a:xfrm>
            <a:off x="462013" y="1222408"/>
            <a:ext cx="11059427" cy="1193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rtl="0"/>
            <a:r>
              <a:rPr lang="fr" sz="1400" b="0" i="0" u="none" baseline="0" dirty="0"/>
              <a:t>La durée de vie médiane des MII variait de </a:t>
            </a:r>
            <a:r>
              <a:rPr lang="fr" sz="1400" b="1" i="0" u="none" baseline="0" dirty="0"/>
              <a:t>1,6 à 6 ans</a:t>
            </a:r>
            <a:r>
              <a:rPr lang="fr" sz="1400" b="0" i="0" u="none" baseline="0" dirty="0"/>
              <a:t> selon les sites d’étude, avec une valeur médiane globale de </a:t>
            </a:r>
            <a:r>
              <a:rPr lang="fr" sz="1400" b="1" i="0" u="none" baseline="0" dirty="0"/>
              <a:t>2,7 ans</a:t>
            </a:r>
            <a:r>
              <a:rPr lang="fr" sz="1400" b="0" i="0" u="none" baseline="0" dirty="0"/>
              <a:t>.</a:t>
            </a:r>
          </a:p>
          <a:p>
            <a:pPr lvl="0" algn="l" rtl="0"/>
            <a:r>
              <a:rPr lang="fr" sz="1400" b="0" i="0" u="none" baseline="0" dirty="0"/>
              <a:t>Les sites de </a:t>
            </a:r>
            <a:r>
              <a:rPr lang="fr" sz="1400" b="1" i="0" u="none" baseline="0" dirty="0"/>
              <a:t>Côte d’Ivoire</a:t>
            </a:r>
            <a:r>
              <a:rPr lang="fr" sz="1400" b="0" i="0" u="none" baseline="0" dirty="0"/>
              <a:t>, du </a:t>
            </a:r>
            <a:r>
              <a:rPr lang="fr" sz="1400" b="1" i="0" u="none" baseline="0" dirty="0"/>
              <a:t>Liberia</a:t>
            </a:r>
            <a:r>
              <a:rPr lang="fr" sz="1400" b="0" i="0" u="none" baseline="0" dirty="0"/>
              <a:t> et du </a:t>
            </a:r>
            <a:r>
              <a:rPr lang="fr" sz="1400" b="1" i="0" u="none" baseline="0" dirty="0"/>
              <a:t>Nigeria</a:t>
            </a:r>
            <a:r>
              <a:rPr lang="fr" sz="1400" b="0" i="0" u="none" baseline="0" dirty="0"/>
              <a:t> ont enregistré des durées de vie parmi les plus élevées, supérieures à 4,5 ans.</a:t>
            </a:r>
          </a:p>
          <a:p>
            <a:pPr lvl="0" algn="l" rtl="0"/>
            <a:r>
              <a:rPr lang="fr" sz="1400" b="0" i="0" u="none" baseline="0" dirty="0"/>
              <a:t>Les sites du </a:t>
            </a:r>
            <a:r>
              <a:rPr lang="fr" sz="1400" b="1" i="0" u="none" baseline="0" dirty="0"/>
              <a:t>Burundi</a:t>
            </a:r>
            <a:r>
              <a:rPr lang="fr" sz="1400" b="0" i="0" u="none" baseline="0" dirty="0"/>
              <a:t> et de la </a:t>
            </a:r>
            <a:r>
              <a:rPr lang="fr" sz="1400" b="1" i="0" u="none" baseline="0" dirty="0"/>
              <a:t>RDC</a:t>
            </a:r>
            <a:r>
              <a:rPr lang="fr" sz="1400" b="0" i="0" u="none" baseline="0" dirty="0"/>
              <a:t> ont enregistré les durées de vie les plus faibles, avec une valeur médiane inférieure à deux ans.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40E653E-8EA1-D76A-CF78-ED0C14D069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4724424"/>
              </p:ext>
            </p:extLst>
          </p:nvPr>
        </p:nvGraphicFramePr>
        <p:xfrm>
          <a:off x="534835" y="2810577"/>
          <a:ext cx="8079775" cy="3323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9A893BC-E060-881C-5422-34B2E97DCAE5}"/>
              </a:ext>
            </a:extLst>
          </p:cNvPr>
          <p:cNvSpPr txBox="1"/>
          <p:nvPr/>
        </p:nvSpPr>
        <p:spPr>
          <a:xfrm>
            <a:off x="1061542" y="2591383"/>
            <a:ext cx="7428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400" b="1" i="0" u="none" baseline="0">
                <a:solidFill>
                  <a:schemeClr val="accent2"/>
                </a:solidFill>
              </a:rPr>
              <a:t>Durée de vie médiane des MII en années pour les MII de 37 sites d’étude</a:t>
            </a: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81CC23D9-B8F0-6EB7-79FF-F313A193293B}"/>
              </a:ext>
            </a:extLst>
          </p:cNvPr>
          <p:cNvSpPr txBox="1"/>
          <p:nvPr/>
        </p:nvSpPr>
        <p:spPr>
          <a:xfrm>
            <a:off x="1061543" y="4151663"/>
            <a:ext cx="2894507" cy="320675"/>
          </a:xfrm>
          <a:prstGeom prst="rect">
            <a:avLst/>
          </a:prstGeom>
        </p:spPr>
        <p:txBody>
          <a:bodyPr wrap="square" rtlCol="0" anchor="b">
            <a:noAutofit/>
          </a:bodyPr>
          <a:lstStyle/>
          <a:p>
            <a:pPr algn="l" rtl="0">
              <a:lnSpc>
                <a:spcPct val="107000"/>
              </a:lnSpc>
              <a:spcBef>
                <a:spcPts val="600"/>
              </a:spcBef>
              <a:buNone/>
            </a:pPr>
            <a:r>
              <a:rPr lang="fr" sz="1100" b="0" i="0" u="none" kern="1200" baseline="0" dirty="0">
                <a:solidFill>
                  <a:srgbClr val="ED7D3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Durée de vie estimée à trois ans</a:t>
            </a:r>
            <a:endParaRPr lang="fr" sz="1400" dirty="0">
              <a:solidFill>
                <a:srgbClr val="464646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8DAF27-0E57-DF3F-47D6-2D446389B242}"/>
              </a:ext>
            </a:extLst>
          </p:cNvPr>
          <p:cNvSpPr txBox="1"/>
          <p:nvPr/>
        </p:nvSpPr>
        <p:spPr>
          <a:xfrm>
            <a:off x="8614610" y="4312000"/>
            <a:ext cx="2591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" sz="1200" b="0" i="0" u="none" baseline="0" dirty="0">
                <a:solidFill>
                  <a:schemeClr val="accent2"/>
                </a:solidFill>
              </a:rPr>
              <a:t>Les données indiquent la durée de vie médiane des MII en années pour 37 sites d’étude, classés par valeur. Les sites d’étude sont identifiés par le code ISO-3 du pays et un numéro de site.</a:t>
            </a:r>
          </a:p>
          <a:p>
            <a:pPr algn="l" rtl="0"/>
            <a:r>
              <a:rPr lang="fr" sz="1200" b="0" i="0" u="none" baseline="0" dirty="0">
                <a:solidFill>
                  <a:schemeClr val="accent2"/>
                </a:solidFill>
              </a:rPr>
              <a:t>La ligne horizontale orange indique une durée de vie médiane de trois ans.</a:t>
            </a:r>
          </a:p>
        </p:txBody>
      </p:sp>
    </p:spTree>
    <p:extLst>
      <p:ext uri="{BB962C8B-B14F-4D97-AF65-F5344CB8AC3E}">
        <p14:creationId xmlns:p14="http://schemas.microsoft.com/office/powerpoint/2010/main" val="1345623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A322E-3F65-AC12-CAE4-436612F92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F31588F8-B40B-C1F8-737D-3EC2B0854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7" b="3023"/>
          <a:stretch>
            <a:fillRect/>
          </a:stretch>
        </p:blipFill>
        <p:spPr>
          <a:xfrm>
            <a:off x="462013" y="2404426"/>
            <a:ext cx="3700800" cy="379246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8DA8E10-4017-2A9C-008F-E41AEFA9C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fr" sz="3200" b="1" i="0" u="none" baseline="0"/>
              <a:t>Composants de la durée de vie physique des MII</a:t>
            </a:r>
          </a:p>
        </p:txBody>
      </p:sp>
      <p:pic>
        <p:nvPicPr>
          <p:cNvPr id="6" name="Picture 5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39F3EBCC-F7FB-F8B4-3535-DA0B6B0678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89422" y="2889683"/>
            <a:ext cx="6041289" cy="330720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BF43F2-4C14-D4DE-B3BE-D3812097F2C2}"/>
              </a:ext>
            </a:extLst>
          </p:cNvPr>
          <p:cNvSpPr txBox="1">
            <a:spLocks/>
          </p:cNvSpPr>
          <p:nvPr/>
        </p:nvSpPr>
        <p:spPr>
          <a:xfrm>
            <a:off x="462013" y="1077560"/>
            <a:ext cx="11267531" cy="3528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buNone/>
            </a:pPr>
            <a:r>
              <a:rPr lang="fr" sz="1600" b="0" i="0" u="none" baseline="0"/>
              <a:t>La durée de vie des MII est déterminée par la combinaison de l’usure des moustiquaires et des dommages physiques subis par les moustiquaires présentes dans les ménages.</a:t>
            </a:r>
            <a:endParaRPr lang="fr" sz="1600" noProof="0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3C82B90-53E0-563C-0FD9-9337A4060935}"/>
              </a:ext>
            </a:extLst>
          </p:cNvPr>
          <p:cNvSpPr txBox="1">
            <a:spLocks/>
          </p:cNvSpPr>
          <p:nvPr/>
        </p:nvSpPr>
        <p:spPr>
          <a:xfrm>
            <a:off x="520213" y="1620576"/>
            <a:ext cx="5323439" cy="850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buNone/>
            </a:pPr>
            <a:r>
              <a:rPr lang="fr" sz="1600" b="1" i="0" u="none" baseline="0" dirty="0"/>
              <a:t>Usure due à l’utilisation : </a:t>
            </a:r>
            <a:r>
              <a:rPr lang="fr" sz="1600" b="0" i="0" u="none" baseline="0" dirty="0"/>
              <a:t>Le taux d’usure des MII variait de </a:t>
            </a:r>
            <a:r>
              <a:rPr lang="fr" sz="1600" b="1" i="0" u="none" baseline="0" dirty="0"/>
              <a:t>4 à 59 %</a:t>
            </a:r>
            <a:r>
              <a:rPr lang="fr" sz="1600" b="0" i="0" u="none" baseline="0" dirty="0"/>
              <a:t>, avec une valeur médiane de </a:t>
            </a:r>
            <a:r>
              <a:rPr lang="fr" sz="1600" b="1" i="0" u="none" baseline="0" dirty="0"/>
              <a:t>20 %</a:t>
            </a:r>
            <a:r>
              <a:rPr lang="fr" sz="1600" b="0" i="0" u="none" baseline="0" dirty="0"/>
              <a:t> sur l’ensemble des sites.</a:t>
            </a:r>
            <a:endParaRPr lang="fr" sz="1600" b="1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011A803-6973-26C3-9F0C-07BBB709F571}"/>
              </a:ext>
            </a:extLst>
          </p:cNvPr>
          <p:cNvSpPr txBox="1">
            <a:spLocks/>
          </p:cNvSpPr>
          <p:nvPr/>
        </p:nvSpPr>
        <p:spPr>
          <a:xfrm>
            <a:off x="6348348" y="1593423"/>
            <a:ext cx="5559172" cy="850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fr" sz="1600" b="1" i="0" u="none" baseline="0" dirty="0"/>
              <a:t>Intégrité physique : </a:t>
            </a:r>
            <a:r>
              <a:rPr lang="fr" sz="1600" b="0" i="0" u="none" baseline="0" dirty="0"/>
              <a:t>Parmi les moustiquaires encore présentes dans les ménages, la proportion classée comme « </a:t>
            </a:r>
            <a:r>
              <a:rPr lang="fr" sz="1600" b="1" i="0" u="none" baseline="0" dirty="0"/>
              <a:t>déchirée</a:t>
            </a:r>
            <a:r>
              <a:rPr lang="fr" sz="1600" b="0" i="0" u="none" baseline="0" dirty="0"/>
              <a:t> » après trois ans variait de </a:t>
            </a:r>
            <a:r>
              <a:rPr lang="fr" sz="1600" b="1" i="0" u="none" baseline="0" dirty="0"/>
              <a:t>2 à 59 %</a:t>
            </a:r>
            <a:r>
              <a:rPr lang="fr" sz="1600" b="0" i="0" u="none" baseline="0" dirty="0"/>
              <a:t>, avec une valeur médiane de </a:t>
            </a:r>
            <a:r>
              <a:rPr lang="fr" sz="1600" b="1" i="0" u="none" baseline="0" dirty="0"/>
              <a:t>30 %</a:t>
            </a:r>
            <a:r>
              <a:rPr lang="fr" sz="1600" b="0" i="0" u="none" baseline="0" dirty="0"/>
              <a:t>.</a:t>
            </a:r>
            <a:endParaRPr lang="fr" sz="1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23F7DA-EAE9-C50D-C526-1E038B44608C}"/>
              </a:ext>
            </a:extLst>
          </p:cNvPr>
          <p:cNvSpPr txBox="1"/>
          <p:nvPr/>
        </p:nvSpPr>
        <p:spPr>
          <a:xfrm>
            <a:off x="6313027" y="2581906"/>
            <a:ext cx="555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400" b="1" i="0" u="none" baseline="0" dirty="0">
                <a:solidFill>
                  <a:schemeClr val="accent2"/>
                </a:solidFill>
              </a:rPr>
              <a:t>Intégrité physique des MII restantes par site d’étude, au cours du temps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D0B054-3822-66B5-EAC9-1AC34504B085}"/>
              </a:ext>
            </a:extLst>
          </p:cNvPr>
          <p:cNvSpPr txBox="1"/>
          <p:nvPr/>
        </p:nvSpPr>
        <p:spPr>
          <a:xfrm>
            <a:off x="2670427" y="2425238"/>
            <a:ext cx="2785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" sz="1400" b="1" i="0" u="none" baseline="0" dirty="0">
                <a:solidFill>
                  <a:schemeClr val="accent2"/>
                </a:solidFill>
              </a:rPr>
              <a:t>Usure due à l’utilisation depuis la distribution, par site d’étude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B7FBA2-AC38-74D4-C67D-4EC3A8A3A50F}"/>
              </a:ext>
            </a:extLst>
          </p:cNvPr>
          <p:cNvSpPr txBox="1"/>
          <p:nvPr/>
        </p:nvSpPr>
        <p:spPr>
          <a:xfrm>
            <a:off x="4043680" y="4983221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" sz="1100" b="0" i="0" u="none" baseline="0" dirty="0">
                <a:solidFill>
                  <a:schemeClr val="accent2"/>
                </a:solidFill>
              </a:rPr>
              <a:t>La couleur des lignes indique les sites avec les valeurs maximales et minimales (bleu) et les valeurs des quartiles (orange)</a:t>
            </a:r>
          </a:p>
        </p:txBody>
      </p:sp>
    </p:spTree>
    <p:extLst>
      <p:ext uri="{BB962C8B-B14F-4D97-AF65-F5344CB8AC3E}">
        <p14:creationId xmlns:p14="http://schemas.microsoft.com/office/powerpoint/2010/main" val="713692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23C46-3E2B-F7AF-11DF-A2028DE1D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A52486-97D5-CB1C-73B9-753EA12D5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fr" sz="2900" b="1" i="0" u="none" baseline="0" dirty="0"/>
              <a:t>Déterminants de la durée de vie des MII : au niveau du ménage</a:t>
            </a:r>
          </a:p>
        </p:txBody>
      </p:sp>
      <p:pic>
        <p:nvPicPr>
          <p:cNvPr id="11" name="Picture 10" descr="A graph with a chart and a graph with a graph&#10;&#10;AI-generated content may be incorrect.">
            <a:extLst>
              <a:ext uri="{FF2B5EF4-FFF2-40B4-BE49-F238E27FC236}">
                <a16:creationId xmlns:a16="http://schemas.microsoft.com/office/drawing/2014/main" id="{0FC245C9-72A1-786D-834D-94F4E1D638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37" y="1991148"/>
            <a:ext cx="6409136" cy="3842994"/>
          </a:xfrm>
          <a:prstGeom prst="rect">
            <a:avLst/>
          </a:prstGeom>
        </p:spPr>
      </p:pic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DF5446DB-5A81-51D8-9DA2-190AD88AD61A}"/>
              </a:ext>
            </a:extLst>
          </p:cNvPr>
          <p:cNvSpPr txBox="1">
            <a:spLocks/>
          </p:cNvSpPr>
          <p:nvPr/>
        </p:nvSpPr>
        <p:spPr>
          <a:xfrm>
            <a:off x="462012" y="1077560"/>
            <a:ext cx="11343707" cy="404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fr" sz="1600" b="0" i="0" u="none" baseline="0"/>
              <a:t>Dix variables ont été associées de manière indépendante à la durée de vie des MII, dont cinq au niveau du ménage.</a:t>
            </a:r>
            <a:endParaRPr lang="fr" sz="1600" noProof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31F32D-8104-6970-E7F1-80E8722BA749}"/>
              </a:ext>
            </a:extLst>
          </p:cNvPr>
          <p:cNvSpPr txBox="1"/>
          <p:nvPr/>
        </p:nvSpPr>
        <p:spPr>
          <a:xfrm>
            <a:off x="6505424" y="2163946"/>
            <a:ext cx="4833136" cy="738664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fr" sz="1400" b="0" i="0" u="none" baseline="0" dirty="0">
                <a:solidFill>
                  <a:srgbClr val="FF6600"/>
                </a:solidFill>
              </a:rPr>
              <a:t>Les MII dans les </a:t>
            </a:r>
            <a:r>
              <a:rPr lang="fr" sz="1400" b="1" i="0" u="none" baseline="0" dirty="0">
                <a:solidFill>
                  <a:srgbClr val="FF6600"/>
                </a:solidFill>
              </a:rPr>
              <a:t>ménages plus importants</a:t>
            </a:r>
            <a:r>
              <a:rPr lang="fr" sz="1400" b="0" i="0" u="none" baseline="0" dirty="0">
                <a:solidFill>
                  <a:srgbClr val="FF6600"/>
                </a:solidFill>
              </a:rPr>
              <a:t> (4 à 6 personnes et 7 personnes et +) présentaient un risque accru de défaut par rapport aux MII utilisées dans les ménages de 1 à 3 personnes.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1203EE-1568-713A-B449-C821CFC16940}"/>
              </a:ext>
            </a:extLst>
          </p:cNvPr>
          <p:cNvSpPr txBox="1"/>
          <p:nvPr/>
        </p:nvSpPr>
        <p:spPr>
          <a:xfrm>
            <a:off x="6505425" y="3284713"/>
            <a:ext cx="4833135" cy="2246769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fr" sz="1400" b="0" i="0" u="none" baseline="0" dirty="0">
                <a:solidFill>
                  <a:srgbClr val="FF6600"/>
                </a:solidFill>
              </a:rPr>
              <a:t>Les autres facteurs de risque au niveau des ménages pour les MII étaient les suivants :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" sz="1400" b="0" i="0" u="none" baseline="0" dirty="0">
                <a:solidFill>
                  <a:srgbClr val="FF6600"/>
                </a:solidFill>
              </a:rPr>
              <a:t>Les ménages avec </a:t>
            </a:r>
            <a:r>
              <a:rPr lang="fr" sz="1400" b="1" i="0" u="none" baseline="0" dirty="0">
                <a:solidFill>
                  <a:srgbClr val="FF6600"/>
                </a:solidFill>
              </a:rPr>
              <a:t>un ou plusieurs enfants de moins de cinq ans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" sz="1400" b="0" i="0" u="none" baseline="0" dirty="0">
                <a:solidFill>
                  <a:srgbClr val="FF6600"/>
                </a:solidFill>
              </a:rPr>
              <a:t>Les ménages des </a:t>
            </a:r>
            <a:r>
              <a:rPr lang="fr" sz="1400" b="1" i="0" u="none" baseline="0" dirty="0">
                <a:solidFill>
                  <a:srgbClr val="FF6600"/>
                </a:solidFill>
              </a:rPr>
              <a:t>tertiles de richesse intermédiaire et inférieur</a:t>
            </a:r>
            <a:r>
              <a:rPr lang="fr" sz="1400" b="0" i="0" u="none" baseline="0" dirty="0">
                <a:solidFill>
                  <a:srgbClr val="FF6600"/>
                </a:solidFill>
              </a:rPr>
              <a:t> (par rapport au tertile supérieur)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" sz="1400" b="0" i="0" u="none" baseline="0" dirty="0">
                <a:solidFill>
                  <a:srgbClr val="FF6600"/>
                </a:solidFill>
              </a:rPr>
              <a:t>Les ménages déclarant </a:t>
            </a:r>
            <a:r>
              <a:rPr lang="fr" sz="1400" b="1" i="0" u="none" baseline="0" dirty="0">
                <a:solidFill>
                  <a:srgbClr val="FF6600"/>
                </a:solidFill>
              </a:rPr>
              <a:t>stocker des aliments dans des pièces utilisées pour dormir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" sz="1400" b="0" i="0" u="none" baseline="0" dirty="0">
                <a:solidFill>
                  <a:srgbClr val="FF6600"/>
                </a:solidFill>
              </a:rPr>
              <a:t>Les ménages déclarant </a:t>
            </a:r>
            <a:r>
              <a:rPr lang="fr" sz="1400" b="1" i="0" u="none" baseline="0" dirty="0">
                <a:solidFill>
                  <a:srgbClr val="FF6600"/>
                </a:solidFill>
              </a:rPr>
              <a:t>cuisiner dans des pièces utilisées pour dormir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375387A-4FEB-2E9E-2AD3-B8BF088D19FF}"/>
              </a:ext>
            </a:extLst>
          </p:cNvPr>
          <p:cNvCxnSpPr/>
          <p:nvPr/>
        </p:nvCxnSpPr>
        <p:spPr>
          <a:xfrm>
            <a:off x="5088047" y="5784634"/>
            <a:ext cx="1674891" cy="0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B98CFB7-61D5-CA6B-4F5E-EFF5E40B9A1B}"/>
              </a:ext>
            </a:extLst>
          </p:cNvPr>
          <p:cNvSpPr txBox="1"/>
          <p:nvPr/>
        </p:nvSpPr>
        <p:spPr>
          <a:xfrm>
            <a:off x="5506618" y="5780440"/>
            <a:ext cx="2631542" cy="715089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l" rtl="0"/>
            <a:r>
              <a:rPr lang="fr" sz="1200" b="0" i="0" u="none" baseline="0" dirty="0">
                <a:solidFill>
                  <a:srgbClr val="FF6600"/>
                </a:solidFill>
              </a:rPr>
              <a:t>Risque croissant de défaut</a:t>
            </a:r>
            <a:br>
              <a:rPr lang="fr" sz="1200" dirty="0">
                <a:solidFill>
                  <a:srgbClr val="FF6600"/>
                </a:solidFill>
              </a:rPr>
            </a:br>
            <a:r>
              <a:rPr lang="fr" sz="1200" b="0" i="0" u="none" baseline="0" dirty="0">
                <a:solidFill>
                  <a:srgbClr val="FF6600"/>
                </a:solidFill>
              </a:rPr>
              <a:t>(c’est-à-dire que la MII est susceptible de durer moins longtemps)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4F7C37-F01B-63A1-B5E2-20E04FB3CD17}"/>
              </a:ext>
            </a:extLst>
          </p:cNvPr>
          <p:cNvSpPr txBox="1"/>
          <p:nvPr/>
        </p:nvSpPr>
        <p:spPr>
          <a:xfrm>
            <a:off x="772159" y="1467928"/>
            <a:ext cx="5733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400" b="1" i="0" u="none" baseline="0" dirty="0">
                <a:solidFill>
                  <a:schemeClr val="accent2"/>
                </a:solidFill>
              </a:rPr>
              <a:t>Rapports de risque ajustés et intervalles de confiance à 95 % pour les déterminants significatifs de la durée de vie des MII au niveau des ménages</a:t>
            </a:r>
          </a:p>
        </p:txBody>
      </p:sp>
    </p:spTree>
    <p:extLst>
      <p:ext uri="{BB962C8B-B14F-4D97-AF65-F5344CB8AC3E}">
        <p14:creationId xmlns:p14="http://schemas.microsoft.com/office/powerpoint/2010/main" val="2163651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AC9D2-A8AF-167B-9FC4-D9A250669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graph with blue and white text&#10;&#10;AI-generated content may be incorrect.">
            <a:extLst>
              <a:ext uri="{FF2B5EF4-FFF2-40B4-BE49-F238E27FC236}">
                <a16:creationId xmlns:a16="http://schemas.microsoft.com/office/drawing/2014/main" id="{EC674154-2A4A-814F-D3F9-4E6BA1E717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660" y="1945964"/>
            <a:ext cx="6606000" cy="396103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D53AD37-B055-BBAA-2403-9C8C21A0D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fr" sz="3200" b="1" i="0" u="none" baseline="0"/>
              <a:t>Déterminants de la durée de vie des MII : aux niveaux du comportement et de la moustiquaire</a:t>
            </a:r>
            <a:endParaRPr lang="fr" sz="3200" noProof="0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87E3A52-6FBD-936F-C3A0-E3D1BBC11A16}"/>
              </a:ext>
            </a:extLst>
          </p:cNvPr>
          <p:cNvSpPr txBox="1">
            <a:spLocks/>
          </p:cNvSpPr>
          <p:nvPr/>
        </p:nvSpPr>
        <p:spPr>
          <a:xfrm>
            <a:off x="462012" y="1077561"/>
            <a:ext cx="11194708" cy="449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fr" sz="1600" b="0" i="0" u="none" baseline="0" dirty="0"/>
              <a:t>Cinq facteurs liés au comportement et à la moustiquaire ont également été associés à la durée de vie de la moustiquaire.</a:t>
            </a:r>
            <a:endParaRPr lang="fr" sz="1600" noProof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282A12-446B-E501-6AB5-E983E2A82B50}"/>
              </a:ext>
            </a:extLst>
          </p:cNvPr>
          <p:cNvSpPr txBox="1"/>
          <p:nvPr/>
        </p:nvSpPr>
        <p:spPr>
          <a:xfrm>
            <a:off x="6505424" y="2184164"/>
            <a:ext cx="5417916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fr" sz="1200" b="0" i="0" u="none" baseline="0" dirty="0">
                <a:solidFill>
                  <a:schemeClr val="accent4"/>
                </a:solidFill>
              </a:rPr>
              <a:t>Les MII présentaient </a:t>
            </a:r>
            <a:r>
              <a:rPr lang="fr" sz="1200" b="1" i="0" u="none" baseline="0" dirty="0">
                <a:solidFill>
                  <a:schemeClr val="accent4"/>
                </a:solidFill>
              </a:rPr>
              <a:t>deux fois moins</a:t>
            </a:r>
            <a:r>
              <a:rPr lang="fr" sz="1200" b="0" i="0" u="none" baseline="0" dirty="0">
                <a:solidFill>
                  <a:schemeClr val="accent4"/>
                </a:solidFill>
              </a:rPr>
              <a:t> de risques de défaut (53 %) dans les ménages où les répondants ont déclaré à des </a:t>
            </a:r>
            <a:r>
              <a:rPr lang="fr" sz="1200" b="1" i="0" u="none" baseline="0" dirty="0">
                <a:solidFill>
                  <a:schemeClr val="accent4"/>
                </a:solidFill>
              </a:rPr>
              <a:t>niveaux élevés avoir été exposés aux messages sur le CSC et avoir une attitude positive à l’égard de l’entretien</a:t>
            </a:r>
            <a:endParaRPr lang="fr" sz="1200" dirty="0">
              <a:solidFill>
                <a:schemeClr val="accent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0AD248-A0DA-44C4-FB1D-89CF6F7B5623}"/>
              </a:ext>
            </a:extLst>
          </p:cNvPr>
          <p:cNvSpPr txBox="1"/>
          <p:nvPr/>
        </p:nvSpPr>
        <p:spPr>
          <a:xfrm>
            <a:off x="6505424" y="4305273"/>
            <a:ext cx="5417917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fr" sz="1200" b="0" i="0" u="none" baseline="0">
                <a:solidFill>
                  <a:srgbClr val="FF6600"/>
                </a:solidFill>
              </a:rPr>
              <a:t>Les MII </a:t>
            </a:r>
            <a:r>
              <a:rPr lang="fr" sz="1200" b="1" i="0" u="none" baseline="0">
                <a:solidFill>
                  <a:srgbClr val="FF6600"/>
                </a:solidFill>
              </a:rPr>
              <a:t>utilisées par des enfants dormant seuls ou avec des adultes</a:t>
            </a:r>
            <a:r>
              <a:rPr lang="fr" sz="1200" b="0" i="0" u="none" baseline="0">
                <a:solidFill>
                  <a:srgbClr val="FF6600"/>
                </a:solidFill>
              </a:rPr>
              <a:t> présentaient un risque de défaut plus élevé que les moustiquaires utilisées uniquement par des adultes.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3B59148-996A-DCB0-A50F-1E0361121325}"/>
              </a:ext>
            </a:extLst>
          </p:cNvPr>
          <p:cNvCxnSpPr>
            <a:cxnSpLocks/>
          </p:cNvCxnSpPr>
          <p:nvPr/>
        </p:nvCxnSpPr>
        <p:spPr>
          <a:xfrm>
            <a:off x="5196689" y="5816908"/>
            <a:ext cx="1566249" cy="0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BA6E9B3-9FAC-2091-F38D-7C66835AD48C}"/>
              </a:ext>
            </a:extLst>
          </p:cNvPr>
          <p:cNvSpPr txBox="1"/>
          <p:nvPr/>
        </p:nvSpPr>
        <p:spPr>
          <a:xfrm>
            <a:off x="5506617" y="5834230"/>
            <a:ext cx="2759707" cy="715089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l" rtl="0"/>
            <a:r>
              <a:rPr lang="fr" sz="1200" b="0" i="0" u="none" baseline="0" dirty="0">
                <a:solidFill>
                  <a:srgbClr val="FF6600"/>
                </a:solidFill>
              </a:rPr>
              <a:t>Risque croissant de défaut</a:t>
            </a:r>
            <a:br>
              <a:rPr lang="fr" sz="1200" dirty="0">
                <a:solidFill>
                  <a:srgbClr val="FF6600"/>
                </a:solidFill>
              </a:rPr>
            </a:br>
            <a:r>
              <a:rPr lang="fr" sz="1200" b="0" i="0" u="none" baseline="0" dirty="0">
                <a:solidFill>
                  <a:srgbClr val="FF6600"/>
                </a:solidFill>
              </a:rPr>
              <a:t>(c’est-à-dire que la MII est susceptible de durer moins longtemps)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94129D5-27EA-0C6E-A384-1048E946CC74}"/>
              </a:ext>
            </a:extLst>
          </p:cNvPr>
          <p:cNvCxnSpPr>
            <a:cxnSpLocks/>
          </p:cNvCxnSpPr>
          <p:nvPr/>
        </p:nvCxnSpPr>
        <p:spPr>
          <a:xfrm flipH="1">
            <a:off x="3766242" y="5816908"/>
            <a:ext cx="1358019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9B13B09-030D-0D01-699B-F064CFC1D849}"/>
              </a:ext>
            </a:extLst>
          </p:cNvPr>
          <p:cNvSpPr txBox="1"/>
          <p:nvPr/>
        </p:nvSpPr>
        <p:spPr>
          <a:xfrm>
            <a:off x="2153920" y="5827666"/>
            <a:ext cx="2759707" cy="715089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 rtl="0"/>
            <a:r>
              <a:rPr lang="fr" sz="1200" b="0" i="0" u="none" baseline="0" dirty="0">
                <a:solidFill>
                  <a:schemeClr val="accent4"/>
                </a:solidFill>
              </a:rPr>
              <a:t>Risque décroissant de défaut</a:t>
            </a:r>
            <a:br>
              <a:rPr lang="fr" sz="1200" dirty="0">
                <a:solidFill>
                  <a:schemeClr val="accent4"/>
                </a:solidFill>
              </a:rPr>
            </a:br>
            <a:r>
              <a:rPr lang="fr" sz="1200" b="0" i="0" u="none" baseline="0" dirty="0">
                <a:solidFill>
                  <a:schemeClr val="accent4"/>
                </a:solidFill>
              </a:rPr>
              <a:t>(c’est-à-dire que la MII est susceptible de durer plus longtemps)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ED810A-ACE6-E720-4C53-F97863BC22E1}"/>
              </a:ext>
            </a:extLst>
          </p:cNvPr>
          <p:cNvSpPr txBox="1"/>
          <p:nvPr/>
        </p:nvSpPr>
        <p:spPr>
          <a:xfrm>
            <a:off x="6505424" y="3730825"/>
            <a:ext cx="5417917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fr" sz="1200" b="0" i="0" u="none" baseline="0">
                <a:solidFill>
                  <a:schemeClr val="accent4"/>
                </a:solidFill>
              </a:rPr>
              <a:t>Les MII qui n’ont </a:t>
            </a:r>
            <a:r>
              <a:rPr lang="fr" sz="1200" b="1" i="0" u="none" baseline="0">
                <a:solidFill>
                  <a:schemeClr val="accent4"/>
                </a:solidFill>
              </a:rPr>
              <a:t>jamais été séchées sur des buissons</a:t>
            </a:r>
            <a:r>
              <a:rPr lang="fr" sz="1200" b="0" i="0" u="none" baseline="0">
                <a:solidFill>
                  <a:schemeClr val="accent4"/>
                </a:solidFill>
              </a:rPr>
              <a:t> présentaient un risque de défaut inférieur de 18 %.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5C3797-BB93-DF2B-70D6-9CF9DEF138D1}"/>
              </a:ext>
            </a:extLst>
          </p:cNvPr>
          <p:cNvSpPr txBox="1"/>
          <p:nvPr/>
        </p:nvSpPr>
        <p:spPr>
          <a:xfrm>
            <a:off x="6505424" y="3076033"/>
            <a:ext cx="5417915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fr" sz="1200" b="0" i="0" u="none" baseline="0">
                <a:solidFill>
                  <a:schemeClr val="accent4"/>
                </a:solidFill>
              </a:rPr>
              <a:t>Les MII </a:t>
            </a:r>
            <a:r>
              <a:rPr lang="fr" sz="1200" b="1" i="0" u="none" baseline="0">
                <a:solidFill>
                  <a:schemeClr val="accent4"/>
                </a:solidFill>
              </a:rPr>
              <a:t>toujours repliées</a:t>
            </a:r>
            <a:r>
              <a:rPr lang="fr" sz="1200" b="0" i="0" u="none" baseline="0">
                <a:solidFill>
                  <a:schemeClr val="accent4"/>
                </a:solidFill>
              </a:rPr>
              <a:t> lorsqu’elles ne sont pas utilisées présentaient un risque de défaut réduit de 38 %.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B2BA8-28F3-B9CD-5E04-C862B3D05680}"/>
              </a:ext>
            </a:extLst>
          </p:cNvPr>
          <p:cNvSpPr txBox="1"/>
          <p:nvPr/>
        </p:nvSpPr>
        <p:spPr>
          <a:xfrm>
            <a:off x="268660" y="1481671"/>
            <a:ext cx="6494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400" b="1" i="0" u="none" baseline="0" dirty="0">
                <a:solidFill>
                  <a:schemeClr val="accent2"/>
                </a:solidFill>
              </a:rPr>
              <a:t>Rapports de risque ajustés et intervalles de confiance à 95 % pour les déterminants significatifs de la durée de vie des MII aux niveaux du comportement et des MII</a:t>
            </a:r>
          </a:p>
        </p:txBody>
      </p:sp>
    </p:spTree>
    <p:extLst>
      <p:ext uri="{BB962C8B-B14F-4D97-AF65-F5344CB8AC3E}">
        <p14:creationId xmlns:p14="http://schemas.microsoft.com/office/powerpoint/2010/main" val="830287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0890F-A920-DDB6-BC6B-34C19BF63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C25C2E-EC5E-56ED-2084-B5813F95C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fr" sz="3200" b="1" i="0" u="none" baseline="0"/>
              <a:t>Déterminants de la durée de vie des MII : résultats du modèle (référence)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22ED86-A44B-BDE1-65FD-DAB6A24A80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33" y="1929083"/>
            <a:ext cx="5449504" cy="40846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791135-187A-3000-665B-5C4965BD7E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663" y="1569513"/>
            <a:ext cx="5449504" cy="44442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9B112F-54F0-2325-4707-84D5C5D20110}"/>
              </a:ext>
            </a:extLst>
          </p:cNvPr>
          <p:cNvSpPr txBox="1"/>
          <p:nvPr/>
        </p:nvSpPr>
        <p:spPr>
          <a:xfrm>
            <a:off x="897783" y="1145455"/>
            <a:ext cx="4723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400" b="1" i="0" u="none" baseline="0">
                <a:solidFill>
                  <a:schemeClr val="accent2"/>
                </a:solidFill>
              </a:rPr>
              <a:t>Déterminants au niveau du ménage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D0B4EF-27A0-F912-0946-F9282C92CB20}"/>
              </a:ext>
            </a:extLst>
          </p:cNvPr>
          <p:cNvSpPr txBox="1"/>
          <p:nvPr/>
        </p:nvSpPr>
        <p:spPr>
          <a:xfrm>
            <a:off x="6570613" y="1145454"/>
            <a:ext cx="4723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400" b="1" i="0" u="none" baseline="0">
                <a:solidFill>
                  <a:schemeClr val="accent2"/>
                </a:solidFill>
              </a:rPr>
              <a:t>Déterminants aux niveaux du comportement et de la MII</a:t>
            </a:r>
          </a:p>
        </p:txBody>
      </p:sp>
    </p:spTree>
    <p:extLst>
      <p:ext uri="{BB962C8B-B14F-4D97-AF65-F5344CB8AC3E}">
        <p14:creationId xmlns:p14="http://schemas.microsoft.com/office/powerpoint/2010/main" val="1678110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A1FB9-7730-CA93-FCAC-135CAF014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605FEF-0401-618F-692E-2BDA683E0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fr" sz="3200" b="1" i="0" u="none" baseline="0"/>
              <a:t>Résumé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1A42D646-3EFC-D56C-DF1F-B739F2EE319F}"/>
              </a:ext>
            </a:extLst>
          </p:cNvPr>
          <p:cNvSpPr txBox="1">
            <a:spLocks/>
          </p:cNvSpPr>
          <p:nvPr/>
        </p:nvSpPr>
        <p:spPr>
          <a:xfrm>
            <a:off x="534838" y="1369732"/>
            <a:ext cx="11586042" cy="4764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fr" sz="1600" b="0" i="0" u="none" baseline="0" dirty="0"/>
              <a:t>La durée de vie médiane des MII, qui est de </a:t>
            </a:r>
            <a:r>
              <a:rPr lang="fr" sz="1600" b="1" i="0" u="none" baseline="0" dirty="0"/>
              <a:t>2,7 ans</a:t>
            </a:r>
            <a:r>
              <a:rPr lang="fr" sz="1600" b="0" i="0" u="none" baseline="0" dirty="0"/>
              <a:t> sur les 37 sites étudiés, est proche de l’hypothèse de trois ans couramment utilisée pour la planification, mais elle </a:t>
            </a:r>
            <a:r>
              <a:rPr lang="fr" sz="1600" b="1" i="0" u="none" baseline="0" dirty="0"/>
              <a:t>masque d’importantes variations d’un pays à l’autre et d’un contexte à l’autre</a:t>
            </a:r>
            <a:r>
              <a:rPr lang="fr" sz="1600" b="0" i="0" u="none" baseline="0" dirty="0"/>
              <a:t>.</a:t>
            </a:r>
          </a:p>
          <a:p>
            <a:pPr algn="l" rtl="0"/>
            <a:r>
              <a:rPr lang="fr" sz="1600" b="0" i="0" u="none" baseline="0" dirty="0"/>
              <a:t>Dix variables ont été identifiées comme étant associées de manière indépendante à la durée de vie des MII.</a:t>
            </a:r>
            <a:endParaRPr lang="fr" sz="1600" noProof="0" dirty="0"/>
          </a:p>
          <a:p>
            <a:pPr lvl="1" algn="l" rtl="0"/>
            <a:r>
              <a:rPr lang="fr" sz="1600" b="1" i="0" u="none" baseline="0" dirty="0"/>
              <a:t>L’exposition répétée aux messages sur le CSC combinée à une attitude positive constante à l’égard de l’entretien des moustiquaires</a:t>
            </a:r>
            <a:r>
              <a:rPr lang="fr" sz="1600" b="0" i="0" u="none" baseline="0" dirty="0"/>
              <a:t> a été très protectrice, </a:t>
            </a:r>
            <a:r>
              <a:rPr lang="fr" sz="1600" b="1" i="0" u="none" baseline="0" dirty="0">
                <a:solidFill>
                  <a:schemeClr val="accent4"/>
                </a:solidFill>
              </a:rPr>
              <a:t>ajoutant neuf à dix mois de durée de vie aux MII</a:t>
            </a:r>
            <a:r>
              <a:rPr lang="fr" sz="1600" b="0" i="0" u="none" baseline="0" dirty="0"/>
              <a:t> par rapport aux MII dans les ménages peu exposés et ayant une moins bonne attitude à l’égard de l’entretien des moustiquaires.</a:t>
            </a:r>
          </a:p>
          <a:p>
            <a:pPr lvl="1" algn="l" rtl="0"/>
            <a:r>
              <a:rPr lang="fr" sz="1600" b="1" i="0" u="none" baseline="0" dirty="0"/>
              <a:t>Le fait de replier les MII lorsqu’elles ne sont pas utilisées</a:t>
            </a:r>
            <a:r>
              <a:rPr lang="fr" sz="1600" b="0" i="0" u="none" baseline="0" dirty="0"/>
              <a:t> a également été très protecteur, équivalant à </a:t>
            </a:r>
            <a:r>
              <a:rPr lang="fr" sz="1600" b="1" i="0" u="none" baseline="0" dirty="0">
                <a:solidFill>
                  <a:schemeClr val="accent4"/>
                </a:solidFill>
              </a:rPr>
              <a:t>sept à huit mois de durée de vie supplémentaire</a:t>
            </a:r>
            <a:r>
              <a:rPr lang="fr" sz="1600" b="0" i="0" u="none" baseline="0" dirty="0"/>
              <a:t> par rapport aux moustiquaires laissées suspendues pendant la journée.</a:t>
            </a:r>
          </a:p>
          <a:p>
            <a:pPr lvl="1" algn="l" rtl="0"/>
            <a:r>
              <a:rPr lang="fr" sz="1600" b="0" i="0" u="none" baseline="0" dirty="0"/>
              <a:t>Le fait de </a:t>
            </a:r>
            <a:r>
              <a:rPr lang="fr" sz="1600" b="1" i="0" u="none" baseline="0" dirty="0"/>
              <a:t>cuisiner</a:t>
            </a:r>
            <a:r>
              <a:rPr lang="fr" sz="1600" b="0" i="0" u="none" baseline="0" dirty="0"/>
              <a:t> et de </a:t>
            </a:r>
            <a:r>
              <a:rPr lang="fr" sz="1600" b="1" i="0" u="none" baseline="0" dirty="0"/>
              <a:t>stocker</a:t>
            </a:r>
            <a:r>
              <a:rPr lang="fr" sz="1600" b="0" i="0" u="none" baseline="0" dirty="0"/>
              <a:t> </a:t>
            </a:r>
            <a:r>
              <a:rPr lang="fr" sz="1600" b="1" i="0" u="none" baseline="0" dirty="0"/>
              <a:t>des aliments dans les espaces de sommeil</a:t>
            </a:r>
            <a:r>
              <a:rPr lang="fr" sz="1600" b="0" i="0" u="none" baseline="0" dirty="0"/>
              <a:t>, le séchage des MII sur des </a:t>
            </a:r>
            <a:r>
              <a:rPr lang="fr" sz="1600" b="1" i="0" u="none" baseline="0" dirty="0"/>
              <a:t>buissons</a:t>
            </a:r>
            <a:r>
              <a:rPr lang="fr" sz="1600" b="0" i="0" u="none" baseline="0" dirty="0"/>
              <a:t> après leur lavage et le fait de dormir directement </a:t>
            </a:r>
            <a:r>
              <a:rPr lang="fr" sz="1600" b="1" i="0" u="none" baseline="0" dirty="0"/>
              <a:t>sur</a:t>
            </a:r>
            <a:r>
              <a:rPr lang="fr" sz="1600" b="0" i="0" u="none" baseline="0" dirty="0"/>
              <a:t> </a:t>
            </a:r>
            <a:r>
              <a:rPr lang="fr" sz="1600" b="1" i="0" u="none" baseline="0" dirty="0"/>
              <a:t>le sol ou sur des tapis rudimentaires</a:t>
            </a:r>
            <a:r>
              <a:rPr lang="fr" sz="1600" b="0" i="0" u="none" baseline="0" dirty="0"/>
              <a:t> étaient tous associés de manière indépendante à une réduction de la durée de vie des moustiquaires.</a:t>
            </a:r>
          </a:p>
          <a:p>
            <a:pPr lvl="1" algn="l" rtl="0"/>
            <a:r>
              <a:rPr lang="fr" sz="1600" b="0" i="0" u="none" baseline="0" dirty="0"/>
              <a:t>Les MII dans des </a:t>
            </a:r>
            <a:r>
              <a:rPr lang="fr" sz="1600" b="1" i="0" u="none" baseline="0" dirty="0"/>
              <a:t>ménages plus importants</a:t>
            </a:r>
            <a:r>
              <a:rPr lang="fr" sz="1600" b="0" i="0" u="none" baseline="0" dirty="0"/>
              <a:t>, </a:t>
            </a:r>
            <a:r>
              <a:rPr lang="fr" sz="1600" b="1" i="0" u="none" baseline="0" dirty="0"/>
              <a:t>les ménages moins aisés</a:t>
            </a:r>
            <a:r>
              <a:rPr lang="fr" sz="1600" b="0" i="0" u="none" baseline="0" dirty="0"/>
              <a:t> et les ménages </a:t>
            </a:r>
            <a:r>
              <a:rPr lang="fr" sz="1600" b="1" i="0" u="none" baseline="0" dirty="0"/>
              <a:t>avec de jeunes enfants</a:t>
            </a:r>
            <a:r>
              <a:rPr lang="fr" sz="1600" b="0" i="0" u="none" baseline="0" dirty="0"/>
              <a:t> présentaient également un plus grand risque de défaut.</a:t>
            </a:r>
            <a:endParaRPr lang="fr" sz="1600" noProof="0" dirty="0"/>
          </a:p>
          <a:p>
            <a:pPr algn="l" rtl="0"/>
            <a:r>
              <a:rPr lang="fr" sz="1600" b="0" i="0" u="none" baseline="0" dirty="0"/>
              <a:t>Bien que certains de ces facteurs échappent au contrôle direct des ménages, ces résultats suggèrent que </a:t>
            </a:r>
            <a:r>
              <a:rPr lang="fr" sz="1600" b="1" i="0" u="none" baseline="0" dirty="0"/>
              <a:t>les interventions visant à améliorer les pratiques des ménages et l’attitude à l’égard de l’entretien des moustiquaires</a:t>
            </a:r>
            <a:r>
              <a:rPr lang="fr" sz="1600" b="0" i="0" u="none" baseline="0" dirty="0"/>
              <a:t> sont susceptibles de prolonger de manière significative la durée de vie utile des MII.</a:t>
            </a:r>
          </a:p>
        </p:txBody>
      </p:sp>
    </p:spTree>
    <p:extLst>
      <p:ext uri="{BB962C8B-B14F-4D97-AF65-F5344CB8AC3E}">
        <p14:creationId xmlns:p14="http://schemas.microsoft.com/office/powerpoint/2010/main" val="946704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B0F0"/>
      </a:hlink>
      <a:folHlink>
        <a:srgbClr val="0070C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11AF2F54683D48B47D51E7C5C20D0A" ma:contentTypeVersion="21" ma:contentTypeDescription="Create a new document." ma:contentTypeScope="" ma:versionID="67e23168296dbef254ed7be7877333ac">
  <xsd:schema xmlns:xsd="http://www.w3.org/2001/XMLSchema" xmlns:xs="http://www.w3.org/2001/XMLSchema" xmlns:p="http://schemas.microsoft.com/office/2006/metadata/properties" xmlns:ns2="7a2ce8f2-2204-4367-a41c-b735e7c03037" xmlns:ns3="f53cdae7-58e9-463a-80c4-ff1f1a52caeb" targetNamespace="http://schemas.microsoft.com/office/2006/metadata/properties" ma:root="true" ma:fieldsID="ffa3534aa893815c5c339e0e7d3cea47" ns2:_="" ns3:_="">
    <xsd:import namespace="7a2ce8f2-2204-4367-a41c-b735e7c03037"/>
    <xsd:import namespace="f53cdae7-58e9-463a-80c4-ff1f1a52ca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Pers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ce8f2-2204-4367-a41c-b735e7c030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f481388-e4f2-439f-bf9b-297394910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erson" ma:index="26" nillable="true" ma:displayName="Person" ma:format="Dropdown" ma:list="UserInfo" ma:SharePointGroup="0" ma:internalName="Perso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3cdae7-58e9-463a-80c4-ff1f1a52cae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80ac432-b52e-4b43-bc4d-225ae3d48219}" ma:internalName="TaxCatchAll" ma:showField="CatchAllData" ma:web="f53cdae7-58e9-463a-80c4-ff1f1a52ca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53cdae7-58e9-463a-80c4-ff1f1a52caeb">
      <UserInfo>
        <DisplayName/>
        <AccountId xsi:nil="true"/>
        <AccountType/>
      </UserInfo>
    </SharedWithUsers>
    <lcf76f155ced4ddcb4097134ff3c332f xmlns="7a2ce8f2-2204-4367-a41c-b735e7c03037">
      <Terms xmlns="http://schemas.microsoft.com/office/infopath/2007/PartnerControls"/>
    </lcf76f155ced4ddcb4097134ff3c332f>
    <TaxCatchAll xmlns="f53cdae7-58e9-463a-80c4-ff1f1a52caeb" xsi:nil="true"/>
    <Person xmlns="7a2ce8f2-2204-4367-a41c-b735e7c03037">
      <UserInfo>
        <DisplayName/>
        <AccountId xsi:nil="true"/>
        <AccountType/>
      </UserInfo>
    </Person>
  </documentManagement>
</p:properties>
</file>

<file path=customXml/itemProps1.xml><?xml version="1.0" encoding="utf-8"?>
<ds:datastoreItem xmlns:ds="http://schemas.openxmlformats.org/officeDocument/2006/customXml" ds:itemID="{C33C15EE-E4B5-43D0-9DAC-84F31B4787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975A77-C4B5-4796-AFD0-3BFDCE5676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2ce8f2-2204-4367-a41c-b735e7c03037"/>
    <ds:schemaRef ds:uri="f53cdae7-58e9-463a-80c4-ff1f1a52ca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5794AF-D17A-4E7B-83D9-51B141DC290B}">
  <ds:schemaRefs>
    <ds:schemaRef ds:uri="http://schemas.microsoft.com/office/2006/documentManagement/types"/>
    <ds:schemaRef ds:uri="http://schemas.openxmlformats.org/package/2006/metadata/core-properties"/>
    <ds:schemaRef ds:uri="f53cdae7-58e9-463a-80c4-ff1f1a52caeb"/>
    <ds:schemaRef ds:uri="http://www.w3.org/XML/1998/namespace"/>
    <ds:schemaRef ds:uri="7a2ce8f2-2204-4367-a41c-b735e7c03037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1653</Words>
  <Application>Microsoft Office PowerPoint</Application>
  <PresentationFormat>Widescreen</PresentationFormat>
  <Paragraphs>82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Déterminants de la durée de vie des MII en Afrique subsaharienne : analyse secondaire de 37 sites de suivi de la durée de vie</vt:lpstr>
      <vt:lpstr>Contexte</vt:lpstr>
      <vt:lpstr>Méthodes</vt:lpstr>
      <vt:lpstr>Variation de la durée de vie physique des MII</vt:lpstr>
      <vt:lpstr>Composants de la durée de vie physique des MII</vt:lpstr>
      <vt:lpstr>Déterminants de la durée de vie des MII : au niveau du ménage</vt:lpstr>
      <vt:lpstr>Déterminants de la durée de vie des MII : aux niveaux du comportement et de la moustiquaire</vt:lpstr>
      <vt:lpstr>Déterminants de la durée de vie des MII : résultats du modèle (référence)</vt:lpstr>
      <vt:lpstr>Résumé</vt:lpstr>
      <vt:lpstr>Implications pour la programmation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steve@trophealth.com</dc:creator>
  <cp:lastModifiedBy>Laura Defèche</cp:lastModifiedBy>
  <cp:revision>13</cp:revision>
  <cp:lastPrinted>2025-10-23T09:43:19Z</cp:lastPrinted>
  <dcterms:created xsi:type="dcterms:W3CDTF">2021-03-25T19:20:44Z</dcterms:created>
  <dcterms:modified xsi:type="dcterms:W3CDTF">2025-11-26T13:09:06Z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0x010100BF11AF2F54683D48B47D51E7C5C20D0A</vt:lpwstr>
  </property>
  <property fmtid="{D5CDD505-2E9C-101B-9397-08002B2CF9AE}" pid="3" name="Order">
    <vt:r8>5254800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  <property fmtid="{D5CDD505-2E9C-101B-9397-08002B2CF9AE}" pid="11" name="MSIP_Label_6627b15a-80ec-4ef7-8353-f32e3c89bf3e_Enabled">
    <vt:lpwstr>true</vt:lpwstr>
  </property>
  <property fmtid="{D5CDD505-2E9C-101B-9397-08002B2CF9AE}" pid="12" name="MSIP_Label_6627b15a-80ec-4ef7-8353-f32e3c89bf3e_SetDate">
    <vt:lpwstr>2024-01-25T16:37:31Z</vt:lpwstr>
  </property>
  <property fmtid="{D5CDD505-2E9C-101B-9397-08002B2CF9AE}" pid="13" name="MSIP_Label_6627b15a-80ec-4ef7-8353-f32e3c89bf3e_Method">
    <vt:lpwstr>Privileged</vt:lpwstr>
  </property>
  <property fmtid="{D5CDD505-2E9C-101B-9397-08002B2CF9AE}" pid="14" name="MSIP_Label_6627b15a-80ec-4ef7-8353-f32e3c89bf3e_Name">
    <vt:lpwstr>IFRC Internal</vt:lpwstr>
  </property>
  <property fmtid="{D5CDD505-2E9C-101B-9397-08002B2CF9AE}" pid="15" name="MSIP_Label_6627b15a-80ec-4ef7-8353-f32e3c89bf3e_SiteId">
    <vt:lpwstr>a2b53be5-734e-4e6c-ab0d-d184f60fd917</vt:lpwstr>
  </property>
  <property fmtid="{D5CDD505-2E9C-101B-9397-08002B2CF9AE}" pid="16" name="MSIP_Label_6627b15a-80ec-4ef7-8353-f32e3c89bf3e_ActionId">
    <vt:lpwstr>3f2959d2-479b-4087-ae4d-571c328205ed</vt:lpwstr>
  </property>
  <property fmtid="{D5CDD505-2E9C-101B-9397-08002B2CF9AE}" pid="17" name="MSIP_Label_6627b15a-80ec-4ef7-8353-f32e3c89bf3e_ContentBits">
    <vt:lpwstr>2</vt:lpwstr>
  </property>
  <property fmtid="{D5CDD505-2E9C-101B-9397-08002B2CF9AE}" pid="18" name="ClassificationContentMarkingFooterLocations">
    <vt:lpwstr>Office Theme:5</vt:lpwstr>
  </property>
  <property fmtid="{D5CDD505-2E9C-101B-9397-08002B2CF9AE}" pid="19" name="ClassificationContentMarkingFooterText">
    <vt:lpwstr>Internal</vt:lpwstr>
  </property>
</Properties>
</file>