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7" r:id="rId5"/>
    <p:sldId id="277" r:id="rId6"/>
    <p:sldId id="324" r:id="rId7"/>
    <p:sldId id="325" r:id="rId8"/>
    <p:sldId id="326" r:id="rId9"/>
    <p:sldId id="327" r:id="rId10"/>
    <p:sldId id="332" r:id="rId11"/>
    <p:sldId id="331" r:id="rId12"/>
    <p:sldId id="328" r:id="rId13"/>
    <p:sldId id="329" r:id="rId14"/>
    <p:sldId id="260" r:id="rId15"/>
  </p:sldIdLst>
  <p:sldSz cx="12192000" cy="6858000"/>
  <p:notesSz cx="6886575" cy="100171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DC8741-3B07-310F-DB27-9037D5B4BD51}" name="Viv Seabright" initials="VS" userId="960b78e00533130e" providerId="Windows Live"/>
  <p188:author id="{C016208A-BAED-740E-6603-C9BF0F53BAA4}" name="Eleanore Sternberg | Tropical Health" initials="ES" userId="S::Eleanore@trophealth.com::fc5c40e3-42bf-4d73-907d-c6feae9991a5" providerId="AD"/>
  <p188:author id="{D6C788C1-FCAC-1C6A-773B-7CACB4EFCA95}" name="Steve Poyer  | Tropical Health" initials="SP" userId="S::steve@trophealth.com::d9aa2b46-98b6-4eb5-89bb-6e82ef6edbad" providerId="AD"/>
  <p188:author id="{2BF015E9-BFE2-390A-55E3-98F6ED96058F}" name="Marcy Erskine" initials="ME" userId="bb6c6b859303a33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CC"/>
    <a:srgbClr val="FF9900"/>
    <a:srgbClr val="FFFFFF"/>
    <a:srgbClr val="D9F1EA"/>
    <a:srgbClr val="FF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11704B-E1A6-49F7-9C0D-3602716CADDC}" v="1" dt="2025-11-03T09:53:40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 autoAdjust="0"/>
    <p:restoredTop sz="95033" autoAdjust="0"/>
  </p:normalViewPr>
  <p:slideViewPr>
    <p:cSldViewPr snapToGrid="0">
      <p:cViewPr varScale="1">
        <p:scale>
          <a:sx n="75" d="100"/>
          <a:sy n="75" d="100"/>
        </p:scale>
        <p:origin x="12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'DM sites + RD scores'!$L$1</c:f>
              <c:strCache>
                <c:ptCount val="1"/>
                <c:pt idx="0">
                  <c:v>m36surv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'DM sites + RD scores'!$K$2:$K$38</c:f>
              <c:strCache>
                <c:ptCount val="37"/>
                <c:pt idx="0">
                  <c:v>DRC 1</c:v>
                </c:pt>
                <c:pt idx="1">
                  <c:v>BDI 1</c:v>
                </c:pt>
                <c:pt idx="2">
                  <c:v>BDI 2</c:v>
                </c:pt>
                <c:pt idx="3">
                  <c:v>MDG 1</c:v>
                </c:pt>
                <c:pt idx="4">
                  <c:v>MDG 2</c:v>
                </c:pt>
                <c:pt idx="5">
                  <c:v>MDG 3</c:v>
                </c:pt>
                <c:pt idx="6">
                  <c:v>NER 1</c:v>
                </c:pt>
                <c:pt idx="7">
                  <c:v>KEN 1</c:v>
                </c:pt>
                <c:pt idx="8">
                  <c:v>RWA 1</c:v>
                </c:pt>
                <c:pt idx="9">
                  <c:v>NER 2</c:v>
                </c:pt>
                <c:pt idx="10">
                  <c:v>MDG4</c:v>
                </c:pt>
                <c:pt idx="11">
                  <c:v>SLE 1</c:v>
                </c:pt>
                <c:pt idx="12">
                  <c:v>MOZ 1</c:v>
                </c:pt>
                <c:pt idx="13">
                  <c:v>DRC 2</c:v>
                </c:pt>
                <c:pt idx="14">
                  <c:v>GHA 1</c:v>
                </c:pt>
                <c:pt idx="15">
                  <c:v>ZMB 1</c:v>
                </c:pt>
                <c:pt idx="16">
                  <c:v>KEN 2</c:v>
                </c:pt>
                <c:pt idx="17">
                  <c:v>BFA 1</c:v>
                </c:pt>
                <c:pt idx="18">
                  <c:v>BFA 2</c:v>
                </c:pt>
                <c:pt idx="19">
                  <c:v>ZNZ 1</c:v>
                </c:pt>
                <c:pt idx="20">
                  <c:v>MOZ 2</c:v>
                </c:pt>
                <c:pt idx="21">
                  <c:v>ZMB 2</c:v>
                </c:pt>
                <c:pt idx="22">
                  <c:v>GHA 2</c:v>
                </c:pt>
                <c:pt idx="23">
                  <c:v>ZNZ 2</c:v>
                </c:pt>
                <c:pt idx="24">
                  <c:v>SLE 2</c:v>
                </c:pt>
                <c:pt idx="25">
                  <c:v>MOZ 3</c:v>
                </c:pt>
                <c:pt idx="26">
                  <c:v>RWA 2</c:v>
                </c:pt>
                <c:pt idx="27">
                  <c:v>BFA 3</c:v>
                </c:pt>
                <c:pt idx="28">
                  <c:v>NGA 1</c:v>
                </c:pt>
                <c:pt idx="29">
                  <c:v>NGA 2</c:v>
                </c:pt>
                <c:pt idx="30">
                  <c:v>RWA 3</c:v>
                </c:pt>
                <c:pt idx="31">
                  <c:v>LIB 1</c:v>
                </c:pt>
                <c:pt idx="32">
                  <c:v>RWA 4</c:v>
                </c:pt>
                <c:pt idx="33">
                  <c:v>CIV 1</c:v>
                </c:pt>
                <c:pt idx="34">
                  <c:v>LIB 2</c:v>
                </c:pt>
                <c:pt idx="35">
                  <c:v>NGA 3</c:v>
                </c:pt>
                <c:pt idx="36">
                  <c:v>CIV 2</c:v>
                </c:pt>
              </c:strCache>
            </c:strRef>
          </c:cat>
          <c:val>
            <c:numRef>
              <c:f>'DM sites + RD scores'!$L$2:$L$38</c:f>
              <c:numCache>
                <c:formatCode>0.0</c:formatCode>
                <c:ptCount val="37"/>
                <c:pt idx="0">
                  <c:v>1.6</c:v>
                </c:pt>
                <c:pt idx="1">
                  <c:v>1.7</c:v>
                </c:pt>
                <c:pt idx="2">
                  <c:v>1.9</c:v>
                </c:pt>
                <c:pt idx="3">
                  <c:v>2</c:v>
                </c:pt>
                <c:pt idx="4">
                  <c:v>2.1</c:v>
                </c:pt>
                <c:pt idx="5">
                  <c:v>2.1</c:v>
                </c:pt>
                <c:pt idx="6">
                  <c:v>2.1</c:v>
                </c:pt>
                <c:pt idx="7">
                  <c:v>2.1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2.2000000000000002</c:v>
                </c:pt>
                <c:pt idx="12">
                  <c:v>2.2000000000000002</c:v>
                </c:pt>
                <c:pt idx="13">
                  <c:v>2.2000000000000002</c:v>
                </c:pt>
                <c:pt idx="14">
                  <c:v>2.2999999999999998</c:v>
                </c:pt>
                <c:pt idx="15">
                  <c:v>2.2999999999999998</c:v>
                </c:pt>
                <c:pt idx="16">
                  <c:v>2.5</c:v>
                </c:pt>
                <c:pt idx="17">
                  <c:v>2.6</c:v>
                </c:pt>
                <c:pt idx="18">
                  <c:v>2.7</c:v>
                </c:pt>
                <c:pt idx="19">
                  <c:v>2.7</c:v>
                </c:pt>
                <c:pt idx="20">
                  <c:v>2.7</c:v>
                </c:pt>
                <c:pt idx="21">
                  <c:v>2.8</c:v>
                </c:pt>
                <c:pt idx="22">
                  <c:v>2.8</c:v>
                </c:pt>
                <c:pt idx="23">
                  <c:v>2.9</c:v>
                </c:pt>
                <c:pt idx="24">
                  <c:v>3.1</c:v>
                </c:pt>
                <c:pt idx="25">
                  <c:v>3.1</c:v>
                </c:pt>
                <c:pt idx="26">
                  <c:v>3.1</c:v>
                </c:pt>
                <c:pt idx="27">
                  <c:v>3.2</c:v>
                </c:pt>
                <c:pt idx="28">
                  <c:v>3.2</c:v>
                </c:pt>
                <c:pt idx="29">
                  <c:v>3.3</c:v>
                </c:pt>
                <c:pt idx="30">
                  <c:v>4</c:v>
                </c:pt>
                <c:pt idx="31">
                  <c:v>4.0999999999999996</c:v>
                </c:pt>
                <c:pt idx="32">
                  <c:v>4.0999999999999996</c:v>
                </c:pt>
                <c:pt idx="33">
                  <c:v>4.3</c:v>
                </c:pt>
                <c:pt idx="34">
                  <c:v>4.9000000000000004</c:v>
                </c:pt>
                <c:pt idx="35">
                  <c:v>5.3</c:v>
                </c:pt>
                <c:pt idx="36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8F-4171-BAC7-658A2AE92601}"/>
            </c:ext>
          </c:extLst>
        </c:ser>
        <c:ser>
          <c:idx val="1"/>
          <c:order val="1"/>
          <c:tx>
            <c:strRef>
              <c:f>'DM sites + RD scores'!$N$1</c:f>
              <c:strCache>
                <c:ptCount val="1"/>
                <c:pt idx="0">
                  <c:v>assumption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'DM sites + RD scores'!$K$2:$K$38</c:f>
              <c:strCache>
                <c:ptCount val="37"/>
                <c:pt idx="0">
                  <c:v>DRC 1</c:v>
                </c:pt>
                <c:pt idx="1">
                  <c:v>BDI 1</c:v>
                </c:pt>
                <c:pt idx="2">
                  <c:v>BDI 2</c:v>
                </c:pt>
                <c:pt idx="3">
                  <c:v>MDG 1</c:v>
                </c:pt>
                <c:pt idx="4">
                  <c:v>MDG 2</c:v>
                </c:pt>
                <c:pt idx="5">
                  <c:v>MDG 3</c:v>
                </c:pt>
                <c:pt idx="6">
                  <c:v>NER 1</c:v>
                </c:pt>
                <c:pt idx="7">
                  <c:v>KEN 1</c:v>
                </c:pt>
                <c:pt idx="8">
                  <c:v>RWA 1</c:v>
                </c:pt>
                <c:pt idx="9">
                  <c:v>NER 2</c:v>
                </c:pt>
                <c:pt idx="10">
                  <c:v>MDG4</c:v>
                </c:pt>
                <c:pt idx="11">
                  <c:v>SLE 1</c:v>
                </c:pt>
                <c:pt idx="12">
                  <c:v>MOZ 1</c:v>
                </c:pt>
                <c:pt idx="13">
                  <c:v>DRC 2</c:v>
                </c:pt>
                <c:pt idx="14">
                  <c:v>GHA 1</c:v>
                </c:pt>
                <c:pt idx="15">
                  <c:v>ZMB 1</c:v>
                </c:pt>
                <c:pt idx="16">
                  <c:v>KEN 2</c:v>
                </c:pt>
                <c:pt idx="17">
                  <c:v>BFA 1</c:v>
                </c:pt>
                <c:pt idx="18">
                  <c:v>BFA 2</c:v>
                </c:pt>
                <c:pt idx="19">
                  <c:v>ZNZ 1</c:v>
                </c:pt>
                <c:pt idx="20">
                  <c:v>MOZ 2</c:v>
                </c:pt>
                <c:pt idx="21">
                  <c:v>ZMB 2</c:v>
                </c:pt>
                <c:pt idx="22">
                  <c:v>GHA 2</c:v>
                </c:pt>
                <c:pt idx="23">
                  <c:v>ZNZ 2</c:v>
                </c:pt>
                <c:pt idx="24">
                  <c:v>SLE 2</c:v>
                </c:pt>
                <c:pt idx="25">
                  <c:v>MOZ 3</c:v>
                </c:pt>
                <c:pt idx="26">
                  <c:v>RWA 2</c:v>
                </c:pt>
                <c:pt idx="27">
                  <c:v>BFA 3</c:v>
                </c:pt>
                <c:pt idx="28">
                  <c:v>NGA 1</c:v>
                </c:pt>
                <c:pt idx="29">
                  <c:v>NGA 2</c:v>
                </c:pt>
                <c:pt idx="30">
                  <c:v>RWA 3</c:v>
                </c:pt>
                <c:pt idx="31">
                  <c:v>LIB 1</c:v>
                </c:pt>
                <c:pt idx="32">
                  <c:v>RWA 4</c:v>
                </c:pt>
                <c:pt idx="33">
                  <c:v>CIV 1</c:v>
                </c:pt>
                <c:pt idx="34">
                  <c:v>LIB 2</c:v>
                </c:pt>
                <c:pt idx="35">
                  <c:v>NGA 3</c:v>
                </c:pt>
                <c:pt idx="36">
                  <c:v>CIV 2</c:v>
                </c:pt>
              </c:strCache>
            </c:strRef>
          </c:cat>
          <c:val>
            <c:numRef>
              <c:f>'DM sites + RD scores'!$N$2:$N$38</c:f>
              <c:numCache>
                <c:formatCode>General</c:formatCode>
                <c:ptCount val="3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8F-4171-BAC7-658A2AE92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841600"/>
        <c:axId val="1758843040"/>
      </c:lineChart>
      <c:catAx>
        <c:axId val="175884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"/>
          </a:p>
        </c:txPr>
        <c:crossAx val="1758843040"/>
        <c:crosses val="autoZero"/>
        <c:auto val="1"/>
        <c:lblAlgn val="ctr"/>
        <c:lblOffset val="100"/>
        <c:noMultiLvlLbl val="0"/>
      </c:catAx>
      <c:valAx>
        <c:axId val="1758843040"/>
        <c:scaling>
          <c:orientation val="minMax"/>
          <c:max val="7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0">
                  <a:defRPr sz="1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" sz="1000" b="0" i="0" u="none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Durabilidade média dos MTI (anos)</a:t>
                </a:r>
                <a:endParaRPr lang="pt" sz="1000" noProof="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0">
                <a:defRPr sz="1000" b="0" i="0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"/>
          </a:p>
        </c:txPr>
        <c:crossAx val="175884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rtl="0">
        <a:defRPr/>
      </a:pPr>
      <a:endParaRPr lang="p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18FE77C2-B031-4AA4-963B-E478D5B2184F}" type="datetimeFigureOut">
              <a:rPr lang="en-CH" smtClean="0"/>
              <a:t>11/27/2025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7100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658" y="4820741"/>
            <a:ext cx="5509260" cy="3944243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799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44C04BBD-2B55-44D8-B792-70943275728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9071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0010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31C3E-F092-1B1B-CD7C-FF178A6B4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ABD879-F38A-6DB1-EDB6-52AEB3CC27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5A3D9C-3D75-B9D7-60DA-C51F1C3F2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B7E6A-5BD1-CC77-C564-B616EC6135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21193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2379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D1D1F-CBB4-C771-7859-3491F31DD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3608B0-D907-0FE8-160F-3C10FBD4AB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7963E-0FE1-D5E3-FF93-6ABCC6AA3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9C385-07E9-AE6C-1EFB-C664FF8D8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9421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69EC0-2BB5-38E7-38C9-BADD598CA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39355D-DDD5-91DC-7D40-23FB6DFBB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6827BE-E8D7-2128-D9D1-D2C874F13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FC0AE-6BE9-6C89-CD4D-F32576277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7320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1E4E4-E484-F22B-C06C-253262DB5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F10F30-8B77-2E9F-7D07-8A7578EFE4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D44172-1C19-1645-BBBE-65F7EF41F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7D751-4EEF-C8B2-C5E3-27A7EFF5A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3882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15CD4-6575-CE03-590F-245AB307B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CB0ABD-FDA2-2513-336B-1757E98FBB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3DD179-B465-C403-23A3-848655BDA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C4EA1-E92D-85BF-1FA1-B4FFF072B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49703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7E09B-0251-674A-E6EE-D948CDFDB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15A948-1CA1-AAAB-849F-5CC81872B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D10298-15B6-1D97-5005-A86CCCC01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3ED8C-4746-B82D-9E27-F076AA2CC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53805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50276-5AED-883B-8104-892FAAA50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AB59AF-EFE9-5966-0EB5-4C1AB3BB46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5701EB-11B5-5DAF-E26B-8FFBB63B0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ECC17-8DF8-19C6-5205-8AA5C632FB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53703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8046E-9ED0-77BA-8D08-40B1B7499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4A1A40-749D-054B-AA06-7A6616058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12B3D0-6D99-8987-CA6D-376AB0EFE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A1313-6106-BB6A-C5AE-19C6AE8A06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93508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BF4E8-1D38-709A-6A7D-978DDECE7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68D037-CB40-53ED-3826-148C1CE9B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2C7A28-EA50-ED9F-8909-5A4DA0EF0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CE021-9E82-1F66-2CE2-027C243D0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4BBD-2B55-44D8-B792-709432757282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6552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a baby&#10;&#10;Description automatically generated with low confidence">
            <a:extLst>
              <a:ext uri="{FF2B5EF4-FFF2-40B4-BE49-F238E27FC236}">
                <a16:creationId xmlns:a16="http://schemas.microsoft.com/office/drawing/2014/main" id="{829C4802-05B4-4B61-97BA-FBF573F60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" y="0"/>
            <a:ext cx="121846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411" y="2722563"/>
            <a:ext cx="6201103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411" y="5202238"/>
            <a:ext cx="678442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544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60C2E1A-A1F7-4923-B812-F1290716AD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" y="0"/>
            <a:ext cx="121846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481138"/>
            <a:ext cx="11391900" cy="3500437"/>
          </a:xfrm>
        </p:spPr>
        <p:txBody>
          <a:bodyPr anchor="ctr"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456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864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837" y="216618"/>
            <a:ext cx="11194708" cy="928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305" y="1636433"/>
            <a:ext cx="5334000" cy="432054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5545" y="1636433"/>
            <a:ext cx="5334000" cy="4351338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AF1664-0332-4C0C-ACC9-A8855A0F882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FDB14-3BCB-40ED-8E7F-B45302E69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9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10D384-A920-4888-841C-98629DD66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" y="0"/>
            <a:ext cx="1218468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A360AEF-8651-4D1F-BBA9-29D02E068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3060" y="4184374"/>
            <a:ext cx="9968949" cy="2097155"/>
          </a:xfrm>
        </p:spPr>
        <p:txBody>
          <a:bodyPr anchor="ctr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allianceformalariaprevention.com</a:t>
            </a:r>
          </a:p>
        </p:txBody>
      </p:sp>
    </p:spTree>
    <p:extLst>
      <p:ext uri="{BB962C8B-B14F-4D97-AF65-F5344CB8AC3E}">
        <p14:creationId xmlns:p14="http://schemas.microsoft.com/office/powerpoint/2010/main" val="287259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837" y="216618"/>
            <a:ext cx="11076317" cy="928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37" y="1280160"/>
            <a:ext cx="11076317" cy="489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45089-A2F6-7D74-096D-0812D34C97F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H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5285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5AAA-B750-4C4B-B53C-A330B1751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411" y="2112963"/>
            <a:ext cx="6201103" cy="2387600"/>
          </a:xfrm>
        </p:spPr>
        <p:txBody>
          <a:bodyPr>
            <a:noAutofit/>
          </a:bodyPr>
          <a:lstStyle/>
          <a:p>
            <a:pPr algn="l" rtl="0"/>
            <a:r>
              <a:rPr lang="pt" sz="3200" b="1" i="0" u="none" baseline="0" dirty="0"/>
              <a:t>Fatores que influenciam a durabilidade dos MTI </a:t>
            </a:r>
            <a:br>
              <a:rPr lang="pt" sz="3200" b="1" i="0" u="none" baseline="0" dirty="0"/>
            </a:br>
            <a:r>
              <a:rPr lang="pt" sz="3200" b="1" i="0" u="none" baseline="0" dirty="0"/>
              <a:t>na África Subsariana</a:t>
            </a:r>
            <a:br>
              <a:rPr lang="pt" sz="4000" dirty="0"/>
            </a:br>
            <a:r>
              <a:rPr lang="pt" sz="2400" b="1" i="0" u="none" baseline="0" dirty="0"/>
              <a:t>Análise secundária realizada </a:t>
            </a:r>
            <a:br>
              <a:rPr lang="pt" sz="2400" b="1" i="0" u="none" baseline="0" dirty="0"/>
            </a:br>
            <a:r>
              <a:rPr lang="pt" sz="2400" b="1" i="0" u="none" baseline="0" dirty="0"/>
              <a:t>em 37 locais de monitorização </a:t>
            </a:r>
            <a:br>
              <a:rPr lang="pt" sz="2400" b="1" i="0" u="none" baseline="0" dirty="0"/>
            </a:br>
            <a:r>
              <a:rPr lang="pt" sz="2400" b="1" i="0" u="none" baseline="0" dirty="0"/>
              <a:t>da durabilidade</a:t>
            </a:r>
            <a:endParaRPr lang="pt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38283-5A16-41F9-A89E-A29218F65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411" y="4752976"/>
            <a:ext cx="7704414" cy="1756682"/>
          </a:xfrm>
        </p:spPr>
        <p:txBody>
          <a:bodyPr>
            <a:noAutofit/>
          </a:bodyPr>
          <a:lstStyle/>
          <a:p>
            <a:pPr algn="l" rtl="0"/>
            <a:r>
              <a:rPr lang="pt" b="0" i="0" u="none" baseline="0"/>
              <a:t>Stephen Poyer, Matt Worges e</a:t>
            </a:r>
            <a:br>
              <a:rPr lang="pt"/>
            </a:br>
            <a:r>
              <a:rPr lang="pt" b="0" i="0" u="none" baseline="0"/>
              <a:t>Eleanore Sternberg</a:t>
            </a:r>
          </a:p>
          <a:p>
            <a:pPr algn="l" rtl="0"/>
            <a:r>
              <a:rPr lang="pt" b="0" i="0" u="none" baseline="0"/>
              <a:t>Tropical Health</a:t>
            </a:r>
          </a:p>
          <a:p>
            <a:pPr algn="l" rtl="0"/>
            <a:r>
              <a:rPr lang="pt" b="0" i="0" u="none" baseline="0"/>
              <a:t>Outubro de 2025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D248576-B486-4370-2A35-E7F555274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8280" y="523875"/>
            <a:ext cx="230124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75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16DE9-85DB-9003-6C6D-4386630DE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16DCC6-2B8A-3A0C-7EF2-AC0D6422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pt" sz="3200" b="1" i="0" u="none" baseline="0"/>
              <a:t>Implicações para a programação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A7602666-CAC6-B16C-0593-E9BE03E05B86}"/>
              </a:ext>
            </a:extLst>
          </p:cNvPr>
          <p:cNvSpPr txBox="1">
            <a:spLocks/>
          </p:cNvSpPr>
          <p:nvPr/>
        </p:nvSpPr>
        <p:spPr>
          <a:xfrm>
            <a:off x="534838" y="1369732"/>
            <a:ext cx="11122326" cy="4764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" sz="1800" b="0" i="0" u="none" baseline="0"/>
              <a:t>As </a:t>
            </a:r>
            <a:r>
              <a:rPr lang="pt" sz="1800" b="1" i="0" u="none" baseline="0"/>
              <a:t>intervenções de MSC</a:t>
            </a:r>
            <a:r>
              <a:rPr lang="pt" sz="1800" b="0" i="0" u="none" baseline="0"/>
              <a:t> devem dar prioridade aos </a:t>
            </a:r>
            <a:r>
              <a:rPr lang="pt" sz="1800" b="1" i="0" u="none" baseline="0"/>
              <a:t>agregados familiares com maior risco</a:t>
            </a:r>
            <a:r>
              <a:rPr lang="pt" sz="1800" b="0" i="0" u="none" baseline="0"/>
              <a:t> de danos nos MTI, nomeadamente os agregados familiares mais numerosos e mais vulneráveis economicamente, bem como aqueles com crianças com menos de cinco anos.</a:t>
            </a:r>
          </a:p>
          <a:p>
            <a:pPr algn="l" rtl="0"/>
            <a:r>
              <a:rPr lang="pt" sz="1800" b="0" i="0" u="none" baseline="0"/>
              <a:t>As </a:t>
            </a:r>
            <a:r>
              <a:rPr lang="pt" sz="1800" b="1" i="0" u="none" baseline="0"/>
              <a:t>campanhas informativas</a:t>
            </a:r>
            <a:r>
              <a:rPr lang="pt" sz="1800" b="0" i="0" u="none" baseline="0"/>
              <a:t> devem reforçar a importância de </a:t>
            </a:r>
            <a:r>
              <a:rPr lang="pt" sz="1800" b="1" i="0" u="none" baseline="0"/>
              <a:t>dobrar os MTI quando não estão a ser usados</a:t>
            </a:r>
            <a:r>
              <a:rPr lang="pt" sz="1800" b="0" i="0" u="none" baseline="0"/>
              <a:t>, </a:t>
            </a:r>
            <a:r>
              <a:rPr lang="pt" sz="1800" b="1" i="0" u="none" baseline="0"/>
              <a:t>manuseá-los com cuidado</a:t>
            </a:r>
            <a:r>
              <a:rPr lang="pt" sz="1800" b="0" i="0" u="none" baseline="0"/>
              <a:t> e </a:t>
            </a:r>
            <a:r>
              <a:rPr lang="pt" sz="1800" b="1" i="0" u="none" baseline="0"/>
              <a:t>deixá-los secar em estendais</a:t>
            </a:r>
            <a:r>
              <a:rPr lang="pt" sz="1800" b="0" i="0" u="none" baseline="0"/>
              <a:t>, evitando colocá-los sobre arbustos.</a:t>
            </a:r>
          </a:p>
          <a:p>
            <a:pPr algn="l" rtl="0"/>
            <a:r>
              <a:rPr lang="pt" sz="1800" b="0" i="0" u="none" baseline="0"/>
              <a:t>Os esforços de </a:t>
            </a:r>
            <a:r>
              <a:rPr lang="pt" sz="1800" b="1" i="0" u="none" baseline="0"/>
              <a:t>desenvolvimento da estratégia de MTI</a:t>
            </a:r>
            <a:r>
              <a:rPr lang="pt" sz="1800" b="0" i="0" u="none" baseline="0"/>
              <a:t> podem utilizar os </a:t>
            </a:r>
            <a:r>
              <a:rPr lang="pt" sz="1800" b="1" i="0" u="none" baseline="0"/>
              <a:t>resultados da monitorização da durabilidade</a:t>
            </a:r>
            <a:r>
              <a:rPr lang="pt" sz="1800" b="0" i="0" u="none" baseline="0"/>
              <a:t> para refinar pressupostos sobre os intervalos de substituição de MTI e o planeamento da cobertura, no âmbito de uma avaliação completa dos canais de distribuição de MTI.</a:t>
            </a:r>
          </a:p>
          <a:p>
            <a:pPr algn="l" rtl="0"/>
            <a:r>
              <a:rPr lang="pt" sz="1800" b="0" i="0" u="none" baseline="0"/>
              <a:t>O reforço da durabilidade física dos MTI melhora o </a:t>
            </a:r>
            <a:r>
              <a:rPr lang="pt" sz="1800" b="1" i="0" u="none" baseline="0"/>
              <a:t>impacto e a relação custo-eficácia</a:t>
            </a:r>
            <a:r>
              <a:rPr lang="pt" sz="1800" b="0" i="0" u="none" baseline="0"/>
              <a:t> das intervenções nacionais de controlo da malária, permitindo prolongar a prevenção da transmissão com os recursos disponíveis e diminuir a ocorrência de novos casos.</a:t>
            </a:r>
          </a:p>
        </p:txBody>
      </p:sp>
    </p:spTree>
    <p:extLst>
      <p:ext uri="{BB962C8B-B14F-4D97-AF65-F5344CB8AC3E}">
        <p14:creationId xmlns:p14="http://schemas.microsoft.com/office/powerpoint/2010/main" val="387949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72D9DA-9F91-491B-AFF2-5F2B6F378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" noProof="0" dirty="0"/>
          </a:p>
        </p:txBody>
      </p:sp>
    </p:spTree>
    <p:extLst>
      <p:ext uri="{BB962C8B-B14F-4D97-AF65-F5344CB8AC3E}">
        <p14:creationId xmlns:p14="http://schemas.microsoft.com/office/powerpoint/2010/main" val="165330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FBA09-E830-974B-D352-1D3D472E9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and person holding a net&#10;&#10;AI-generated content may be incorrect.">
            <a:extLst>
              <a:ext uri="{FF2B5EF4-FFF2-40B4-BE49-F238E27FC236}">
                <a16:creationId xmlns:a16="http://schemas.microsoft.com/office/drawing/2014/main" id="{86FBA030-FC83-FD77-A979-0EEA9E0B0A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941900" y="1024734"/>
            <a:ext cx="4319588" cy="51434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DB0CC00-06D8-A9E0-0E89-E7E681555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pt" sz="3200" b="1" i="0" u="none" baseline="0"/>
              <a:t>Contexto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3B7E0593-36F3-4F5E-295F-19EC22EB4E05}"/>
              </a:ext>
            </a:extLst>
          </p:cNvPr>
          <p:cNvSpPr txBox="1">
            <a:spLocks/>
          </p:cNvSpPr>
          <p:nvPr/>
        </p:nvSpPr>
        <p:spPr>
          <a:xfrm>
            <a:off x="5851341" y="1369732"/>
            <a:ext cx="6125070" cy="4764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" sz="1600" b="0" i="0" u="none" baseline="0" dirty="0"/>
              <a:t>A </a:t>
            </a:r>
            <a:r>
              <a:rPr lang="pt" sz="1600" b="1" i="0" u="none" baseline="0" dirty="0"/>
              <a:t>durabilidade física dos mosquiteiros tratados com inseticida</a:t>
            </a:r>
            <a:r>
              <a:rPr lang="pt" sz="1600" b="0" i="0" u="none" baseline="0" dirty="0"/>
              <a:t> (MTI) constitui um elemento essencial para a eficácia dos MTI na prevenção da malária.</a:t>
            </a:r>
          </a:p>
          <a:p>
            <a:pPr algn="l" rtl="0"/>
            <a:r>
              <a:rPr lang="pt" sz="1600" b="0" i="0" u="none" baseline="0" dirty="0"/>
              <a:t>As evidências mostram que os MTI têm </a:t>
            </a:r>
            <a:r>
              <a:rPr lang="pt" sz="1600" b="1" i="0" u="none" baseline="0" dirty="0"/>
              <a:t>durabilidade variável</a:t>
            </a:r>
          </a:p>
          <a:p>
            <a:pPr lvl="1" algn="l" rtl="0"/>
            <a:r>
              <a:rPr lang="pt" sz="1400" b="0" i="0" u="none" baseline="0" dirty="0"/>
              <a:t>O tempo médio de retenção nem sempre cobre o intervalo habitual de três anos entre as campanhas de distribuição em massa aos agregados familiares.</a:t>
            </a:r>
          </a:p>
          <a:p>
            <a:pPr algn="l" rtl="0"/>
            <a:r>
              <a:rPr lang="pt" sz="1600" b="0" i="0" u="none" baseline="0" dirty="0"/>
              <a:t>A durabilidade física dos MTI pode ser influenciada pelo </a:t>
            </a:r>
            <a:r>
              <a:rPr lang="pt" sz="1600" b="1" i="0" u="none" baseline="0" dirty="0"/>
              <a:t>contexto doméstico</a:t>
            </a:r>
            <a:r>
              <a:rPr lang="pt" sz="1600" b="0" i="0" u="none" baseline="0" dirty="0"/>
              <a:t> onde são utilizados, pelas </a:t>
            </a:r>
            <a:r>
              <a:rPr lang="pt" sz="1600" b="1" i="0" u="none" baseline="0" dirty="0"/>
              <a:t>rotinas diárias de manuseamento</a:t>
            </a:r>
            <a:r>
              <a:rPr lang="pt" sz="1600" b="0" i="0" u="none" baseline="0" dirty="0"/>
              <a:t> e pelas </a:t>
            </a:r>
            <a:r>
              <a:rPr lang="pt" sz="1600" b="1" i="0" u="none" baseline="0" dirty="0"/>
              <a:t>atitudes individuais</a:t>
            </a:r>
            <a:r>
              <a:rPr lang="pt" sz="1600" b="0" i="0" u="none" baseline="0" dirty="0"/>
              <a:t> face ao uso dos mosquiteiros.</a:t>
            </a:r>
          </a:p>
          <a:p>
            <a:pPr algn="l" rtl="0"/>
            <a:r>
              <a:rPr lang="pt" sz="1600" b="0" i="0" u="none" baseline="0" dirty="0"/>
              <a:t>A identificação dos </a:t>
            </a:r>
            <a:r>
              <a:rPr lang="pt" sz="1600" b="1" i="0" u="none" baseline="0" dirty="0"/>
              <a:t>principais fatores domésticos e comportamentais que influenciam</a:t>
            </a:r>
            <a:r>
              <a:rPr lang="pt" sz="1600" b="0" i="0" u="none" baseline="0" dirty="0"/>
              <a:t> a durabilidade dos MTI pode contribuir para melhorar o manuseamento, a utilização e a conservação dos mosquiteiros, através de intervenções de </a:t>
            </a:r>
            <a:r>
              <a:rPr lang="pt" sz="1600" b="1" i="0" u="none" baseline="0" dirty="0"/>
              <a:t>mudança social e comportamental </a:t>
            </a:r>
            <a:r>
              <a:rPr lang="pt" sz="1600" b="0" i="0" u="none" baseline="0" dirty="0"/>
              <a:t>(MSC)</a:t>
            </a:r>
            <a:r>
              <a:rPr lang="pt" sz="1600" b="1" i="0" u="none" baseline="0" dirty="0"/>
              <a:t> especificamente direcionadas</a:t>
            </a:r>
            <a:r>
              <a:rPr lang="pt" sz="1600" b="0" i="0" u="none" baseline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332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BDFFA-9395-8CC6-C6F4-94ED5A43A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30B51B-9C46-3AA4-1B20-24E736E7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pt" sz="3200" b="1" i="0" u="none" baseline="0"/>
              <a:t>Métodos</a:t>
            </a:r>
          </a:p>
        </p:txBody>
      </p:sp>
      <p:pic>
        <p:nvPicPr>
          <p:cNvPr id="4" name="Picture 3" descr="A map of africa with red dots&#10;&#10;Description automatically generated">
            <a:extLst>
              <a:ext uri="{FF2B5EF4-FFF2-40B4-BE49-F238E27FC236}">
                <a16:creationId xmlns:a16="http://schemas.microsoft.com/office/drawing/2014/main" id="{0231AEC8-9F15-7697-432B-C8F77B3E50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4788" y="1193380"/>
            <a:ext cx="4290194" cy="4873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1FD4570-8856-BB86-4A69-9496AFC47F80}"/>
              </a:ext>
            </a:extLst>
          </p:cNvPr>
          <p:cNvSpPr txBox="1">
            <a:spLocks/>
          </p:cNvSpPr>
          <p:nvPr/>
        </p:nvSpPr>
        <p:spPr>
          <a:xfrm>
            <a:off x="487018" y="1192640"/>
            <a:ext cx="6330241" cy="4873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/>
            <a:r>
              <a:rPr lang="pt" sz="1400" b="0" i="0" u="none" baseline="0" dirty="0"/>
              <a:t>Esta análise secundária baseou-se em dados provenientes de </a:t>
            </a:r>
            <a:r>
              <a:rPr lang="pt" sz="1400" b="1" i="0" u="none" baseline="0" dirty="0"/>
              <a:t>37 locais de monitorização da durabilidade, em 15 países</a:t>
            </a:r>
            <a:r>
              <a:rPr lang="pt" sz="1400" b="0" i="0" u="none" baseline="0" dirty="0"/>
              <a:t>, cobrindo </a:t>
            </a:r>
            <a:r>
              <a:rPr lang="pt" sz="1400" b="1" i="0" u="none" baseline="0" dirty="0"/>
              <a:t>13 marcas de MTI</a:t>
            </a:r>
            <a:r>
              <a:rPr lang="pt" sz="1400" b="0" i="0" u="none" baseline="0" dirty="0"/>
              <a:t> distribuídas em campanhas de distribuição em massa realizadas entre 2015 e 2021.</a:t>
            </a:r>
          </a:p>
          <a:p>
            <a:pPr lvl="0" algn="l" rtl="0"/>
            <a:r>
              <a:rPr lang="pt" sz="1400" b="0" i="0" u="none" baseline="0" dirty="0"/>
              <a:t>Todos os estudos aplicaram o </a:t>
            </a:r>
            <a:r>
              <a:rPr lang="pt" sz="1400" b="1" i="0" u="none" baseline="0" dirty="0"/>
              <a:t>protocolo padrão de monitorização da durabilidade da Iniciativa do Presidente dos EUA de Combate à Malária</a:t>
            </a:r>
            <a:r>
              <a:rPr lang="pt" sz="1400" b="0" i="0" u="none" baseline="0" dirty="0"/>
              <a:t>, realizando até quatro avaliações dos MTI durante os três anos subsequentes à distribuição.</a:t>
            </a:r>
          </a:p>
          <a:p>
            <a:pPr algn="l" rtl="0"/>
            <a:r>
              <a:rPr lang="pt" sz="1400" b="0" i="0" u="none" baseline="0" dirty="0"/>
              <a:t>Em cada momento de avaliação, realizou-se uma contagem física dos orifícios nos MTI, recolhendo-se igualmente dados sobre o agregado familiar, comportamentos e fatores associados aos mosquiteiros.</a:t>
            </a:r>
          </a:p>
          <a:p>
            <a:pPr lvl="1" algn="l" rtl="0"/>
            <a:r>
              <a:rPr lang="pt" sz="1200" b="1" i="0" u="none" baseline="0" dirty="0"/>
              <a:t>Agregado familiar: </a:t>
            </a:r>
            <a:r>
              <a:rPr lang="pt" sz="1200" b="0" i="0" u="none" baseline="0" dirty="0"/>
              <a:t>Dimensão do agregado familiar, condições económicas e a prática de cozinhar ou guardar alimentos nos espaços destinados ao descanso.</a:t>
            </a:r>
          </a:p>
          <a:p>
            <a:pPr lvl="1" algn="l" rtl="0"/>
            <a:r>
              <a:rPr lang="pt" sz="1200" b="1" i="0" u="none" baseline="0" dirty="0"/>
              <a:t>Aspetos comportamentais:</a:t>
            </a:r>
            <a:r>
              <a:rPr lang="pt" sz="1200" b="0" i="0" u="none" baseline="0" dirty="0"/>
              <a:t> Atitudes face aos cuidados e reparação dos MTI, e exposição a mensagens de MSC</a:t>
            </a:r>
          </a:p>
          <a:p>
            <a:pPr lvl="1" algn="l" rtl="0"/>
            <a:r>
              <a:rPr lang="pt" sz="1200" b="1" i="0" u="none" baseline="0" dirty="0"/>
              <a:t>Mosquiteiro</a:t>
            </a:r>
            <a:r>
              <a:rPr lang="pt" sz="1200" b="0" i="0" u="none" baseline="0" dirty="0"/>
              <a:t>: Práticas de manuseamento, quem utiliza o mosquiteiro e as práticas de lavagem e secagem do mosquiteiro,</a:t>
            </a:r>
            <a:endParaRPr lang="pt" sz="1400" noProof="0" dirty="0"/>
          </a:p>
          <a:p>
            <a:pPr lvl="0" algn="l" rtl="0"/>
            <a:r>
              <a:rPr lang="pt" sz="1400" b="0" i="0" u="none" baseline="0" dirty="0"/>
              <a:t>Recorreu-se ao </a:t>
            </a:r>
            <a:r>
              <a:rPr lang="pt" sz="1400" b="1" i="0" u="none" baseline="0" dirty="0"/>
              <a:t>modelo de riscos proporcionais de Cox</a:t>
            </a:r>
            <a:r>
              <a:rPr lang="pt" sz="1400" b="0" i="0" u="none" baseline="0" dirty="0"/>
              <a:t> para identificar os fatores que influenciam a durabilidade física.</a:t>
            </a:r>
          </a:p>
          <a:p>
            <a:pPr lvl="1" algn="l" rtl="0"/>
            <a:r>
              <a:rPr lang="pt" sz="1200" b="0" i="0" u="none" baseline="0" dirty="0"/>
              <a:t>O modelo baseou-se em </a:t>
            </a:r>
            <a:r>
              <a:rPr lang="pt" sz="1200" b="1" i="0" u="none" baseline="0" dirty="0"/>
              <a:t>17 466 observações</a:t>
            </a:r>
            <a:r>
              <a:rPr lang="pt" sz="1200" b="0" i="0" u="none" baseline="0" dirty="0"/>
              <a:t> relativas a </a:t>
            </a:r>
            <a:r>
              <a:rPr lang="pt" sz="1200" b="1" i="0" u="none" baseline="0" dirty="0"/>
              <a:t>9 237 MTI</a:t>
            </a:r>
            <a:r>
              <a:rPr lang="pt" sz="1200" b="0" i="0" u="none" baseline="0" dirty="0"/>
              <a:t>, correspondentes a </a:t>
            </a:r>
            <a:r>
              <a:rPr lang="pt" sz="1200" b="1" i="0" u="none" baseline="0" dirty="0"/>
              <a:t>14 218 MTI-anos em risco</a:t>
            </a:r>
            <a:r>
              <a:rPr lang="pt" sz="1200" b="0" i="0" u="none" baseline="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F3721-D271-1EB7-AF12-A5842E9D1387}"/>
              </a:ext>
            </a:extLst>
          </p:cNvPr>
          <p:cNvSpPr txBox="1"/>
          <p:nvPr/>
        </p:nvSpPr>
        <p:spPr>
          <a:xfrm>
            <a:off x="7225990" y="4495069"/>
            <a:ext cx="20447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" sz="1400" b="1" i="0" u="none" baseline="0" dirty="0">
                <a:solidFill>
                  <a:schemeClr val="accent2"/>
                </a:solidFill>
              </a:rPr>
              <a:t>Localizações aproximadas dos 37 sítios de monitorização da durabilidade que fizeram parte da análise</a:t>
            </a:r>
          </a:p>
        </p:txBody>
      </p:sp>
    </p:spTree>
    <p:extLst>
      <p:ext uri="{BB962C8B-B14F-4D97-AF65-F5344CB8AC3E}">
        <p14:creationId xmlns:p14="http://schemas.microsoft.com/office/powerpoint/2010/main" val="139157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9B0F5-432C-0EA0-419A-B4D3F5914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D54341-F8C9-8287-F17E-A1753913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pt" sz="3200" b="1" i="0" u="none" baseline="0"/>
              <a:t>Variações observadas na durabilidade física dos MTI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6B6C5736-6CB5-A454-9036-6B2BBCB68DE9}"/>
              </a:ext>
            </a:extLst>
          </p:cNvPr>
          <p:cNvSpPr txBox="1">
            <a:spLocks/>
          </p:cNvSpPr>
          <p:nvPr/>
        </p:nvSpPr>
        <p:spPr>
          <a:xfrm>
            <a:off x="462013" y="1222408"/>
            <a:ext cx="11525548" cy="1193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/>
            <a:r>
              <a:rPr lang="pt" sz="1500" b="0" i="0" u="none" baseline="0" dirty="0"/>
              <a:t>Nos diferentes locais analisados, a durabilidade média dos MTI oscilou entre </a:t>
            </a:r>
            <a:r>
              <a:rPr lang="pt" sz="1500" b="1" i="0" u="none" baseline="0" dirty="0"/>
              <a:t>1,6 e 6,0 anos</a:t>
            </a:r>
            <a:r>
              <a:rPr lang="pt" sz="1500" b="0" i="0" u="none" baseline="0" dirty="0"/>
              <a:t>, com uma média global de </a:t>
            </a:r>
            <a:r>
              <a:rPr lang="pt" sz="1500" b="1" i="0" u="none" baseline="0" dirty="0"/>
              <a:t>2,7 anos</a:t>
            </a:r>
            <a:r>
              <a:rPr lang="pt" sz="1500" b="0" i="0" u="none" baseline="0" dirty="0"/>
              <a:t>.</a:t>
            </a:r>
          </a:p>
          <a:p>
            <a:pPr lvl="0" algn="l" rtl="0"/>
            <a:r>
              <a:rPr lang="pt" sz="1500" b="0" i="0" u="none" baseline="0" dirty="0"/>
              <a:t>Os locais situados na </a:t>
            </a:r>
            <a:r>
              <a:rPr lang="pt" sz="1500" b="1" i="0" u="none" baseline="0" dirty="0"/>
              <a:t>Costa do Marfim</a:t>
            </a:r>
            <a:r>
              <a:rPr lang="pt" sz="1500" b="0" i="0" u="none" baseline="0" dirty="0"/>
              <a:t>, na </a:t>
            </a:r>
            <a:r>
              <a:rPr lang="pt" sz="1500" b="1" i="0" u="none" baseline="0" dirty="0"/>
              <a:t>Libéria</a:t>
            </a:r>
            <a:r>
              <a:rPr lang="pt" sz="1500" b="0" i="0" u="none" baseline="0" dirty="0"/>
              <a:t> e na </a:t>
            </a:r>
            <a:r>
              <a:rPr lang="pt" sz="1500" b="1" i="0" u="none" baseline="0" dirty="0"/>
              <a:t>Nigéria</a:t>
            </a:r>
            <a:r>
              <a:rPr lang="pt" sz="1500" b="0" i="0" u="none" baseline="0" dirty="0"/>
              <a:t> registaram alguns dos maiores tempos de durabilidade dos MTI, superiores a 4,5 anos.</a:t>
            </a:r>
          </a:p>
          <a:p>
            <a:pPr lvl="0" algn="l" rtl="0"/>
            <a:r>
              <a:rPr lang="pt" sz="1500" b="0" i="0" u="none" baseline="0" dirty="0"/>
              <a:t>Os locais situados no </a:t>
            </a:r>
            <a:r>
              <a:rPr lang="pt" sz="1500" b="1" i="0" u="none" baseline="0" dirty="0"/>
              <a:t>Burundi</a:t>
            </a:r>
            <a:r>
              <a:rPr lang="pt" sz="1500" b="0" i="0" u="none" baseline="0" dirty="0"/>
              <a:t> e na </a:t>
            </a:r>
            <a:r>
              <a:rPr lang="pt" sz="1500" b="1" i="0" u="none" baseline="0" dirty="0"/>
              <a:t>RDC</a:t>
            </a:r>
            <a:r>
              <a:rPr lang="pt" sz="1500" b="0" i="0" u="none" baseline="0" dirty="0"/>
              <a:t> registaram os tempos de durabilidade mais baixos dos MTI, com valores medianos abaixo de dois anos.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40E653E-8EA1-D76A-CF78-ED0C14D069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724424"/>
              </p:ext>
            </p:extLst>
          </p:nvPr>
        </p:nvGraphicFramePr>
        <p:xfrm>
          <a:off x="534835" y="2810577"/>
          <a:ext cx="8079775" cy="3323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A893BC-E060-881C-5422-34B2E97DCAE5}"/>
              </a:ext>
            </a:extLst>
          </p:cNvPr>
          <p:cNvSpPr txBox="1"/>
          <p:nvPr/>
        </p:nvSpPr>
        <p:spPr>
          <a:xfrm>
            <a:off x="1061542" y="2591383"/>
            <a:ext cx="7428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" sz="1400" b="1" i="0" u="none" baseline="0">
                <a:solidFill>
                  <a:schemeClr val="accent2"/>
                </a:solidFill>
              </a:rPr>
              <a:t>Durabilidade média dos MTI (em anos) nos 37 locais incluídos no estudo</a:t>
            </a: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81CC23D9-B8F0-6EB7-79FF-F313A193293B}"/>
              </a:ext>
            </a:extLst>
          </p:cNvPr>
          <p:cNvSpPr txBox="1"/>
          <p:nvPr/>
        </p:nvSpPr>
        <p:spPr>
          <a:xfrm>
            <a:off x="1061543" y="4151663"/>
            <a:ext cx="3333673" cy="320675"/>
          </a:xfrm>
          <a:prstGeom prst="rect">
            <a:avLst/>
          </a:prstGeom>
        </p:spPr>
        <p:txBody>
          <a:bodyPr wrap="square" rtlCol="0" anchor="b">
            <a:noAutofit/>
          </a:bodyPr>
          <a:lstStyle/>
          <a:p>
            <a:pPr algn="l" rtl="0">
              <a:lnSpc>
                <a:spcPct val="107000"/>
              </a:lnSpc>
              <a:spcBef>
                <a:spcPts val="600"/>
              </a:spcBef>
              <a:buNone/>
            </a:pPr>
            <a:r>
              <a:rPr lang="pt" sz="1100" b="0" i="0" u="none" kern="1200" baseline="0" dirty="0">
                <a:solidFill>
                  <a:srgbClr val="ED7D3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Considera-se uma durabilidade estimada de três anos</a:t>
            </a:r>
            <a:endParaRPr lang="pt" sz="1400" dirty="0">
              <a:solidFill>
                <a:srgbClr val="464646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DAF27-0E57-DF3F-47D6-2D446389B242}"/>
              </a:ext>
            </a:extLst>
          </p:cNvPr>
          <p:cNvSpPr txBox="1"/>
          <p:nvPr/>
        </p:nvSpPr>
        <p:spPr>
          <a:xfrm>
            <a:off x="8614610" y="4312000"/>
            <a:ext cx="2866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" sz="1200" b="0" i="0" u="none" baseline="0" dirty="0">
                <a:solidFill>
                  <a:schemeClr val="accent2"/>
                </a:solidFill>
              </a:rPr>
              <a:t>Os dados apresentam a durabilidade média dos MTI, expressa em anos, em 37 locais de estudo, organizados por ordem de valor. Cada local de estudo é identificado através do código ISO-3 do respetivo país, seguido de um número específico do local.</a:t>
            </a:r>
          </a:p>
          <a:p>
            <a:pPr algn="l" rtl="0"/>
            <a:r>
              <a:rPr lang="pt" sz="1200" b="0" i="0" u="none" baseline="0" dirty="0">
                <a:solidFill>
                  <a:schemeClr val="accent2"/>
                </a:solidFill>
              </a:rPr>
              <a:t>A linha horizontal a laranja representa uma durabilidade média de 3 (três) anos.</a:t>
            </a:r>
          </a:p>
        </p:txBody>
      </p:sp>
    </p:spTree>
    <p:extLst>
      <p:ext uri="{BB962C8B-B14F-4D97-AF65-F5344CB8AC3E}">
        <p14:creationId xmlns:p14="http://schemas.microsoft.com/office/powerpoint/2010/main" val="134562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A322E-3F65-AC12-CAE4-436612F92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F31588F8-B40B-C1F8-737D-3EC2B0854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7" b="3023"/>
          <a:stretch>
            <a:fillRect/>
          </a:stretch>
        </p:blipFill>
        <p:spPr>
          <a:xfrm>
            <a:off x="462013" y="2404426"/>
            <a:ext cx="3700800" cy="379246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8DA8E10-4017-2A9C-008F-E41AEFA9C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pt" sz="3200" b="1" i="0" u="none" baseline="0"/>
              <a:t>Elementos que influenciam a durabilidade física dos MTI</a:t>
            </a:r>
          </a:p>
        </p:txBody>
      </p:sp>
      <p:pic>
        <p:nvPicPr>
          <p:cNvPr id="6" name="Picture 5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39F3EBCC-F7FB-F8B4-3535-DA0B6B0678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9422" y="2889683"/>
            <a:ext cx="6041289" cy="330720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BF43F2-4C14-D4DE-B3BE-D3812097F2C2}"/>
              </a:ext>
            </a:extLst>
          </p:cNvPr>
          <p:cNvSpPr txBox="1">
            <a:spLocks/>
          </p:cNvSpPr>
          <p:nvPr/>
        </p:nvSpPr>
        <p:spPr>
          <a:xfrm>
            <a:off x="462013" y="1077560"/>
            <a:ext cx="11267531" cy="352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buNone/>
            </a:pPr>
            <a:r>
              <a:rPr lang="pt" sz="1600" b="0" i="0" u="none" baseline="0"/>
              <a:t>A durabilidade dos MTI resulta da combinação entre o desgaste de mosquiteiros e os danos físicos sofridos pelos que permanecem nos agregados familiares.</a:t>
            </a:r>
            <a:endParaRPr lang="pt" sz="1600" noProof="0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3C82B90-53E0-563C-0FD9-9337A4060935}"/>
              </a:ext>
            </a:extLst>
          </p:cNvPr>
          <p:cNvSpPr txBox="1">
            <a:spLocks/>
          </p:cNvSpPr>
          <p:nvPr/>
        </p:nvSpPr>
        <p:spPr>
          <a:xfrm>
            <a:off x="520213" y="1620576"/>
            <a:ext cx="5159227" cy="850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buNone/>
            </a:pPr>
            <a:r>
              <a:rPr lang="pt" sz="1600" b="1" i="0" u="none" baseline="0" dirty="0"/>
              <a:t>Desgaste de mosquiteiros resultante da utilização: </a:t>
            </a:r>
            <a:r>
              <a:rPr lang="pt" sz="1600" b="0" i="0" u="none" baseline="0" dirty="0"/>
              <a:t>A taxa de desgaste de MTI oscilou entre </a:t>
            </a:r>
            <a:r>
              <a:rPr lang="pt" sz="1600" b="1" i="0" u="none" baseline="0" dirty="0"/>
              <a:t>4% e 59%</a:t>
            </a:r>
            <a:r>
              <a:rPr lang="pt" sz="1600" b="0" i="0" u="none" baseline="0" dirty="0"/>
              <a:t>, sendo a média de </a:t>
            </a:r>
            <a:r>
              <a:rPr lang="pt" sz="1600" b="1" i="0" u="none" baseline="0" dirty="0"/>
              <a:t>20%</a:t>
            </a:r>
            <a:r>
              <a:rPr lang="pt" sz="1600" b="0" i="0" u="none" baseline="0" dirty="0"/>
              <a:t> nos diferentes locais.</a:t>
            </a:r>
            <a:endParaRPr lang="pt" sz="1600" b="1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011A803-6973-26C3-9F0C-07BBB709F571}"/>
              </a:ext>
            </a:extLst>
          </p:cNvPr>
          <p:cNvSpPr txBox="1">
            <a:spLocks/>
          </p:cNvSpPr>
          <p:nvPr/>
        </p:nvSpPr>
        <p:spPr>
          <a:xfrm>
            <a:off x="6160628" y="1593423"/>
            <a:ext cx="5870084" cy="850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pt" sz="1600" b="1" i="0" u="none" baseline="0" dirty="0"/>
              <a:t>Integridade física: </a:t>
            </a:r>
            <a:r>
              <a:rPr lang="pt" sz="1600" b="0" i="0" u="none" baseline="0" dirty="0"/>
              <a:t>Entre os mosquiteiros que permaneciam nos agregados familiares, a percentagem deles considerados </a:t>
            </a:r>
            <a:r>
              <a:rPr lang="pt" sz="1600" b="1" i="0" u="none" baseline="0" dirty="0"/>
              <a:t>“rasgados”</a:t>
            </a:r>
            <a:r>
              <a:rPr lang="pt" sz="1600" b="0" i="0" u="none" baseline="0" dirty="0"/>
              <a:t> ao fim de três anos situava-se entre </a:t>
            </a:r>
            <a:r>
              <a:rPr lang="pt" sz="1600" b="1" i="0" u="none" baseline="0" dirty="0"/>
              <a:t>2% e 59%</a:t>
            </a:r>
            <a:r>
              <a:rPr lang="pt" sz="1600" b="0" i="0" u="none" baseline="0" dirty="0"/>
              <a:t>, sendo a média de </a:t>
            </a:r>
            <a:r>
              <a:rPr lang="pt" sz="1600" b="1" i="0" u="none" baseline="0" dirty="0"/>
              <a:t>30%</a:t>
            </a:r>
            <a:r>
              <a:rPr lang="pt" sz="1600" b="0" i="0" u="none" baseline="0" dirty="0"/>
              <a:t>.</a:t>
            </a:r>
            <a:endParaRPr lang="pt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23F7DA-EAE9-C50D-C526-1E038B44608C}"/>
              </a:ext>
            </a:extLst>
          </p:cNvPr>
          <p:cNvSpPr txBox="1"/>
          <p:nvPr/>
        </p:nvSpPr>
        <p:spPr>
          <a:xfrm>
            <a:off x="6348348" y="2517195"/>
            <a:ext cx="538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" sz="1400" b="1" i="0" u="none" baseline="0" dirty="0">
                <a:solidFill>
                  <a:schemeClr val="accent2"/>
                </a:solidFill>
              </a:rPr>
              <a:t>Integridade física dos MTI que permanecem nos agregados familiares, por cada local, ao longo do tempo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D0B054-3822-66B5-EAC9-1AC34504B085}"/>
              </a:ext>
            </a:extLst>
          </p:cNvPr>
          <p:cNvSpPr txBox="1"/>
          <p:nvPr/>
        </p:nvSpPr>
        <p:spPr>
          <a:xfrm>
            <a:off x="2518027" y="2342391"/>
            <a:ext cx="2907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" sz="1400" b="1" i="0" u="none" baseline="0" dirty="0">
                <a:solidFill>
                  <a:schemeClr val="accent2"/>
                </a:solidFill>
              </a:rPr>
              <a:t>Desgaste de mosquiteiros resultante da utilização, desde a distribuição, por cada local de estudo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B7FBA2-AC38-74D4-C67D-4EC3A8A3A50F}"/>
              </a:ext>
            </a:extLst>
          </p:cNvPr>
          <p:cNvSpPr txBox="1"/>
          <p:nvPr/>
        </p:nvSpPr>
        <p:spPr>
          <a:xfrm>
            <a:off x="3814864" y="4983221"/>
            <a:ext cx="17832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" sz="1100" b="0" i="0" u="none" baseline="0" dirty="0">
                <a:solidFill>
                  <a:schemeClr val="accent2"/>
                </a:solidFill>
              </a:rPr>
              <a:t>A cor das linhas distingue os locais com os valores máximo e mínimo (a azul) e os valores correspondentes aos quartis (a laranja)</a:t>
            </a:r>
          </a:p>
        </p:txBody>
      </p:sp>
    </p:spTree>
    <p:extLst>
      <p:ext uri="{BB962C8B-B14F-4D97-AF65-F5344CB8AC3E}">
        <p14:creationId xmlns:p14="http://schemas.microsoft.com/office/powerpoint/2010/main" val="71369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23C46-3E2B-F7AF-11DF-A2028DE1D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A52486-97D5-CB1C-73B9-753EA12D5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pt" sz="3200" b="1" i="0" u="none" baseline="0" dirty="0"/>
              <a:t>Fatores que influenciam a durabilidade dos MTI: </a:t>
            </a:r>
            <a:br>
              <a:rPr lang="pt" sz="3200" b="1" i="0" u="none" baseline="0" dirty="0"/>
            </a:br>
            <a:r>
              <a:rPr lang="pt" sz="3200" b="1" i="0" u="none" baseline="0" dirty="0"/>
              <a:t>A nível do agregado familiar</a:t>
            </a:r>
          </a:p>
        </p:txBody>
      </p:sp>
      <p:pic>
        <p:nvPicPr>
          <p:cNvPr id="11" name="Picture 10" descr="A graph with a chart and a graph with a graph&#10;&#10;AI-generated content may be incorrect.">
            <a:extLst>
              <a:ext uri="{FF2B5EF4-FFF2-40B4-BE49-F238E27FC236}">
                <a16:creationId xmlns:a16="http://schemas.microsoft.com/office/drawing/2014/main" id="{0FC245C9-72A1-786D-834D-94F4E1D638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37" y="1991148"/>
            <a:ext cx="6409136" cy="3842994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F5446DB-5A81-51D8-9DA2-190AD88AD61A}"/>
              </a:ext>
            </a:extLst>
          </p:cNvPr>
          <p:cNvSpPr txBox="1">
            <a:spLocks/>
          </p:cNvSpPr>
          <p:nvPr/>
        </p:nvSpPr>
        <p:spPr>
          <a:xfrm>
            <a:off x="462012" y="1077560"/>
            <a:ext cx="11343707" cy="404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pt" sz="1600" b="0" i="0" u="none" baseline="0"/>
              <a:t>Foram identificadas dez variáveis independentemente associadas à durabilidade dos MTI, incluindo cinco ao nível do agregado familiar.</a:t>
            </a:r>
            <a:endParaRPr lang="pt" sz="1600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1F32D-8104-6970-E7F1-80E8722BA749}"/>
              </a:ext>
            </a:extLst>
          </p:cNvPr>
          <p:cNvSpPr txBox="1"/>
          <p:nvPr/>
        </p:nvSpPr>
        <p:spPr>
          <a:xfrm>
            <a:off x="6505424" y="2163946"/>
            <a:ext cx="4325135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pt" sz="1400" b="0" i="0" u="none" baseline="0" dirty="0">
                <a:solidFill>
                  <a:srgbClr val="FF6600"/>
                </a:solidFill>
              </a:rPr>
              <a:t>Os MTI utilizados em </a:t>
            </a:r>
            <a:r>
              <a:rPr lang="pt" sz="1400" b="1" i="0" u="none" baseline="0" dirty="0">
                <a:solidFill>
                  <a:srgbClr val="FF6600"/>
                </a:solidFill>
              </a:rPr>
              <a:t>agregados familiares de maior dimensão</a:t>
            </a:r>
            <a:r>
              <a:rPr lang="pt" sz="1400" b="0" i="0" u="none" baseline="0" dirty="0">
                <a:solidFill>
                  <a:srgbClr val="FF6600"/>
                </a:solidFill>
              </a:rPr>
              <a:t> (4 a 6 pessoas e 7 ou mais) mostraram um risco acrescido de deterioração face aos MTI presentes em agregados mais pequenos (1 a 3 pessoas).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1203EE-1568-713A-B449-C821CFC16940}"/>
              </a:ext>
            </a:extLst>
          </p:cNvPr>
          <p:cNvSpPr txBox="1"/>
          <p:nvPr/>
        </p:nvSpPr>
        <p:spPr>
          <a:xfrm>
            <a:off x="6505424" y="3284713"/>
            <a:ext cx="5584975" cy="2246769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pt" sz="1400" b="0" i="0" u="none" baseline="0" dirty="0">
                <a:solidFill>
                  <a:srgbClr val="FF6600"/>
                </a:solidFill>
              </a:rPr>
              <a:t>Outros fatores de risco associados aos MTI, ao nível do agregado familiar, incluíram: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" sz="1400" b="0" i="0" u="none" baseline="0" dirty="0">
                <a:solidFill>
                  <a:srgbClr val="FF6600"/>
                </a:solidFill>
              </a:rPr>
              <a:t>Agregados familiares que têm pelo menos </a:t>
            </a:r>
            <a:r>
              <a:rPr lang="pt" sz="1400" b="1" i="0" u="none" baseline="0" dirty="0">
                <a:solidFill>
                  <a:srgbClr val="FF6600"/>
                </a:solidFill>
              </a:rPr>
              <a:t>uma criança com menos de cinco anos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" sz="1400" b="0" i="0" u="none" baseline="0" dirty="0">
                <a:solidFill>
                  <a:srgbClr val="FF6600"/>
                </a:solidFill>
              </a:rPr>
              <a:t>Agregados familiares classificados nos </a:t>
            </a:r>
            <a:r>
              <a:rPr lang="pt" sz="1400" b="1" i="0" u="none" baseline="0" dirty="0">
                <a:solidFill>
                  <a:srgbClr val="FF6600"/>
                </a:solidFill>
              </a:rPr>
              <a:t>escalões de riqueza intermédio e inferior</a:t>
            </a:r>
            <a:r>
              <a:rPr lang="pt" sz="1400" b="0" i="0" u="none" baseline="0" dirty="0">
                <a:solidFill>
                  <a:srgbClr val="FF6600"/>
                </a:solidFill>
              </a:rPr>
              <a:t> (por oposição ao escalão superior)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" sz="1400" b="0" i="0" u="none" baseline="0" dirty="0">
                <a:solidFill>
                  <a:srgbClr val="FF6600"/>
                </a:solidFill>
              </a:rPr>
              <a:t>Agregados familiares que indicam </a:t>
            </a:r>
            <a:r>
              <a:rPr lang="pt" sz="1400" b="1" i="0" u="none" baseline="0" dirty="0">
                <a:solidFill>
                  <a:srgbClr val="FF6600"/>
                </a:solidFill>
              </a:rPr>
              <a:t>guardar alimentos em divisões que também são usadas para dormir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" sz="1400" b="0" i="0" u="none" baseline="0" dirty="0">
                <a:solidFill>
                  <a:srgbClr val="FF6600"/>
                </a:solidFill>
              </a:rPr>
              <a:t>Agregados familiares que indicam </a:t>
            </a:r>
            <a:r>
              <a:rPr lang="pt" sz="1400" b="1" i="0" u="none" baseline="0" dirty="0">
                <a:solidFill>
                  <a:srgbClr val="FF6600"/>
                </a:solidFill>
              </a:rPr>
              <a:t>cozinhar em divisões que também são usadas para dormir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75387A-4FEB-2E9E-2AD3-B8BF088D19FF}"/>
              </a:ext>
            </a:extLst>
          </p:cNvPr>
          <p:cNvCxnSpPr/>
          <p:nvPr/>
        </p:nvCxnSpPr>
        <p:spPr>
          <a:xfrm>
            <a:off x="5088047" y="5784634"/>
            <a:ext cx="1674891" cy="0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B98CFB7-61D5-CA6B-4F5E-EFF5E40B9A1B}"/>
              </a:ext>
            </a:extLst>
          </p:cNvPr>
          <p:cNvSpPr txBox="1"/>
          <p:nvPr/>
        </p:nvSpPr>
        <p:spPr>
          <a:xfrm>
            <a:off x="5506618" y="5780440"/>
            <a:ext cx="2397862" cy="715089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pt" sz="1200" b="0" i="0" u="none" baseline="0" dirty="0">
                <a:solidFill>
                  <a:srgbClr val="FF6600"/>
                </a:solidFill>
              </a:rPr>
              <a:t>Risco crescente de deterioração</a:t>
            </a:r>
            <a:br>
              <a:rPr lang="pt" sz="1200" dirty="0">
                <a:solidFill>
                  <a:srgbClr val="FF6600"/>
                </a:solidFill>
              </a:rPr>
            </a:br>
            <a:r>
              <a:rPr lang="pt" sz="1200" b="0" i="0" u="none" baseline="0" dirty="0">
                <a:solidFill>
                  <a:srgbClr val="FF6600"/>
                </a:solidFill>
              </a:rPr>
              <a:t>(a probabilidade de o MTI manter a sua integridade é reduzida)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4F7C37-F01B-63A1-B5E2-20E04FB3CD17}"/>
              </a:ext>
            </a:extLst>
          </p:cNvPr>
          <p:cNvSpPr txBox="1"/>
          <p:nvPr/>
        </p:nvSpPr>
        <p:spPr>
          <a:xfrm>
            <a:off x="695573" y="1616906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" sz="1400" b="1" i="0" u="none" baseline="0" dirty="0">
                <a:solidFill>
                  <a:schemeClr val="accent2"/>
                </a:solidFill>
              </a:rPr>
              <a:t>Rácios de risco ajustados e intervalos de confiança de 95% para os determinantes significativos da durabilidade dos MTI ao nível do agregado familiar</a:t>
            </a:r>
          </a:p>
        </p:txBody>
      </p:sp>
    </p:spTree>
    <p:extLst>
      <p:ext uri="{BB962C8B-B14F-4D97-AF65-F5344CB8AC3E}">
        <p14:creationId xmlns:p14="http://schemas.microsoft.com/office/powerpoint/2010/main" val="216365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AC9D2-A8AF-167B-9FC4-D9A250669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graph with blue and white text&#10;&#10;AI-generated content may be incorrect.">
            <a:extLst>
              <a:ext uri="{FF2B5EF4-FFF2-40B4-BE49-F238E27FC236}">
                <a16:creationId xmlns:a16="http://schemas.microsoft.com/office/drawing/2014/main" id="{EC674154-2A4A-814F-D3F9-4E6BA1E717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60" y="1945964"/>
            <a:ext cx="6606000" cy="396103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D53AD37-B055-BBAA-2403-9C8C21A0D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pt" sz="3200" b="1" i="0" u="none" baseline="0"/>
              <a:t>Fatores que influenciam a durabilidade dos MTI: Ao nível dos comportamentos e do mosquiteiro</a:t>
            </a:r>
            <a:endParaRPr lang="pt" sz="3200" noProof="0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87E3A52-6FBD-936F-C3A0-E3D1BBC11A16}"/>
              </a:ext>
            </a:extLst>
          </p:cNvPr>
          <p:cNvSpPr txBox="1">
            <a:spLocks/>
          </p:cNvSpPr>
          <p:nvPr/>
        </p:nvSpPr>
        <p:spPr>
          <a:xfrm>
            <a:off x="462012" y="1077561"/>
            <a:ext cx="10124708" cy="449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pt" sz="1600" b="0" i="0" u="none" baseline="0" dirty="0"/>
              <a:t>Cinco fatores ao nível comportamental e dos MTI também foram associados à durabilidade dos MTI.</a:t>
            </a:r>
            <a:endParaRPr lang="pt" sz="1600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282A12-446B-E501-6AB5-E983E2A82B50}"/>
              </a:ext>
            </a:extLst>
          </p:cNvPr>
          <p:cNvSpPr txBox="1"/>
          <p:nvPr/>
        </p:nvSpPr>
        <p:spPr>
          <a:xfrm>
            <a:off x="6505424" y="2184164"/>
            <a:ext cx="5493536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pt" sz="1400" b="0" i="0" u="none" baseline="0" dirty="0">
                <a:solidFill>
                  <a:schemeClr val="accent4"/>
                </a:solidFill>
              </a:rPr>
              <a:t>Em agregados familiares cujos entrevistados referiram </a:t>
            </a:r>
            <a:r>
              <a:rPr lang="pt" sz="1400" b="1" i="0" u="none" baseline="0" dirty="0">
                <a:solidFill>
                  <a:schemeClr val="accent4"/>
                </a:solidFill>
              </a:rPr>
              <a:t>elevada exposição a mensagens de MSC e atitudes positivas relativamente à manutenção</a:t>
            </a:r>
            <a:r>
              <a:rPr lang="pt" sz="1400" b="0" i="0" u="none" baseline="0" dirty="0">
                <a:solidFill>
                  <a:schemeClr val="accent4"/>
                </a:solidFill>
              </a:rPr>
              <a:t>, os MTI apresentaram </a:t>
            </a:r>
            <a:r>
              <a:rPr lang="pt" sz="1400" b="1" i="0" u="none" baseline="0" dirty="0">
                <a:solidFill>
                  <a:schemeClr val="accent4"/>
                </a:solidFill>
              </a:rPr>
              <a:t>metade do risco</a:t>
            </a:r>
            <a:r>
              <a:rPr lang="pt" sz="1400" b="0" i="0" u="none" baseline="0" dirty="0">
                <a:solidFill>
                  <a:schemeClr val="accent4"/>
                </a:solidFill>
              </a:rPr>
              <a:t> de deterioração (53%)</a:t>
            </a:r>
            <a:endParaRPr lang="pt" sz="1400" dirty="0">
              <a:solidFill>
                <a:schemeClr val="accent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0AD248-A0DA-44C4-FB1D-89CF6F7B5623}"/>
              </a:ext>
            </a:extLst>
          </p:cNvPr>
          <p:cNvSpPr txBox="1"/>
          <p:nvPr/>
        </p:nvSpPr>
        <p:spPr>
          <a:xfrm>
            <a:off x="6505424" y="4305273"/>
            <a:ext cx="5493537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pt" sz="1400" b="0" i="0" u="none" baseline="0">
                <a:solidFill>
                  <a:srgbClr val="FF6600"/>
                </a:solidFill>
              </a:rPr>
              <a:t>Os MTI </a:t>
            </a:r>
            <a:r>
              <a:rPr lang="pt" sz="1400" b="1" i="0" u="none" baseline="0">
                <a:solidFill>
                  <a:srgbClr val="FF6600"/>
                </a:solidFill>
              </a:rPr>
              <a:t>usados por crianças que dormem sozinhas ou acompanhadas por adultos</a:t>
            </a:r>
            <a:r>
              <a:rPr lang="pt" sz="1400" b="0" i="0" u="none" baseline="0">
                <a:solidFill>
                  <a:srgbClr val="FF6600"/>
                </a:solidFill>
              </a:rPr>
              <a:t> apresentaram um risco de deterioração superior ao dos mosquiteiros utilizados exclusivamente por adultos.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B59148-996A-DCB0-A50F-1E0361121325}"/>
              </a:ext>
            </a:extLst>
          </p:cNvPr>
          <p:cNvCxnSpPr>
            <a:cxnSpLocks/>
          </p:cNvCxnSpPr>
          <p:nvPr/>
        </p:nvCxnSpPr>
        <p:spPr>
          <a:xfrm>
            <a:off x="5196689" y="5816908"/>
            <a:ext cx="1566249" cy="0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BA6E9B3-9FAC-2091-F38D-7C66835AD48C}"/>
              </a:ext>
            </a:extLst>
          </p:cNvPr>
          <p:cNvSpPr txBox="1"/>
          <p:nvPr/>
        </p:nvSpPr>
        <p:spPr>
          <a:xfrm>
            <a:off x="5506618" y="5834230"/>
            <a:ext cx="2397862" cy="715089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pt" sz="1200" b="0" i="0" u="none" baseline="0" dirty="0">
                <a:solidFill>
                  <a:srgbClr val="FF6600"/>
                </a:solidFill>
              </a:rPr>
              <a:t>Risco crescente de deterioração</a:t>
            </a:r>
            <a:br>
              <a:rPr lang="pt" sz="1200" dirty="0">
                <a:solidFill>
                  <a:srgbClr val="FF6600"/>
                </a:solidFill>
              </a:rPr>
            </a:br>
            <a:r>
              <a:rPr lang="pt" sz="1200" b="0" i="0" u="none" baseline="0" dirty="0">
                <a:solidFill>
                  <a:srgbClr val="FF6600"/>
                </a:solidFill>
              </a:rPr>
              <a:t>(a probabilidade de o MTI manter a sua integridade é reduzida)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94129D5-27EA-0C6E-A384-1048E946CC74}"/>
              </a:ext>
            </a:extLst>
          </p:cNvPr>
          <p:cNvCxnSpPr>
            <a:cxnSpLocks/>
          </p:cNvCxnSpPr>
          <p:nvPr/>
        </p:nvCxnSpPr>
        <p:spPr>
          <a:xfrm flipH="1">
            <a:off x="3766242" y="5816908"/>
            <a:ext cx="1358019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9B13B09-030D-0D01-699B-F064CFC1D849}"/>
              </a:ext>
            </a:extLst>
          </p:cNvPr>
          <p:cNvSpPr txBox="1"/>
          <p:nvPr/>
        </p:nvSpPr>
        <p:spPr>
          <a:xfrm>
            <a:off x="2515765" y="5827666"/>
            <a:ext cx="2397862" cy="715089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 rtl="0"/>
            <a:r>
              <a:rPr lang="pt" sz="1200" b="0" i="0" u="none" baseline="0" dirty="0">
                <a:solidFill>
                  <a:schemeClr val="accent4"/>
                </a:solidFill>
              </a:rPr>
              <a:t>Redução do risco de deterioração</a:t>
            </a:r>
            <a:br>
              <a:rPr lang="pt" sz="1200" dirty="0">
                <a:solidFill>
                  <a:schemeClr val="accent4"/>
                </a:solidFill>
              </a:rPr>
            </a:br>
            <a:r>
              <a:rPr lang="pt" sz="1200" b="0" i="0" u="none" baseline="0" dirty="0">
                <a:solidFill>
                  <a:schemeClr val="accent4"/>
                </a:solidFill>
              </a:rPr>
              <a:t>(o MTI tem maiores hipóteses de manter a sua integridade)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D810A-ACE6-E720-4C53-F97863BC22E1}"/>
              </a:ext>
            </a:extLst>
          </p:cNvPr>
          <p:cNvSpPr txBox="1"/>
          <p:nvPr/>
        </p:nvSpPr>
        <p:spPr>
          <a:xfrm>
            <a:off x="6505424" y="3730825"/>
            <a:ext cx="5493537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pt" sz="1400" b="0" i="0" u="none" baseline="0">
                <a:solidFill>
                  <a:schemeClr val="accent4"/>
                </a:solidFill>
              </a:rPr>
              <a:t>Os MTI que </a:t>
            </a:r>
            <a:r>
              <a:rPr lang="pt" sz="1400" b="1" i="0" u="none" baseline="0">
                <a:solidFill>
                  <a:schemeClr val="accent4"/>
                </a:solidFill>
              </a:rPr>
              <a:t>nunca eram colocados a secar nos arbustos</a:t>
            </a:r>
            <a:r>
              <a:rPr lang="pt" sz="1400" b="0" i="0" u="none" baseline="0">
                <a:solidFill>
                  <a:schemeClr val="accent4"/>
                </a:solidFill>
              </a:rPr>
              <a:t> apresentaram uma redução de 18% no risco de deterioração.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5C3797-BB93-DF2B-70D6-9CF9DEF138D1}"/>
              </a:ext>
            </a:extLst>
          </p:cNvPr>
          <p:cNvSpPr txBox="1"/>
          <p:nvPr/>
        </p:nvSpPr>
        <p:spPr>
          <a:xfrm>
            <a:off x="6505424" y="3076033"/>
            <a:ext cx="5493535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pt" sz="1400" b="0" i="0" u="none" baseline="0">
                <a:solidFill>
                  <a:schemeClr val="accent4"/>
                </a:solidFill>
              </a:rPr>
              <a:t>Os MTI que eram </a:t>
            </a:r>
            <a:r>
              <a:rPr lang="pt" sz="1400" b="1" i="0" u="none" baseline="0">
                <a:solidFill>
                  <a:schemeClr val="accent4"/>
                </a:solidFill>
              </a:rPr>
              <a:t>sistematicamente dobrados</a:t>
            </a:r>
            <a:r>
              <a:rPr lang="pt" sz="1400" b="0" i="0" u="none" baseline="0">
                <a:solidFill>
                  <a:schemeClr val="accent4"/>
                </a:solidFill>
              </a:rPr>
              <a:t> quando não estavam a ser utilizados apresentaram um risco de deterioração 38% menor.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B2BA8-28F3-B9CD-5E04-C862B3D05680}"/>
              </a:ext>
            </a:extLst>
          </p:cNvPr>
          <p:cNvSpPr txBox="1"/>
          <p:nvPr/>
        </p:nvSpPr>
        <p:spPr>
          <a:xfrm>
            <a:off x="656003" y="1481671"/>
            <a:ext cx="632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" sz="1400" b="1" i="0" u="none" baseline="0" dirty="0">
                <a:solidFill>
                  <a:schemeClr val="accent2"/>
                </a:solidFill>
              </a:rPr>
              <a:t>Rácios de risco ajustados e intervalos de confiança de 95% para os determinantes significativos da durabilidade dos MTI ao nível do agregado familiar</a:t>
            </a:r>
          </a:p>
        </p:txBody>
      </p:sp>
    </p:spTree>
    <p:extLst>
      <p:ext uri="{BB962C8B-B14F-4D97-AF65-F5344CB8AC3E}">
        <p14:creationId xmlns:p14="http://schemas.microsoft.com/office/powerpoint/2010/main" val="83028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0890F-A920-DDB6-BC6B-34C19BF63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C25C2E-EC5E-56ED-2084-B5813F95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pt" sz="3200" b="1" i="0" u="none" baseline="0"/>
              <a:t>Fatores que influenciam a durabilidade dos MTI: Resultados do modelo (referência)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22ED86-A44B-BDE1-65FD-DAB6A24A80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33" y="1929083"/>
            <a:ext cx="5449504" cy="4084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791135-187A-3000-665B-5C4965BD7E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663" y="1569513"/>
            <a:ext cx="5449504" cy="44442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9B112F-54F0-2325-4707-84D5C5D20110}"/>
              </a:ext>
            </a:extLst>
          </p:cNvPr>
          <p:cNvSpPr txBox="1"/>
          <p:nvPr/>
        </p:nvSpPr>
        <p:spPr>
          <a:xfrm>
            <a:off x="897783" y="1145455"/>
            <a:ext cx="4723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" sz="1400" b="1" i="0" u="none" baseline="0">
                <a:solidFill>
                  <a:schemeClr val="accent2"/>
                </a:solidFill>
              </a:rPr>
              <a:t>Fatores determinantes relacionados com o agregado familiar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0B4EF-27A0-F912-0946-F9282C92CB20}"/>
              </a:ext>
            </a:extLst>
          </p:cNvPr>
          <p:cNvSpPr txBox="1"/>
          <p:nvPr/>
        </p:nvSpPr>
        <p:spPr>
          <a:xfrm>
            <a:off x="6570613" y="1145454"/>
            <a:ext cx="4723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" sz="1400" b="1" i="0" u="none" baseline="0">
                <a:solidFill>
                  <a:schemeClr val="accent2"/>
                </a:solidFill>
              </a:rPr>
              <a:t>Fatores determinantes relacionados com os comportamentos e com as características do MTI</a:t>
            </a:r>
          </a:p>
        </p:txBody>
      </p:sp>
    </p:spTree>
    <p:extLst>
      <p:ext uri="{BB962C8B-B14F-4D97-AF65-F5344CB8AC3E}">
        <p14:creationId xmlns:p14="http://schemas.microsoft.com/office/powerpoint/2010/main" val="167811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A1FB9-7730-CA93-FCAC-135CAF014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605FEF-0401-618F-692E-2BDA683E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pt" sz="3200" b="1" i="0" u="none" baseline="0"/>
              <a:t>Resumo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A42D646-3EFC-D56C-DF1F-B739F2EE319F}"/>
              </a:ext>
            </a:extLst>
          </p:cNvPr>
          <p:cNvSpPr txBox="1">
            <a:spLocks/>
          </p:cNvSpPr>
          <p:nvPr/>
        </p:nvSpPr>
        <p:spPr>
          <a:xfrm>
            <a:off x="534838" y="1369732"/>
            <a:ext cx="11464122" cy="4764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" sz="1600" b="0" i="0" u="none" baseline="0" dirty="0"/>
              <a:t>A duração média dos MTI, de </a:t>
            </a:r>
            <a:r>
              <a:rPr lang="pt" sz="1600" b="1" i="0" u="none" baseline="0" dirty="0"/>
              <a:t>2,7 anos</a:t>
            </a:r>
            <a:r>
              <a:rPr lang="pt" sz="1600" b="0" i="0" u="none" baseline="0" dirty="0"/>
              <a:t> nos 37 locais analisados, aproxima-se dos três anos normalmente considerados para efeitos de planeamento; contudo, este valor médio </a:t>
            </a:r>
            <a:r>
              <a:rPr lang="pt" sz="1600" b="1" i="0" u="none" baseline="0" dirty="0"/>
              <a:t>disfarça diferenças substanciais entre países e contextos</a:t>
            </a:r>
            <a:r>
              <a:rPr lang="pt" sz="1600" b="0" i="0" u="none" baseline="0" dirty="0"/>
              <a:t>.</a:t>
            </a:r>
          </a:p>
          <a:p>
            <a:pPr algn="l" rtl="0"/>
            <a:r>
              <a:rPr lang="pt" sz="1600" b="0" i="0" u="none" baseline="0" dirty="0"/>
              <a:t>Foram identificadas dez variáveis com associação independente à durabilidade dos MTI.</a:t>
            </a:r>
            <a:endParaRPr lang="pt" sz="1600" noProof="0" dirty="0"/>
          </a:p>
          <a:p>
            <a:pPr lvl="1" algn="l" rtl="0"/>
            <a:r>
              <a:rPr lang="pt" sz="1600" b="1" i="0" u="none" baseline="0" dirty="0"/>
              <a:t>A exposição contínua a mensagens de MSC, aliada a práticas de cuidado dos mosquiteiros positivas e consistentes</a:t>
            </a:r>
            <a:r>
              <a:rPr lang="pt" sz="1600" b="0" i="0" u="none" baseline="0" dirty="0"/>
              <a:t>, mostrou um efeito altamente protetor, </a:t>
            </a:r>
            <a:r>
              <a:rPr lang="pt" sz="1600" b="1" i="0" u="none" baseline="0" dirty="0">
                <a:solidFill>
                  <a:schemeClr val="accent4"/>
                </a:solidFill>
              </a:rPr>
              <a:t>prolongando a vida útil dos MTI em cerca de nove a dez meses</a:t>
            </a:r>
            <a:r>
              <a:rPr lang="pt" sz="1600" b="0" i="0" u="none" baseline="0" dirty="0">
                <a:solidFill>
                  <a:schemeClr val="accent4"/>
                </a:solidFill>
              </a:rPr>
              <a:t> </a:t>
            </a:r>
            <a:r>
              <a:rPr lang="pt" sz="1600" b="0" i="0" u="none" baseline="0" dirty="0"/>
              <a:t>relativamente aos MTI de agregados familiares com menor exposição e piores práticas de cuidado dos mosquiteiros.</a:t>
            </a:r>
          </a:p>
          <a:p>
            <a:pPr lvl="1" algn="l" rtl="0"/>
            <a:r>
              <a:rPr lang="pt" sz="1600" b="1" i="0" u="none" baseline="0" dirty="0"/>
              <a:t>Dobrar os MTI quando não estão a ser utilizados</a:t>
            </a:r>
            <a:r>
              <a:rPr lang="pt" sz="1600" b="0" i="0" u="none" baseline="0" dirty="0"/>
              <a:t> revelou ser uma boa medida de proteção, correspondendo a </a:t>
            </a:r>
            <a:r>
              <a:rPr lang="pt" sz="1600" b="1" i="0" u="none" baseline="0" dirty="0">
                <a:solidFill>
                  <a:schemeClr val="accent4"/>
                </a:solidFill>
              </a:rPr>
              <a:t>sete a oito meses de vida útil adicionais</a:t>
            </a:r>
            <a:r>
              <a:rPr lang="pt" sz="1600" b="0" i="0" u="none" baseline="0" dirty="0">
                <a:solidFill>
                  <a:schemeClr val="accent4"/>
                </a:solidFill>
              </a:rPr>
              <a:t> </a:t>
            </a:r>
            <a:r>
              <a:rPr lang="pt" sz="1600" b="0" i="0" u="none" baseline="0" dirty="0"/>
              <a:t>face aos mosquiteiros que permanecem pendurados durante o dia.</a:t>
            </a:r>
          </a:p>
          <a:p>
            <a:pPr lvl="1" algn="l" rtl="0"/>
            <a:r>
              <a:rPr lang="pt" sz="1600" b="1" i="0" u="none" baseline="0" dirty="0"/>
              <a:t>Cozinhar</a:t>
            </a:r>
            <a:r>
              <a:rPr lang="pt" sz="1600" b="0" i="0" u="none" baseline="0" dirty="0"/>
              <a:t> ou </a:t>
            </a:r>
            <a:r>
              <a:rPr lang="pt" sz="1600" b="1" i="0" u="none" baseline="0" dirty="0"/>
              <a:t>guardar alimentos nos locais onde se dorme</a:t>
            </a:r>
            <a:r>
              <a:rPr lang="pt" sz="1600" b="0" i="0" u="none" baseline="0" dirty="0"/>
              <a:t>, secar os MTI em </a:t>
            </a:r>
            <a:r>
              <a:rPr lang="pt" sz="1600" b="1" i="0" u="none" baseline="0" dirty="0"/>
              <a:t>arbustos</a:t>
            </a:r>
            <a:r>
              <a:rPr lang="pt" sz="1600" b="0" i="0" u="none" baseline="0" dirty="0"/>
              <a:t> depois de lavados e dormir no </a:t>
            </a:r>
            <a:r>
              <a:rPr lang="pt" sz="1600" b="1" i="0" u="none" baseline="0" dirty="0"/>
              <a:t>chão ou em esteiras simples</a:t>
            </a:r>
            <a:r>
              <a:rPr lang="pt" sz="1600" b="0" i="0" u="none" baseline="0" dirty="0"/>
              <a:t> foram fatores independentes para a diminuição da vida útil dos mosquiteiros.</a:t>
            </a:r>
          </a:p>
          <a:p>
            <a:pPr lvl="1" algn="l" rtl="0"/>
            <a:r>
              <a:rPr lang="pt" sz="1600" b="0" i="0" u="none" baseline="0" dirty="0"/>
              <a:t>Os MTI pertencentes a </a:t>
            </a:r>
            <a:r>
              <a:rPr lang="pt" sz="1600" b="1" i="0" u="none" baseline="0" dirty="0"/>
              <a:t>agregados familiares numerosos, com menores recursos económicos</a:t>
            </a:r>
            <a:r>
              <a:rPr lang="pt" sz="1600" b="0" i="0" u="none" baseline="0" dirty="0"/>
              <a:t> ou com </a:t>
            </a:r>
            <a:r>
              <a:rPr lang="pt" sz="1600" b="1" i="0" u="none" baseline="0" dirty="0"/>
              <a:t>crianças pequenas,</a:t>
            </a:r>
            <a:r>
              <a:rPr lang="pt" sz="1600" b="0" i="0" u="none" baseline="0" dirty="0"/>
              <a:t> mostraram igualmente um risco acrescido de deterioração.</a:t>
            </a:r>
            <a:endParaRPr lang="pt" sz="1600" noProof="0" dirty="0"/>
          </a:p>
          <a:p>
            <a:pPr algn="l" rtl="0"/>
            <a:r>
              <a:rPr lang="pt" sz="1600" b="0" i="0" u="none" baseline="0" dirty="0"/>
              <a:t>Apesar de alguns destes fatores não dependerem diretamente dos agregados familiares, os resultados indicam que </a:t>
            </a:r>
            <a:r>
              <a:rPr lang="pt" sz="1600" b="1" i="0" u="none" baseline="0" dirty="0"/>
              <a:t>intervenções destinadas a promover melhores práticas no lar e cuidado dos mosquiteiros</a:t>
            </a:r>
            <a:r>
              <a:rPr lang="pt" sz="1600" b="0" i="0" u="none" baseline="0" dirty="0"/>
              <a:t> podem contribuir de forma relevante para prolongar a vida útil dos MTI.</a:t>
            </a:r>
          </a:p>
        </p:txBody>
      </p:sp>
    </p:spTree>
    <p:extLst>
      <p:ext uri="{BB962C8B-B14F-4D97-AF65-F5344CB8AC3E}">
        <p14:creationId xmlns:p14="http://schemas.microsoft.com/office/powerpoint/2010/main" val="946704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B0F0"/>
      </a:hlink>
      <a:folHlink>
        <a:srgbClr val="0070C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11AF2F54683D48B47D51E7C5C20D0A" ma:contentTypeVersion="21" ma:contentTypeDescription="Create a new document." ma:contentTypeScope="" ma:versionID="67e23168296dbef254ed7be7877333ac">
  <xsd:schema xmlns:xsd="http://www.w3.org/2001/XMLSchema" xmlns:xs="http://www.w3.org/2001/XMLSchema" xmlns:p="http://schemas.microsoft.com/office/2006/metadata/properties" xmlns:ns2="7a2ce8f2-2204-4367-a41c-b735e7c03037" xmlns:ns3="f53cdae7-58e9-463a-80c4-ff1f1a52caeb" targetNamespace="http://schemas.microsoft.com/office/2006/metadata/properties" ma:root="true" ma:fieldsID="ffa3534aa893815c5c339e0e7d3cea47" ns2:_="" ns3:_="">
    <xsd:import namespace="7a2ce8f2-2204-4367-a41c-b735e7c03037"/>
    <xsd:import namespace="f53cdae7-58e9-463a-80c4-ff1f1a52ca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Pers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ce8f2-2204-4367-a41c-b735e7c030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f481388-e4f2-439f-bf9b-297394910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erson" ma:index="26" nillable="true" ma:displayName="Person" ma:format="Dropdown" ma:list="UserInfo" ma:SharePointGroup="0" ma:internalName="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cdae7-58e9-463a-80c4-ff1f1a52cae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80ac432-b52e-4b43-bc4d-225ae3d48219}" ma:internalName="TaxCatchAll" ma:showField="CatchAllData" ma:web="f53cdae7-58e9-463a-80c4-ff1f1a52ca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53cdae7-58e9-463a-80c4-ff1f1a52caeb">
      <UserInfo>
        <DisplayName/>
        <AccountId xsi:nil="true"/>
        <AccountType/>
      </UserInfo>
    </SharedWithUsers>
    <lcf76f155ced4ddcb4097134ff3c332f xmlns="7a2ce8f2-2204-4367-a41c-b735e7c03037">
      <Terms xmlns="http://schemas.microsoft.com/office/infopath/2007/PartnerControls"/>
    </lcf76f155ced4ddcb4097134ff3c332f>
    <TaxCatchAll xmlns="f53cdae7-58e9-463a-80c4-ff1f1a52caeb" xsi:nil="true"/>
    <Person xmlns="7a2ce8f2-2204-4367-a41c-b735e7c03037">
      <UserInfo>
        <DisplayName/>
        <AccountId xsi:nil="true"/>
        <AccountType/>
      </UserInfo>
    </Person>
  </documentManagement>
</p:properties>
</file>

<file path=customXml/itemProps1.xml><?xml version="1.0" encoding="utf-8"?>
<ds:datastoreItem xmlns:ds="http://schemas.openxmlformats.org/officeDocument/2006/customXml" ds:itemID="{C33C15EE-E4B5-43D0-9DAC-84F31B4787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975A77-C4B5-4796-AFD0-3BFDCE5676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2ce8f2-2204-4367-a41c-b735e7c03037"/>
    <ds:schemaRef ds:uri="f53cdae7-58e9-463a-80c4-ff1f1a52c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5794AF-D17A-4E7B-83D9-51B141DC290B}">
  <ds:schemaRefs>
    <ds:schemaRef ds:uri="http://schemas.microsoft.com/office/2006/documentManagement/types"/>
    <ds:schemaRef ds:uri="http://schemas.openxmlformats.org/package/2006/metadata/core-properties"/>
    <ds:schemaRef ds:uri="f53cdae7-58e9-463a-80c4-ff1f1a52caeb"/>
    <ds:schemaRef ds:uri="http://www.w3.org/XML/1998/namespace"/>
    <ds:schemaRef ds:uri="7a2ce8f2-2204-4367-a41c-b735e7c03037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1555</Words>
  <Application>Microsoft Office PowerPoint</Application>
  <PresentationFormat>Widescreen</PresentationFormat>
  <Paragraphs>82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Fatores que influenciam a durabilidade dos MTI  na África Subsariana Análise secundária realizada  em 37 locais de monitorização  da durabilidade</vt:lpstr>
      <vt:lpstr>Contexto</vt:lpstr>
      <vt:lpstr>Métodos</vt:lpstr>
      <vt:lpstr>Variações observadas na durabilidade física dos MTI</vt:lpstr>
      <vt:lpstr>Elementos que influenciam a durabilidade física dos MTI</vt:lpstr>
      <vt:lpstr>Fatores que influenciam a durabilidade dos MTI:  A nível do agregado familiar</vt:lpstr>
      <vt:lpstr>Fatores que influenciam a durabilidade dos MTI: Ao nível dos comportamentos e do mosquiteiro</vt:lpstr>
      <vt:lpstr>Fatores que influenciam a durabilidade dos MTI: Resultados do modelo (referência)</vt:lpstr>
      <vt:lpstr>Resumo</vt:lpstr>
      <vt:lpstr>Implicações para a programação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steve@trophealth.com</dc:creator>
  <cp:lastModifiedBy>Laura Defèche</cp:lastModifiedBy>
  <cp:revision>13</cp:revision>
  <cp:lastPrinted>2025-10-23T09:43:19Z</cp:lastPrinted>
  <dcterms:created xsi:type="dcterms:W3CDTF">2021-03-25T19:20:44Z</dcterms:created>
  <dcterms:modified xsi:type="dcterms:W3CDTF">2025-11-27T11:53:01Z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0x010100BF11AF2F54683D48B47D51E7C5C20D0A</vt:lpwstr>
  </property>
  <property fmtid="{D5CDD505-2E9C-101B-9397-08002B2CF9AE}" pid="3" name="Order">
    <vt:r8>5254800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  <property fmtid="{D5CDD505-2E9C-101B-9397-08002B2CF9AE}" pid="11" name="MSIP_Label_6627b15a-80ec-4ef7-8353-f32e3c89bf3e_Enabled">
    <vt:lpwstr>true</vt:lpwstr>
  </property>
  <property fmtid="{D5CDD505-2E9C-101B-9397-08002B2CF9AE}" pid="12" name="MSIP_Label_6627b15a-80ec-4ef7-8353-f32e3c89bf3e_SetDate">
    <vt:lpwstr>2024-01-25T16:37:31Z</vt:lpwstr>
  </property>
  <property fmtid="{D5CDD505-2E9C-101B-9397-08002B2CF9AE}" pid="13" name="MSIP_Label_6627b15a-80ec-4ef7-8353-f32e3c89bf3e_Method">
    <vt:lpwstr>Privileged</vt:lpwstr>
  </property>
  <property fmtid="{D5CDD505-2E9C-101B-9397-08002B2CF9AE}" pid="14" name="MSIP_Label_6627b15a-80ec-4ef7-8353-f32e3c89bf3e_Name">
    <vt:lpwstr>IFRC Internal</vt:lpwstr>
  </property>
  <property fmtid="{D5CDD505-2E9C-101B-9397-08002B2CF9AE}" pid="15" name="MSIP_Label_6627b15a-80ec-4ef7-8353-f32e3c89bf3e_SiteId">
    <vt:lpwstr>a2b53be5-734e-4e6c-ab0d-d184f60fd917</vt:lpwstr>
  </property>
  <property fmtid="{D5CDD505-2E9C-101B-9397-08002B2CF9AE}" pid="16" name="MSIP_Label_6627b15a-80ec-4ef7-8353-f32e3c89bf3e_ActionId">
    <vt:lpwstr>3f2959d2-479b-4087-ae4d-571c328205ed</vt:lpwstr>
  </property>
  <property fmtid="{D5CDD505-2E9C-101B-9397-08002B2CF9AE}" pid="17" name="MSIP_Label_6627b15a-80ec-4ef7-8353-f32e3c89bf3e_ContentBits">
    <vt:lpwstr>2</vt:lpwstr>
  </property>
  <property fmtid="{D5CDD505-2E9C-101B-9397-08002B2CF9AE}" pid="18" name="ClassificationContentMarkingFooterLocations">
    <vt:lpwstr>Office Theme:5</vt:lpwstr>
  </property>
  <property fmtid="{D5CDD505-2E9C-101B-9397-08002B2CF9AE}" pid="19" name="ClassificationContentMarkingFooterText">
    <vt:lpwstr>Internal</vt:lpwstr>
  </property>
</Properties>
</file>