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informatics-consultancy-firm.github.io/sbd-2026-campaign/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2A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262872" y="-1828800"/>
            <a:ext cx="4572000" cy="4572000"/>
          </a:xfrm>
          <a:prstGeom prst="ellipse">
            <a:avLst/>
          </a:prstGeom>
          <a:solidFill>
            <a:srgbClr val="004080"/>
          </a:solidFill>
          <a:ln/>
        </p:spPr>
      </p:sp>
      <p:sp>
        <p:nvSpPr>
          <p:cNvPr id="3" name="Shape 1"/>
          <p:cNvSpPr/>
          <p:nvPr/>
        </p:nvSpPr>
        <p:spPr>
          <a:xfrm>
            <a:off x="10725912" y="4846320"/>
            <a:ext cx="3108960" cy="3108960"/>
          </a:xfrm>
          <a:prstGeom prst="ellipse">
            <a:avLst/>
          </a:prstGeom>
          <a:solidFill>
            <a:srgbClr val="063A7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40080"/>
            <a:ext cx="3017520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6112" y="868680"/>
            <a:ext cx="2505456" cy="1143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288036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C10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INFORMATICS CONSULTANCY FIRM · SIERRA LEONE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40080" y="3246120"/>
            <a:ext cx="103327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8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E-learning for School Based</a:t>
            </a:r>
            <a:endParaRPr lang="en-US" sz="4600" dirty="0"/>
          </a:p>
          <a:p>
            <a:pPr indent="0" marL="0">
              <a:lnSpc>
                <a:spcPts val="48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Distribution of ITNs</a:t>
            </a:r>
            <a:endParaRPr lang="en-US" sz="4600" dirty="0"/>
          </a:p>
        </p:txBody>
      </p:sp>
      <p:sp>
        <p:nvSpPr>
          <p:cNvPr id="8" name="Text 5"/>
          <p:cNvSpPr/>
          <p:nvPr/>
        </p:nvSpPr>
        <p:spPr>
          <a:xfrm>
            <a:off x="640080" y="50749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F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Sierra Leone  ·  2026 Campaign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640080" y="55321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FB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Competency-Based E-learning Approach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9509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About ICF-SL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77272" y="457200"/>
            <a:ext cx="1371600" cy="7223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600200"/>
            <a:ext cx="10881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50" dirty="0">
                <a:solidFill>
                  <a:srgbClr val="122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Informatics Consultancy Firm – Sierra Leone (ICF-SL) is a health-informatics consultancy and the primary technical partner to the National Malaria Control Programme (NMCP) — building the data-collection tools and dashboards it relies on.</a:t>
            </a:r>
            <a:endParaRPr lang="en-US" sz="1550" dirty="0"/>
          </a:p>
        </p:txBody>
      </p:sp>
      <p:sp>
        <p:nvSpPr>
          <p:cNvPr id="6" name="Text 3"/>
          <p:cNvSpPr/>
          <p:nvPr/>
        </p:nvSpPr>
        <p:spPr>
          <a:xfrm>
            <a:off x="640080" y="248716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SCHOOL-BASED DISTRIBUTION (SBD) CAMPAIGNS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640080" y="2816352"/>
            <a:ext cx="3444240" cy="1051560"/>
          </a:xfrm>
          <a:prstGeom prst="roundRect">
            <a:avLst>
              <a:gd name="adj" fmla="val 8696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841248" y="2962656"/>
            <a:ext cx="304190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2023 SBD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841248" y="3319272"/>
            <a:ext cx="3041904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First SBD campaign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4358640" y="2816352"/>
            <a:ext cx="3444240" cy="1051560"/>
          </a:xfrm>
          <a:prstGeom prst="roundRect">
            <a:avLst>
              <a:gd name="adj" fmla="val 8696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4559808" y="2962656"/>
            <a:ext cx="304190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2025 SBD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4559808" y="3319272"/>
            <a:ext cx="3041904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E-learning introduced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8077200" y="2816352"/>
            <a:ext cx="3444240" cy="1051560"/>
          </a:xfrm>
          <a:prstGeom prst="roundRect">
            <a:avLst>
              <a:gd name="adj" fmla="val 8696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8278368" y="2962656"/>
            <a:ext cx="304190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2026 SBD</a:t>
            </a:r>
            <a:endParaRPr lang="en-US" sz="1700" dirty="0"/>
          </a:p>
        </p:txBody>
      </p:sp>
      <p:sp>
        <p:nvSpPr>
          <p:cNvPr id="15" name="Text 12"/>
          <p:cNvSpPr/>
          <p:nvPr/>
        </p:nvSpPr>
        <p:spPr>
          <a:xfrm>
            <a:off x="8278368" y="3319272"/>
            <a:ext cx="3041904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5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CBI e-learning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640080" y="4114800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OTHER WORK FOR THE NMCP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640080" y="4443984"/>
            <a:ext cx="1993392" cy="1097280"/>
          </a:xfrm>
          <a:prstGeom prst="roundRect">
            <a:avLst>
              <a:gd name="adj" fmla="val 8333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841248" y="4590288"/>
            <a:ext cx="159105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2023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841248" y="4946904"/>
            <a:ext cx="159105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Mass ITN campaign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2862072" y="4443984"/>
            <a:ext cx="1993392" cy="1097280"/>
          </a:xfrm>
          <a:prstGeom prst="roundRect">
            <a:avLst>
              <a:gd name="adj" fmla="val 8333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3063240" y="4590288"/>
            <a:ext cx="159105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2024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3063240" y="4946904"/>
            <a:ext cx="159105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SNT analysis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5084064" y="4443984"/>
            <a:ext cx="1993392" cy="1097280"/>
          </a:xfrm>
          <a:prstGeom prst="roundRect">
            <a:avLst>
              <a:gd name="adj" fmla="val 8333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5285232" y="4590288"/>
            <a:ext cx="159105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2026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5285232" y="4946904"/>
            <a:ext cx="159105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NMDR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7306056" y="4443984"/>
            <a:ext cx="1993392" cy="1097280"/>
          </a:xfrm>
          <a:prstGeom prst="roundRect">
            <a:avLst>
              <a:gd name="adj" fmla="val 8333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27" name="Text 24"/>
          <p:cNvSpPr/>
          <p:nvPr/>
        </p:nvSpPr>
        <p:spPr>
          <a:xfrm>
            <a:off x="7507224" y="4590288"/>
            <a:ext cx="159105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2026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7507224" y="4946904"/>
            <a:ext cx="159105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MOCM checklist</a:t>
            </a:r>
            <a:endParaRPr lang="en-US" sz="1200" dirty="0"/>
          </a:p>
        </p:txBody>
      </p:sp>
      <p:sp>
        <p:nvSpPr>
          <p:cNvPr id="29" name="Shape 26"/>
          <p:cNvSpPr/>
          <p:nvPr/>
        </p:nvSpPr>
        <p:spPr>
          <a:xfrm>
            <a:off x="9528048" y="4443984"/>
            <a:ext cx="1993392" cy="1097280"/>
          </a:xfrm>
          <a:prstGeom prst="roundRect">
            <a:avLst>
              <a:gd name="adj" fmla="val 8333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30" name="Text 27"/>
          <p:cNvSpPr/>
          <p:nvPr/>
        </p:nvSpPr>
        <p:spPr>
          <a:xfrm>
            <a:off x="9729216" y="4590288"/>
            <a:ext cx="159105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2023–26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9729216" y="4946904"/>
            <a:ext cx="159105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Automated pipelines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WE CHANGED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9509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Challenge — 2023 SBD Campaign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77272" y="457200"/>
            <a:ext cx="1371600" cy="7223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78308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2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2023 School-Based Distribution campaign, training simply couldn't keep up: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640080" y="2468880"/>
            <a:ext cx="3447288" cy="310896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14400" y="2788920"/>
            <a:ext cx="640080" cy="640080"/>
          </a:xfrm>
          <a:prstGeom prst="roundRect">
            <a:avLst>
              <a:gd name="adj" fmla="val 50000"/>
            </a:avLst>
          </a:prstGeom>
          <a:solidFill>
            <a:srgbClr val="FFF6D9"/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2788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!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914400" y="3611880"/>
            <a:ext cx="28986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Too little time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914400" y="4206240"/>
            <a:ext cx="289864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training window was short — not enough time to train everyone properly.</a:t>
            </a:r>
            <a:endParaRPr lang="en-US" sz="1450" dirty="0"/>
          </a:p>
        </p:txBody>
      </p:sp>
      <p:sp>
        <p:nvSpPr>
          <p:cNvPr id="11" name="Shape 8"/>
          <p:cNvSpPr/>
          <p:nvPr/>
        </p:nvSpPr>
        <p:spPr>
          <a:xfrm>
            <a:off x="4361688" y="2468880"/>
            <a:ext cx="3447288" cy="310896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636008" y="2788920"/>
            <a:ext cx="640080" cy="640080"/>
          </a:xfrm>
          <a:prstGeom prst="roundRect">
            <a:avLst>
              <a:gd name="adj" fmla="val 50000"/>
            </a:avLst>
          </a:prstGeom>
          <a:solidFill>
            <a:srgbClr val="FFF6D9"/>
          </a:solidFill>
          <a:ln/>
        </p:spPr>
      </p:sp>
      <p:sp>
        <p:nvSpPr>
          <p:cNvPr id="13" name="Text 10"/>
          <p:cNvSpPr/>
          <p:nvPr/>
        </p:nvSpPr>
        <p:spPr>
          <a:xfrm>
            <a:off x="4636008" y="2788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!</a:t>
            </a:r>
            <a:endParaRPr lang="en-US" sz="2600" dirty="0"/>
          </a:p>
        </p:txBody>
      </p:sp>
      <p:sp>
        <p:nvSpPr>
          <p:cNvPr id="14" name="Text 11"/>
          <p:cNvSpPr/>
          <p:nvPr/>
        </p:nvSpPr>
        <p:spPr>
          <a:xfrm>
            <a:off x="4636008" y="3611880"/>
            <a:ext cx="28986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Weak understanding</a:t>
            </a:r>
            <a:endParaRPr lang="en-US" sz="1800" dirty="0"/>
          </a:p>
        </p:txBody>
      </p:sp>
      <p:sp>
        <p:nvSpPr>
          <p:cNvPr id="15" name="Text 12"/>
          <p:cNvSpPr/>
          <p:nvPr/>
        </p:nvSpPr>
        <p:spPr>
          <a:xfrm>
            <a:off x="4636008" y="4206240"/>
            <a:ext cx="289864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left training without fully understanding the app.</a:t>
            </a:r>
            <a:endParaRPr lang="en-US" sz="1450" dirty="0"/>
          </a:p>
        </p:txBody>
      </p:sp>
      <p:sp>
        <p:nvSpPr>
          <p:cNvPr id="16" name="Shape 13"/>
          <p:cNvSpPr/>
          <p:nvPr/>
        </p:nvSpPr>
        <p:spPr>
          <a:xfrm>
            <a:off x="8083296" y="2468880"/>
            <a:ext cx="3447288" cy="310896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8357616" y="2788920"/>
            <a:ext cx="640080" cy="640080"/>
          </a:xfrm>
          <a:prstGeom prst="roundRect">
            <a:avLst>
              <a:gd name="adj" fmla="val 50000"/>
            </a:avLst>
          </a:prstGeom>
          <a:solidFill>
            <a:srgbClr val="FFF6D9"/>
          </a:solidFill>
          <a:ln/>
        </p:spPr>
      </p:sp>
      <p:sp>
        <p:nvSpPr>
          <p:cNvPr id="18" name="Text 15"/>
          <p:cNvSpPr/>
          <p:nvPr/>
        </p:nvSpPr>
        <p:spPr>
          <a:xfrm>
            <a:off x="8357616" y="2788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!</a:t>
            </a:r>
            <a:endParaRPr lang="en-US" sz="2600" dirty="0"/>
          </a:p>
        </p:txBody>
      </p:sp>
      <p:sp>
        <p:nvSpPr>
          <p:cNvPr id="19" name="Text 16"/>
          <p:cNvSpPr/>
          <p:nvPr/>
        </p:nvSpPr>
        <p:spPr>
          <a:xfrm>
            <a:off x="8357616" y="3611880"/>
            <a:ext cx="28986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Problems in the field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8357616" y="4206240"/>
            <a:ext cx="289864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deployed, teams hit many issues using the app correctly.</a:t>
            </a:r>
            <a:endParaRPr lang="en-US" sz="1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OUR RESPONSE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9509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Embedded E-learning — 2025 &amp; 2026 SBD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77272" y="457200"/>
            <a:ext cx="1371600" cy="7223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78308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2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2025 and 2026 campaigns we moved learning ahead of the in-person training: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640080" y="2468880"/>
            <a:ext cx="3447288" cy="310896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14400" y="2788920"/>
            <a:ext cx="640080" cy="640080"/>
          </a:xfrm>
          <a:prstGeom prst="roundRect">
            <a:avLst>
              <a:gd name="adj" fmla="val 21429"/>
            </a:avLst>
          </a:prstGeom>
          <a:solidFill>
            <a:srgbClr val="004080"/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2788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914400" y="3611880"/>
            <a:ext cx="289864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Video e-learning in the app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914400" y="4297680"/>
            <a:ext cx="2898648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how-to videos embedded directly in each application, so teams learn the exact tool they will use.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361688" y="2468880"/>
            <a:ext cx="3447288" cy="310896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636008" y="2788920"/>
            <a:ext cx="640080" cy="640080"/>
          </a:xfrm>
          <a:prstGeom prst="roundRect">
            <a:avLst>
              <a:gd name="adj" fmla="val 21429"/>
            </a:avLst>
          </a:prstGeom>
          <a:solidFill>
            <a:srgbClr val="004080"/>
          </a:solidFill>
          <a:ln/>
        </p:spPr>
      </p:sp>
      <p:sp>
        <p:nvSpPr>
          <p:cNvPr id="13" name="Text 10"/>
          <p:cNvSpPr/>
          <p:nvPr/>
        </p:nvSpPr>
        <p:spPr>
          <a:xfrm>
            <a:off x="4636008" y="2788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4636008" y="3611880"/>
            <a:ext cx="289864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Modules sent 2 weeks early</a:t>
            </a:r>
            <a:endParaRPr lang="en-US" sz="1700" dirty="0"/>
          </a:p>
        </p:txBody>
      </p:sp>
      <p:sp>
        <p:nvSpPr>
          <p:cNvPr id="15" name="Text 12"/>
          <p:cNvSpPr/>
          <p:nvPr/>
        </p:nvSpPr>
        <p:spPr>
          <a:xfrm>
            <a:off x="4636008" y="4297680"/>
            <a:ext cx="2898648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 modules delivered two weeks before the in-person district-level training — people arrive prepared.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8083296" y="2468880"/>
            <a:ext cx="3447288" cy="310896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8357616" y="2788920"/>
            <a:ext cx="640080" cy="640080"/>
          </a:xfrm>
          <a:prstGeom prst="roundRect">
            <a:avLst>
              <a:gd name="adj" fmla="val 21429"/>
            </a:avLst>
          </a:prstGeom>
          <a:solidFill>
            <a:srgbClr val="004080"/>
          </a:solidFill>
          <a:ln/>
        </p:spPr>
      </p:sp>
      <p:sp>
        <p:nvSpPr>
          <p:cNvPr id="18" name="Text 15"/>
          <p:cNvSpPr/>
          <p:nvPr/>
        </p:nvSpPr>
        <p:spPr>
          <a:xfrm>
            <a:off x="8357616" y="2788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400" dirty="0"/>
          </a:p>
        </p:txBody>
      </p:sp>
      <p:sp>
        <p:nvSpPr>
          <p:cNvPr id="19" name="Text 16"/>
          <p:cNvSpPr/>
          <p:nvPr/>
        </p:nvSpPr>
        <p:spPr>
          <a:xfrm>
            <a:off x="8357616" y="3611880"/>
            <a:ext cx="289864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Assessment per module</a:t>
            </a:r>
            <a:endParaRPr lang="en-US" sz="1700" dirty="0"/>
          </a:p>
        </p:txBody>
      </p:sp>
      <p:sp>
        <p:nvSpPr>
          <p:cNvPr id="20" name="Text 17"/>
          <p:cNvSpPr/>
          <p:nvPr/>
        </p:nvSpPr>
        <p:spPr>
          <a:xfrm>
            <a:off x="8357616" y="4297680"/>
            <a:ext cx="2898648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module ends with an assessment checklist that must be passed.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MODEL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9509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Competency-Based Inclusion (CBI)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77272" y="457200"/>
            <a:ext cx="1371600" cy="7223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783080"/>
            <a:ext cx="10881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600" dirty="0">
                <a:solidFill>
                  <a:srgbClr val="1223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became a gate, not just an event. To be included in the campaign, each person must prove competency — module by module.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640080" y="2971800"/>
            <a:ext cx="3447288" cy="2606040"/>
          </a:xfrm>
          <a:prstGeom prst="roundRect">
            <a:avLst>
              <a:gd name="adj" fmla="val 3509"/>
            </a:avLst>
          </a:prstGeom>
          <a:solidFill>
            <a:srgbClr val="004080"/>
          </a:solidFill>
          <a:ln w="12700">
            <a:solidFill>
              <a:srgbClr val="00408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914400" y="3383280"/>
            <a:ext cx="28986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C10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100%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4389120"/>
            <a:ext cx="28986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Passing score required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914400" y="4818888"/>
            <a:ext cx="28986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F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Nothing less counts as a pass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361688" y="2971800"/>
            <a:ext cx="3447288" cy="2606040"/>
          </a:xfrm>
          <a:prstGeom prst="roundRect">
            <a:avLst>
              <a:gd name="adj" fmla="val 3509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4636008" y="3383280"/>
            <a:ext cx="28986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3800" dirty="0"/>
          </a:p>
        </p:txBody>
      </p:sp>
      <p:sp>
        <p:nvSpPr>
          <p:cNvPr id="12" name="Text 9"/>
          <p:cNvSpPr/>
          <p:nvPr/>
        </p:nvSpPr>
        <p:spPr>
          <a:xfrm>
            <a:off x="4636008" y="4389120"/>
            <a:ext cx="28986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Attempts per module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4636008" y="4818888"/>
            <a:ext cx="28986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to learn and retry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8083296" y="2971800"/>
            <a:ext cx="3447288" cy="2606040"/>
          </a:xfrm>
          <a:prstGeom prst="roundRect">
            <a:avLst>
              <a:gd name="adj" fmla="val 3509"/>
            </a:avLst>
          </a:prstGeom>
          <a:solidFill>
            <a:srgbClr val="EAF1FA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8357616" y="3383280"/>
            <a:ext cx="28986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 = In</a:t>
            </a:r>
            <a:endParaRPr lang="en-US" sz="3800" dirty="0"/>
          </a:p>
        </p:txBody>
      </p:sp>
      <p:sp>
        <p:nvSpPr>
          <p:cNvPr id="16" name="Text 13"/>
          <p:cNvSpPr/>
          <p:nvPr/>
        </p:nvSpPr>
        <p:spPr>
          <a:xfrm>
            <a:off x="8357616" y="4389120"/>
            <a:ext cx="28986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Only those who pass</a:t>
            </a:r>
            <a:endParaRPr lang="en-US" sz="1550" dirty="0"/>
          </a:p>
        </p:txBody>
      </p:sp>
      <p:sp>
        <p:nvSpPr>
          <p:cNvPr id="17" name="Text 14"/>
          <p:cNvSpPr/>
          <p:nvPr/>
        </p:nvSpPr>
        <p:spPr>
          <a:xfrm>
            <a:off x="8357616" y="4818888"/>
            <a:ext cx="28986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included in the field team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640080" y="580644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 it is graded and gated, people take the learning seriously — and understand it well.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RESULTS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9509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Impact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77272" y="457200"/>
            <a:ext cx="1371600" cy="722376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1783080"/>
            <a:ext cx="1088136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960120" y="2148840"/>
            <a:ext cx="685800" cy="685800"/>
          </a:xfrm>
          <a:prstGeom prst="roundRect">
            <a:avLst>
              <a:gd name="adj" fmla="val 50000"/>
            </a:avLst>
          </a:prstGeom>
          <a:solidFill>
            <a:srgbClr val="FFF6D9"/>
          </a:solidFill>
          <a:ln/>
        </p:spPr>
      </p:sp>
      <p:sp>
        <p:nvSpPr>
          <p:cNvPr id="7" name="Text 4"/>
          <p:cNvSpPr/>
          <p:nvPr/>
        </p:nvSpPr>
        <p:spPr>
          <a:xfrm>
            <a:off x="960120" y="214884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1965960" y="203911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functionality issues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965960" y="2468880"/>
            <a:ext cx="9235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now understand how the app works before they reach the field — app-usage problems have effectively disappeared.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640080" y="3401568"/>
            <a:ext cx="1088136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960120" y="3767328"/>
            <a:ext cx="685800" cy="685800"/>
          </a:xfrm>
          <a:prstGeom prst="roundRect">
            <a:avLst>
              <a:gd name="adj" fmla="val 50000"/>
            </a:avLst>
          </a:prstGeom>
          <a:solidFill>
            <a:srgbClr val="FFF6D9"/>
          </a:solidFill>
          <a:ln/>
        </p:spPr>
      </p:sp>
      <p:sp>
        <p:nvSpPr>
          <p:cNvPr id="12" name="Text 9"/>
          <p:cNvSpPr/>
          <p:nvPr/>
        </p:nvSpPr>
        <p:spPr>
          <a:xfrm>
            <a:off x="960120" y="3767328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1965960" y="36576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Serious, prepared teams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1965960" y="4087368"/>
            <a:ext cx="9235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Competency-Based Inclusion makes participants take the training seriously and arrive ready.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640080" y="5020056"/>
            <a:ext cx="1088136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 w="12700">
            <a:solidFill>
              <a:srgbClr val="D8E3F0"/>
            </a:solidFill>
            <a:prstDash val="solid"/>
          </a:ln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960120" y="5385816"/>
            <a:ext cx="685800" cy="685800"/>
          </a:xfrm>
          <a:prstGeom prst="roundRect">
            <a:avLst>
              <a:gd name="adj" fmla="val 50000"/>
            </a:avLst>
          </a:prstGeom>
          <a:solidFill>
            <a:srgbClr val="FFF6D9"/>
          </a:solidFill>
          <a:ln/>
        </p:spPr>
      </p:sp>
      <p:sp>
        <p:nvSpPr>
          <p:cNvPr id="17" name="Text 14"/>
          <p:cNvSpPr/>
          <p:nvPr/>
        </p:nvSpPr>
        <p:spPr>
          <a:xfrm>
            <a:off x="960120" y="5385816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30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1965960" y="527608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4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Lighter load for tech staff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965960" y="5705856"/>
            <a:ext cx="9235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5C70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far fewer field questions, the technical team carries much less support burden during the campaign.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12A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645920" y="-1645920"/>
            <a:ext cx="4206240" cy="4206240"/>
          </a:xfrm>
          <a:prstGeom prst="ellipse">
            <a:avLst/>
          </a:prstGeom>
          <a:solidFill>
            <a:srgbClr val="00408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8745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FC10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LIVE DEMONSTRATION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10881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Let's see the SBD 2026 app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F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walk through the campaign modules and the embedded e-learning, live.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40080" y="4114800"/>
            <a:ext cx="8961120" cy="868680"/>
          </a:xfrm>
          <a:prstGeom prst="roundRect">
            <a:avLst>
              <a:gd name="adj" fmla="val 1263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sp>
        <p:nvSpPr>
          <p:cNvPr id="7" name="Text 5">
            <a:hlinkClick r:id="rId1" tooltip="Open the SBD 2026 app"/>
          </p:cNvPr>
          <p:cNvSpPr/>
          <p:nvPr/>
        </p:nvSpPr>
        <p:spPr>
          <a:xfrm>
            <a:off x="1005840" y="4114800"/>
            <a:ext cx="8229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0040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Open the SBD 2026 app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▸   informatics-consultancy-firm.github.io/sbd-2026-campaign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5138928"/>
            <a:ext cx="8961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9FB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link to open the app in your browser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12A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79992" y="3931920"/>
            <a:ext cx="4572000" cy="4572000"/>
          </a:xfrm>
          <a:prstGeom prst="ellipse">
            <a:avLst/>
          </a:prstGeom>
          <a:solidFill>
            <a:srgbClr val="004080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" y="2194560"/>
            <a:ext cx="3017520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9BB0C9">
                <a:alpha val="35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6112" y="2423160"/>
            <a:ext cx="2505456" cy="11430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411480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640080" y="49377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F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Informatics Consultancy Firm — Sierra Leone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96569A75C8B640A429B636000E85B5" ma:contentTypeVersion="21" ma:contentTypeDescription="Crée un document." ma:contentTypeScope="" ma:versionID="880f1cc84eef21e7cb789c0ff9345869">
  <xsd:schema xmlns:xsd="http://www.w3.org/2001/XMLSchema" xmlns:xs="http://www.w3.org/2001/XMLSchema" xmlns:p="http://schemas.microsoft.com/office/2006/metadata/properties" xmlns:ns1="http://schemas.microsoft.com/sharepoint/v3" xmlns:ns2="0896c418-d0c7-4b3f-9503-94f2d6d92524" xmlns:ns3="8996d68b-cedf-4cf6-b0e9-70c42b8b73b5" targetNamespace="http://schemas.microsoft.com/office/2006/metadata/properties" ma:root="true" ma:fieldsID="c333e8f91e0798880bc77ff59211fce5" ns1:_="" ns2:_="" ns3:_="">
    <xsd:import namespace="http://schemas.microsoft.com/sharepoint/v3"/>
    <xsd:import namespace="0896c418-d0c7-4b3f-9503-94f2d6d92524"/>
    <xsd:import namespace="8996d68b-cedf-4cf6-b0e9-70c42b8b73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96c418-d0c7-4b3f-9503-94f2d6d925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Balises d’images" ma:readOnly="false" ma:fieldId="{5cf76f15-5ced-4ddc-b409-7134ff3c332f}" ma:taxonomyMulti="true" ma:sspId="214f832c-f6f1-485d-8901-6765a4832c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6d68b-cedf-4cf6-b0e9-70c42b8b73b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c1ba3fe-9f63-4ca0-88c5-1ae13fb4517c}" ma:internalName="TaxCatchAll" ma:showField="CatchAllData" ma:web="8996d68b-cedf-4cf6-b0e9-70c42b8b73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0896c418-d0c7-4b3f-9503-94f2d6d92524">
      <Terms xmlns="http://schemas.microsoft.com/office/infopath/2007/PartnerControls"/>
    </lcf76f155ced4ddcb4097134ff3c332f>
    <TaxCatchAll xmlns="8996d68b-cedf-4cf6-b0e9-70c42b8b73b5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4460050-4C1F-4820-A6F2-A8271AF60C22}"/>
</file>

<file path=customXml/itemProps2.xml><?xml version="1.0" encoding="utf-8"?>
<ds:datastoreItem xmlns:ds="http://schemas.openxmlformats.org/officeDocument/2006/customXml" ds:itemID="{76873C71-6046-4756-95E5-9F39AEEFCE26}"/>
</file>

<file path=customXml/itemProps3.xml><?xml version="1.0" encoding="utf-8"?>
<ds:datastoreItem xmlns:ds="http://schemas.openxmlformats.org/officeDocument/2006/customXml" ds:itemID="{9B880D81-9BB6-4F78-8FF4-8E0639550A6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2026-07-15T11:26:03Z</dcterms:created>
  <dcterms:modified xsi:type="dcterms:W3CDTF">2026-07-15T11:26:03Z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0x010100BE96569A75C8B640A429B636000E85B5</vt:lpwstr>
  </property>
</Properties>
</file>